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66"/>
  </p:notesMasterIdLst>
  <p:sldIdLst>
    <p:sldId id="362" r:id="rId3"/>
    <p:sldId id="364" r:id="rId4"/>
    <p:sldId id="256" r:id="rId5"/>
    <p:sldId id="366" r:id="rId6"/>
    <p:sldId id="365" r:id="rId7"/>
    <p:sldId id="258" r:id="rId8"/>
    <p:sldId id="361" r:id="rId9"/>
    <p:sldId id="259" r:id="rId10"/>
    <p:sldId id="263" r:id="rId11"/>
    <p:sldId id="264" r:id="rId12"/>
    <p:sldId id="265" r:id="rId13"/>
    <p:sldId id="367" r:id="rId14"/>
    <p:sldId id="267" r:id="rId15"/>
    <p:sldId id="272" r:id="rId16"/>
    <p:sldId id="368" r:id="rId17"/>
    <p:sldId id="369" r:id="rId18"/>
    <p:sldId id="370" r:id="rId19"/>
    <p:sldId id="275" r:id="rId20"/>
    <p:sldId id="372" r:id="rId21"/>
    <p:sldId id="373" r:id="rId22"/>
    <p:sldId id="371" r:id="rId23"/>
    <p:sldId id="374" r:id="rId24"/>
    <p:sldId id="375" r:id="rId25"/>
    <p:sldId id="376" r:id="rId26"/>
    <p:sldId id="377" r:id="rId27"/>
    <p:sldId id="379" r:id="rId28"/>
    <p:sldId id="380" r:id="rId29"/>
    <p:sldId id="381" r:id="rId30"/>
    <p:sldId id="382" r:id="rId31"/>
    <p:sldId id="383" r:id="rId32"/>
    <p:sldId id="384" r:id="rId33"/>
    <p:sldId id="386" r:id="rId34"/>
    <p:sldId id="388" r:id="rId35"/>
    <p:sldId id="389" r:id="rId36"/>
    <p:sldId id="390" r:id="rId37"/>
    <p:sldId id="392" r:id="rId38"/>
    <p:sldId id="393" r:id="rId39"/>
    <p:sldId id="394" r:id="rId40"/>
    <p:sldId id="395" r:id="rId41"/>
    <p:sldId id="398" r:id="rId42"/>
    <p:sldId id="397" r:id="rId43"/>
    <p:sldId id="399" r:id="rId44"/>
    <p:sldId id="400" r:id="rId45"/>
    <p:sldId id="401" r:id="rId46"/>
    <p:sldId id="402" r:id="rId47"/>
    <p:sldId id="406" r:id="rId48"/>
    <p:sldId id="404" r:id="rId49"/>
    <p:sldId id="407" r:id="rId50"/>
    <p:sldId id="410" r:id="rId51"/>
    <p:sldId id="409" r:id="rId52"/>
    <p:sldId id="318" r:id="rId53"/>
    <p:sldId id="319" r:id="rId54"/>
    <p:sldId id="320" r:id="rId55"/>
    <p:sldId id="321" r:id="rId56"/>
    <p:sldId id="411" r:id="rId57"/>
    <p:sldId id="323" r:id="rId58"/>
    <p:sldId id="324" r:id="rId59"/>
    <p:sldId id="412" r:id="rId60"/>
    <p:sldId id="326" r:id="rId61"/>
    <p:sldId id="327" r:id="rId62"/>
    <p:sldId id="328" r:id="rId63"/>
    <p:sldId id="329" r:id="rId64"/>
    <p:sldId id="330" r:id="rId6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23" autoAdjust="0"/>
    <p:restoredTop sz="86409" autoAdjust="0"/>
  </p:normalViewPr>
  <p:slideViewPr>
    <p:cSldViewPr>
      <p:cViewPr varScale="1">
        <p:scale>
          <a:sx n="59" d="100"/>
          <a:sy n="59" d="100"/>
        </p:scale>
        <p:origin x="-5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899E538-33F4-4416-8BFB-CB58A8187B4A}" type="datetimeFigureOut">
              <a:rPr lang="en-US"/>
              <a:pPr>
                <a:defRPr/>
              </a:pPr>
              <a:t>3/1/2011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2B1DA0C-FF5F-4602-AF90-22AAD8CAA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7388" y="2132013"/>
            <a:ext cx="7770812" cy="1463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3881438"/>
            <a:ext cx="6405562" cy="1762125"/>
          </a:xfrm>
          <a:prstGeom prst="rect">
            <a:avLst/>
          </a:prstGeom>
        </p:spPr>
        <p:txBody>
          <a:bodyPr/>
          <a:lstStyle>
            <a:lvl1pPr marL="0" indent="0" algn="ctr">
              <a:buFont typeface="Wingdings 3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554788" y="625157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86467" tIns="43236" rIns="86467" bIns="43236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033B14A-880C-49A3-B908-915385C69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3" y="-166688"/>
            <a:ext cx="8231187" cy="114300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900" y="1000125"/>
            <a:ext cx="8850313" cy="54768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5" y="-166688"/>
            <a:ext cx="2211388" cy="664368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900" y="-166688"/>
            <a:ext cx="6486525" cy="66436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8900" y="-166688"/>
            <a:ext cx="8850313" cy="66436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27013" y="-166688"/>
            <a:ext cx="8231187" cy="114300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8900" y="1000125"/>
            <a:ext cx="4348163" cy="2662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89463" y="1000125"/>
            <a:ext cx="4349750" cy="2662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8900" y="3814763"/>
            <a:ext cx="4348163" cy="2662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9463" y="3814763"/>
            <a:ext cx="4349750" cy="2662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7BB2A-E770-46C3-9B44-6468E8803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4FAD3-121B-4433-AF01-6BAD6F924C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3B5AD-0BC5-4356-AB29-C75A67C181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64CF5-27A0-4353-9B25-486D69A83E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09979-CE43-4917-A09F-70C3BF5F5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95FEA-6E46-4EA1-96AC-6ADFD13527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3" y="-166688"/>
            <a:ext cx="8231187" cy="114300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" y="1000125"/>
            <a:ext cx="8850313" cy="5476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8672F-0289-463C-B987-494FA884E5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231B0-62D0-415A-B686-5EEA41700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7F312-092B-4D74-AF51-551ACBAFD0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56523-BBB7-44D0-9766-2F5A6D026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577E4-9062-4A40-ACC4-8A923F4FA1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04800" y="101600"/>
            <a:ext cx="4191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bg1"/>
                </a:solidFill>
                <a:cs typeface="+mn-cs"/>
              </a:rPr>
              <a:t>PRS: The Lease Tab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3" y="-166688"/>
            <a:ext cx="8231187" cy="114300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900" y="1000125"/>
            <a:ext cx="4348163" cy="54768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000125"/>
            <a:ext cx="4349750" cy="54768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3" y="-609600"/>
            <a:ext cx="8231187" cy="47148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-12700"/>
            <a:ext cx="9144000" cy="835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635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6596063"/>
            <a:ext cx="9144000" cy="2619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58" r:id="rId2"/>
    <p:sldLayoutId id="2147483881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</p:sldLayoutIdLst>
  <p:txStyles>
    <p:titleStyle>
      <a:lvl1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2pPr>
      <a:lvl3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3pPr>
      <a:lvl4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4pPr>
      <a:lvl5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5pPr>
      <a:lvl6pPr marL="457200" algn="l" defTabSz="863600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6pPr>
      <a:lvl7pPr marL="914400" algn="l" defTabSz="863600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7pPr>
      <a:lvl8pPr marL="1371600" algn="l" defTabSz="863600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8pPr>
      <a:lvl9pPr marL="1828800" algn="l" defTabSz="863600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23850" indent="-323850" algn="l" defTabSz="8636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20000"/>
        <a:buFont typeface="Wingdings 3" pitchFamily="18" charset="2"/>
        <a:buChar char="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703263" indent="-271463" algn="l" defTabSz="8636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2pPr>
      <a:lvl3pPr marL="1081088" indent="-217488" algn="l" defTabSz="863600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512888" indent="-212725" algn="l" defTabSz="863600" rtl="0" eaLnBrk="0" fontAlgn="base" hangingPunct="0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  <a:cs typeface="+mn-cs"/>
        </a:defRPr>
      </a:lvl4pPr>
      <a:lvl5pPr marL="1944688" indent="-215900" algn="l" defTabSz="863600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401888" indent="-215900" algn="l" defTabSz="8636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859088" indent="-215900" algn="l" defTabSz="8636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316288" indent="-215900" algn="l" defTabSz="8636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773488" indent="-215900" algn="l" defTabSz="8636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609600"/>
            <a:ext cx="38862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397625"/>
            <a:ext cx="533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C1DE8CA1-9057-4D53-B24B-EFF3BDE381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0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0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5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xfrm>
            <a:off x="227013" y="-685800"/>
            <a:ext cx="8231187" cy="5476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Intro 1</a:t>
            </a:r>
          </a:p>
        </p:txBody>
      </p:sp>
      <p:pic>
        <p:nvPicPr>
          <p:cNvPr id="5123" name="Content Placeholder 3" descr="horseheadchevtex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667000"/>
            <a:ext cx="3613784" cy="2286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457200" y="1447800"/>
            <a:ext cx="8153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/>
              <a:t>PRS - Production Reporting System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27013" y="138113"/>
            <a:ext cx="8231187" cy="5476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Carroll Engineering, Inc.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Monthly Variance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350" y="533400"/>
            <a:ext cx="8610600" cy="616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26"/>
          <p:cNvSpPr txBox="1">
            <a:spLocks noChangeArrowheads="1"/>
          </p:cNvSpPr>
          <p:nvPr/>
        </p:nvSpPr>
        <p:spPr bwMode="auto">
          <a:xfrm>
            <a:off x="152400" y="152400"/>
            <a:ext cx="4953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/>
              <a:t>Monthly Prod Gross (Multiple Months) Report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Multiple Months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3"/>
          <p:cNvSpPr txBox="1">
            <a:spLocks noChangeArrowheads="1"/>
          </p:cNvSpPr>
          <p:nvPr/>
        </p:nvSpPr>
        <p:spPr bwMode="auto">
          <a:xfrm>
            <a:off x="1295400" y="1238250"/>
            <a:ext cx="16002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month range</a:t>
            </a:r>
          </a:p>
          <a:p>
            <a:endParaRPr lang="en-US" sz="1400"/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1295400" y="5048250"/>
            <a:ext cx="152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Detailed Report or Summary</a:t>
            </a:r>
          </a:p>
        </p:txBody>
      </p:sp>
      <p:sp>
        <p:nvSpPr>
          <p:cNvPr id="17412" name="TextBox 13"/>
          <p:cNvSpPr txBox="1">
            <a:spLocks noChangeArrowheads="1"/>
          </p:cNvSpPr>
          <p:nvPr/>
        </p:nvSpPr>
        <p:spPr bwMode="auto">
          <a:xfrm>
            <a:off x="1295400" y="299085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17413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609850"/>
            <a:ext cx="23812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Arrow Connector 17"/>
          <p:cNvCxnSpPr/>
          <p:nvPr/>
        </p:nvCxnSpPr>
        <p:spPr>
          <a:xfrm>
            <a:off x="3048000" y="14351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48000" y="33512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8000" y="53324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7" name="Picture 2" descr="C:\DOCUME~1\David\LOCALS~1\Temp\SNAGHTML187bd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2525" y="685800"/>
            <a:ext cx="24288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4" descr="C:\DOCUME~1\David\LOCALS~1\Temp\SNAGHTML1949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743450"/>
            <a:ext cx="2476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TextBox 26"/>
          <p:cNvSpPr txBox="1">
            <a:spLocks noChangeArrowheads="1"/>
          </p:cNvSpPr>
          <p:nvPr/>
        </p:nvSpPr>
        <p:spPr bwMode="auto">
          <a:xfrm>
            <a:off x="152400" y="152400"/>
            <a:ext cx="4953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/>
              <a:t>Monthly Prod Gross (Multiple Months) Report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Multiple Months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Multiple Months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85800"/>
            <a:ext cx="8229600" cy="589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/>
              <a:t>Monthly Prod Net Report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Monthly Net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3"/>
          <p:cNvSpPr txBox="1">
            <a:spLocks noChangeArrowheads="1"/>
          </p:cNvSpPr>
          <p:nvPr/>
        </p:nvSpPr>
        <p:spPr bwMode="auto">
          <a:xfrm>
            <a:off x="1295400" y="1238250"/>
            <a:ext cx="160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month</a:t>
            </a:r>
          </a:p>
          <a:p>
            <a:endParaRPr lang="en-US" sz="1400"/>
          </a:p>
        </p:txBody>
      </p:sp>
      <p:sp>
        <p:nvSpPr>
          <p:cNvPr id="20483" name="TextBox 13"/>
          <p:cNvSpPr txBox="1">
            <a:spLocks noChangeArrowheads="1"/>
          </p:cNvSpPr>
          <p:nvPr/>
        </p:nvSpPr>
        <p:spPr bwMode="auto">
          <a:xfrm>
            <a:off x="1295400" y="5048250"/>
            <a:ext cx="152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Detailed Report or Summary</a:t>
            </a:r>
          </a:p>
        </p:txBody>
      </p:sp>
      <p:sp>
        <p:nvSpPr>
          <p:cNvPr id="20484" name="TextBox 13"/>
          <p:cNvSpPr txBox="1">
            <a:spLocks noChangeArrowheads="1"/>
          </p:cNvSpPr>
          <p:nvPr/>
        </p:nvSpPr>
        <p:spPr bwMode="auto">
          <a:xfrm>
            <a:off x="1295400" y="299085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20485" name="Picture 4" descr="C:\DOCUME~1\David\LOCALS~1\Temp\SNAGHTML56eb7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857250"/>
            <a:ext cx="28194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609850"/>
            <a:ext cx="23812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 descr="C:\DOCUME~1\David\LOCALS~1\Temp\SNAGHTML58175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743450"/>
            <a:ext cx="2028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Arrow Connector 17"/>
          <p:cNvCxnSpPr/>
          <p:nvPr/>
        </p:nvCxnSpPr>
        <p:spPr>
          <a:xfrm>
            <a:off x="3048000" y="14351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48000" y="33512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8000" y="53324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1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Prod Net Report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Monthly Net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~1\David\LOCALS~1\Temp\SNAGHTML5566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81000"/>
            <a:ext cx="2514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10" descr="C:\DOCUME~1\David\LOCALS~1\Temp\SNAGHTML588d7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743200"/>
            <a:ext cx="22367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12" descr="C:\DOCUME~1\David\LOCALS~1\Temp\SNAGHTML58fcc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876800"/>
            <a:ext cx="3124200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13"/>
          <p:cNvSpPr txBox="1">
            <a:spLocks noChangeArrowheads="1"/>
          </p:cNvSpPr>
          <p:nvPr/>
        </p:nvSpPr>
        <p:spPr bwMode="auto">
          <a:xfrm>
            <a:off x="990600" y="1319213"/>
            <a:ext cx="19050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sp>
        <p:nvSpPr>
          <p:cNvPr id="21510" name="TextBox 13"/>
          <p:cNvSpPr txBox="1">
            <a:spLocks noChangeArrowheads="1"/>
          </p:cNvSpPr>
          <p:nvPr/>
        </p:nvSpPr>
        <p:spPr bwMode="auto">
          <a:xfrm>
            <a:off x="990600" y="5267325"/>
            <a:ext cx="1828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the Title for the report</a:t>
            </a:r>
          </a:p>
        </p:txBody>
      </p:sp>
      <p:sp>
        <p:nvSpPr>
          <p:cNvPr id="21511" name="TextBox 13"/>
          <p:cNvSpPr txBox="1">
            <a:spLocks noChangeArrowheads="1"/>
          </p:cNvSpPr>
          <p:nvPr/>
        </p:nvSpPr>
        <p:spPr bwMode="auto">
          <a:xfrm>
            <a:off x="990600" y="3278188"/>
            <a:ext cx="1752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Sorting options for the Detail Section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048000" y="15986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48000" y="3570288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8000" y="5551488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5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Prod Net Report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Monthly Net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Monthly Net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66750"/>
            <a:ext cx="8229600" cy="589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Forecast Variance Gross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aseline="0" dirty="0" smtClean="0"/>
              <a:t>Variance Gross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3"/>
          <p:cNvSpPr txBox="1">
            <a:spLocks noChangeArrowheads="1"/>
          </p:cNvSpPr>
          <p:nvPr/>
        </p:nvSpPr>
        <p:spPr bwMode="auto">
          <a:xfrm>
            <a:off x="1295400" y="1238250"/>
            <a:ext cx="160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month</a:t>
            </a:r>
          </a:p>
          <a:p>
            <a:endParaRPr lang="en-US" sz="1400"/>
          </a:p>
        </p:txBody>
      </p:sp>
      <p:sp>
        <p:nvSpPr>
          <p:cNvPr id="24579" name="TextBox 13"/>
          <p:cNvSpPr txBox="1">
            <a:spLocks noChangeArrowheads="1"/>
          </p:cNvSpPr>
          <p:nvPr/>
        </p:nvSpPr>
        <p:spPr bwMode="auto">
          <a:xfrm>
            <a:off x="1295400" y="5048250"/>
            <a:ext cx="152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Detailed Report or Summary</a:t>
            </a:r>
          </a:p>
        </p:txBody>
      </p:sp>
      <p:sp>
        <p:nvSpPr>
          <p:cNvPr id="24580" name="TextBox 13"/>
          <p:cNvSpPr txBox="1">
            <a:spLocks noChangeArrowheads="1"/>
          </p:cNvSpPr>
          <p:nvPr/>
        </p:nvSpPr>
        <p:spPr bwMode="auto">
          <a:xfrm>
            <a:off x="1295400" y="299085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24581" name="Picture 4" descr="C:\DOCUME~1\David\LOCALS~1\Temp\SNAGHTML56eb7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857250"/>
            <a:ext cx="28194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609850"/>
            <a:ext cx="23812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8" descr="C:\DOCUME~1\David\LOCALS~1\Temp\SNAGHTML58175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743450"/>
            <a:ext cx="2028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Arrow Connector 17"/>
          <p:cNvCxnSpPr/>
          <p:nvPr/>
        </p:nvCxnSpPr>
        <p:spPr>
          <a:xfrm>
            <a:off x="3048000" y="14351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48000" y="33512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8000" y="53324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7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Forecast Variance Gross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Variance Gross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9550" y="1295400"/>
            <a:ext cx="6189663" cy="3657600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3657600" y="5334000"/>
            <a:ext cx="1828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Reports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Intro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~1\David\LOCALS~1\Temp\SNAGHTML5566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81000"/>
            <a:ext cx="2514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10" descr="C:\DOCUME~1\David\LOCALS~1\Temp\SNAGHTML588d7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743200"/>
            <a:ext cx="22367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12" descr="C:\DOCUME~1\David\LOCALS~1\Temp\SNAGHTML58fcc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876800"/>
            <a:ext cx="3124200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Box 13"/>
          <p:cNvSpPr txBox="1">
            <a:spLocks noChangeArrowheads="1"/>
          </p:cNvSpPr>
          <p:nvPr/>
        </p:nvSpPr>
        <p:spPr bwMode="auto">
          <a:xfrm>
            <a:off x="990600" y="1319213"/>
            <a:ext cx="19050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sp>
        <p:nvSpPr>
          <p:cNvPr id="25606" name="TextBox 13"/>
          <p:cNvSpPr txBox="1">
            <a:spLocks noChangeArrowheads="1"/>
          </p:cNvSpPr>
          <p:nvPr/>
        </p:nvSpPr>
        <p:spPr bwMode="auto">
          <a:xfrm>
            <a:off x="990600" y="5267325"/>
            <a:ext cx="1828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the Title for the report</a:t>
            </a:r>
          </a:p>
        </p:txBody>
      </p:sp>
      <p:sp>
        <p:nvSpPr>
          <p:cNvPr id="25607" name="TextBox 13"/>
          <p:cNvSpPr txBox="1">
            <a:spLocks noChangeArrowheads="1"/>
          </p:cNvSpPr>
          <p:nvPr/>
        </p:nvSpPr>
        <p:spPr bwMode="auto">
          <a:xfrm>
            <a:off x="990600" y="3278188"/>
            <a:ext cx="1752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Sorting options for the Detail Section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048000" y="15986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48000" y="3570288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8000" y="5551488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1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Forecast Variance Gross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Variance Gross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Variance Gross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Forecast Variance Net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68338"/>
            <a:ext cx="8229600" cy="589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Variance Net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3"/>
          <p:cNvSpPr txBox="1">
            <a:spLocks noChangeArrowheads="1"/>
          </p:cNvSpPr>
          <p:nvPr/>
        </p:nvSpPr>
        <p:spPr bwMode="auto">
          <a:xfrm>
            <a:off x="1295400" y="1238250"/>
            <a:ext cx="160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month</a:t>
            </a:r>
          </a:p>
          <a:p>
            <a:endParaRPr lang="en-US" sz="1400"/>
          </a:p>
        </p:txBody>
      </p:sp>
      <p:sp>
        <p:nvSpPr>
          <p:cNvPr id="28675" name="TextBox 13"/>
          <p:cNvSpPr txBox="1">
            <a:spLocks noChangeArrowheads="1"/>
          </p:cNvSpPr>
          <p:nvPr/>
        </p:nvSpPr>
        <p:spPr bwMode="auto">
          <a:xfrm>
            <a:off x="1295400" y="5048250"/>
            <a:ext cx="152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Detailed Report or Summary</a:t>
            </a:r>
          </a:p>
        </p:txBody>
      </p:sp>
      <p:sp>
        <p:nvSpPr>
          <p:cNvPr id="28676" name="TextBox 13"/>
          <p:cNvSpPr txBox="1">
            <a:spLocks noChangeArrowheads="1"/>
          </p:cNvSpPr>
          <p:nvPr/>
        </p:nvSpPr>
        <p:spPr bwMode="auto">
          <a:xfrm>
            <a:off x="1295400" y="299085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28677" name="Picture 4" descr="C:\DOCUME~1\David\LOCALS~1\Temp\SNAGHTML56eb7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857250"/>
            <a:ext cx="28194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609850"/>
            <a:ext cx="23812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8" descr="C:\DOCUME~1\David\LOCALS~1\Temp\SNAGHTML58175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743450"/>
            <a:ext cx="2028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Arrow Connector 17"/>
          <p:cNvCxnSpPr/>
          <p:nvPr/>
        </p:nvCxnSpPr>
        <p:spPr>
          <a:xfrm>
            <a:off x="3048000" y="14351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48000" y="33512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8000" y="53324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3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Forecast Variance Net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Variance Net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~1\David\LOCALS~1\Temp\SNAGHTML5566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81000"/>
            <a:ext cx="2514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10" descr="C:\DOCUME~1\David\LOCALS~1\Temp\SNAGHTML588d7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743200"/>
            <a:ext cx="22367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12" descr="C:\DOCUME~1\David\LOCALS~1\Temp\SNAGHTML58fcc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876800"/>
            <a:ext cx="3124200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Box 13"/>
          <p:cNvSpPr txBox="1">
            <a:spLocks noChangeArrowheads="1"/>
          </p:cNvSpPr>
          <p:nvPr/>
        </p:nvSpPr>
        <p:spPr bwMode="auto">
          <a:xfrm>
            <a:off x="990600" y="1319213"/>
            <a:ext cx="19050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sp>
        <p:nvSpPr>
          <p:cNvPr id="29702" name="TextBox 13"/>
          <p:cNvSpPr txBox="1">
            <a:spLocks noChangeArrowheads="1"/>
          </p:cNvSpPr>
          <p:nvPr/>
        </p:nvSpPr>
        <p:spPr bwMode="auto">
          <a:xfrm>
            <a:off x="990600" y="5267325"/>
            <a:ext cx="1828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the Title for the report</a:t>
            </a:r>
          </a:p>
        </p:txBody>
      </p:sp>
      <p:sp>
        <p:nvSpPr>
          <p:cNvPr id="29703" name="TextBox 13"/>
          <p:cNvSpPr txBox="1">
            <a:spLocks noChangeArrowheads="1"/>
          </p:cNvSpPr>
          <p:nvPr/>
        </p:nvSpPr>
        <p:spPr bwMode="auto">
          <a:xfrm>
            <a:off x="990600" y="3278188"/>
            <a:ext cx="1752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Sorting options for the Detail Section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048000" y="15986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48000" y="3570288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8000" y="5551488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7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Forecast Variance Net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Variance Net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Variance Net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Sales Variance Report</a:t>
            </a: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30250"/>
            <a:ext cx="8229600" cy="589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Sales Variance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3"/>
          <p:cNvSpPr txBox="1">
            <a:spLocks noChangeArrowheads="1"/>
          </p:cNvSpPr>
          <p:nvPr/>
        </p:nvSpPr>
        <p:spPr bwMode="auto">
          <a:xfrm>
            <a:off x="1219200" y="1076325"/>
            <a:ext cx="1676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month</a:t>
            </a:r>
          </a:p>
          <a:p>
            <a:endParaRPr lang="en-US" sz="1400"/>
          </a:p>
        </p:txBody>
      </p:sp>
      <p:sp>
        <p:nvSpPr>
          <p:cNvPr id="32771" name="TextBox 13"/>
          <p:cNvSpPr txBox="1">
            <a:spLocks noChangeArrowheads="1"/>
          </p:cNvSpPr>
          <p:nvPr/>
        </p:nvSpPr>
        <p:spPr bwMode="auto">
          <a:xfrm>
            <a:off x="1295400" y="531495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32772" name="Picture 4" descr="C:\DOCUME~1\David\LOCALS~1\Temp\SNAGHTML56eb7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695325"/>
            <a:ext cx="28194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933950"/>
            <a:ext cx="23812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Arrow Connector 17"/>
          <p:cNvCxnSpPr/>
          <p:nvPr/>
        </p:nvCxnSpPr>
        <p:spPr>
          <a:xfrm>
            <a:off x="3048000" y="1273175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48000" y="56753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6" name="Picture 2" descr="C:\DOCUME~1\David\LOCALS~1\Temp\SNAGHTML23338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376488"/>
            <a:ext cx="2590800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7" name="TextBox 13"/>
          <p:cNvSpPr txBox="1">
            <a:spLocks noChangeArrowheads="1"/>
          </p:cNvSpPr>
          <p:nvPr/>
        </p:nvSpPr>
        <p:spPr bwMode="auto">
          <a:xfrm>
            <a:off x="1143000" y="3133725"/>
            <a:ext cx="17526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Property Number</a:t>
            </a:r>
          </a:p>
          <a:p>
            <a:endParaRPr lang="en-US" sz="140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048000" y="3330575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9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Sales Variance Report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Sales Variance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~1\David\LOCALS~1\Temp\SNAGHTML5566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95300"/>
            <a:ext cx="2514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12" descr="C:\DOCUME~1\David\LOCALS~1\Temp\SNAGHTML58fcc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876800"/>
            <a:ext cx="3124200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Box 13"/>
          <p:cNvSpPr txBox="1">
            <a:spLocks noChangeArrowheads="1"/>
          </p:cNvSpPr>
          <p:nvPr/>
        </p:nvSpPr>
        <p:spPr bwMode="auto">
          <a:xfrm>
            <a:off x="990600" y="1319213"/>
            <a:ext cx="19050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sp>
        <p:nvSpPr>
          <p:cNvPr id="33797" name="TextBox 13"/>
          <p:cNvSpPr txBox="1">
            <a:spLocks noChangeArrowheads="1"/>
          </p:cNvSpPr>
          <p:nvPr/>
        </p:nvSpPr>
        <p:spPr bwMode="auto">
          <a:xfrm>
            <a:off x="990600" y="5267325"/>
            <a:ext cx="1828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the Title for the report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048000" y="15986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8000" y="5551488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0" name="TextBox 13"/>
          <p:cNvSpPr txBox="1">
            <a:spLocks noChangeArrowheads="1"/>
          </p:cNvSpPr>
          <p:nvPr/>
        </p:nvSpPr>
        <p:spPr bwMode="auto">
          <a:xfrm>
            <a:off x="1066800" y="342900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Detailed Report or Summary</a:t>
            </a:r>
          </a:p>
        </p:txBody>
      </p:sp>
      <p:pic>
        <p:nvPicPr>
          <p:cNvPr id="33801" name="Picture 8" descr="C:\DOCUME~1\David\LOCALS~1\Temp\SNAGHTML58175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124200"/>
            <a:ext cx="2028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3048000" y="371316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3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Sales Variance Report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Sales Variance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Sales Variance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85800"/>
            <a:ext cx="8229600" cy="589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Production Gross Report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Monthly</a:t>
            </a:r>
            <a:r>
              <a:rPr lang="en-US" baseline="0" dirty="0" smtClean="0"/>
              <a:t> Gross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Daily Prod (Single Day) Report</a:t>
            </a:r>
          </a:p>
        </p:txBody>
      </p:sp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8077200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Single Daily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3"/>
          <p:cNvSpPr txBox="1">
            <a:spLocks noChangeArrowheads="1"/>
          </p:cNvSpPr>
          <p:nvPr/>
        </p:nvSpPr>
        <p:spPr bwMode="auto">
          <a:xfrm>
            <a:off x="685800" y="911225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36867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81000"/>
            <a:ext cx="228600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Arrow Connector 24"/>
          <p:cNvCxnSpPr/>
          <p:nvPr/>
        </p:nvCxnSpPr>
        <p:spPr>
          <a:xfrm>
            <a:off x="3124200" y="1095375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69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Daily Prod (Single Day) Report</a:t>
            </a:r>
          </a:p>
        </p:txBody>
      </p:sp>
      <p:sp>
        <p:nvSpPr>
          <p:cNvPr id="36870" name="TextBox 13"/>
          <p:cNvSpPr txBox="1">
            <a:spLocks noChangeArrowheads="1"/>
          </p:cNvSpPr>
          <p:nvPr/>
        </p:nvSpPr>
        <p:spPr bwMode="auto">
          <a:xfrm>
            <a:off x="790575" y="4133850"/>
            <a:ext cx="2209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sp>
        <p:nvSpPr>
          <p:cNvPr id="36871" name="TextBox 13"/>
          <p:cNvSpPr txBox="1">
            <a:spLocks noChangeArrowheads="1"/>
          </p:cNvSpPr>
          <p:nvPr/>
        </p:nvSpPr>
        <p:spPr bwMode="auto">
          <a:xfrm>
            <a:off x="714375" y="3295650"/>
            <a:ext cx="2590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report title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152775" y="441325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152775" y="3430588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4" name="TextBox 13"/>
          <p:cNvSpPr txBox="1">
            <a:spLocks noChangeArrowheads="1"/>
          </p:cNvSpPr>
          <p:nvPr/>
        </p:nvSpPr>
        <p:spPr bwMode="auto">
          <a:xfrm>
            <a:off x="638175" y="5429250"/>
            <a:ext cx="2438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Detailed Report or Summary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152775" y="5616575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6" name="TextBox 20"/>
          <p:cNvSpPr txBox="1">
            <a:spLocks noChangeArrowheads="1"/>
          </p:cNvSpPr>
          <p:nvPr/>
        </p:nvSpPr>
        <p:spPr bwMode="auto">
          <a:xfrm>
            <a:off x="714375" y="2501900"/>
            <a:ext cx="2286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Date</a:t>
            </a:r>
          </a:p>
          <a:p>
            <a:endParaRPr lang="en-US" sz="140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52775" y="269875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878" name="Picture 4" descr="C:\DOCUME~1\David\LOCALS~1\Temp\SNAGHTML17b96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3975" y="2000250"/>
            <a:ext cx="3171825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Single Daily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Single Daily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Daily Prod Totals (Multiple Days) Report</a:t>
            </a:r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25" y="609600"/>
            <a:ext cx="8093075" cy="606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Multiple Daily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13"/>
          <p:cNvSpPr txBox="1">
            <a:spLocks noChangeArrowheads="1"/>
          </p:cNvSpPr>
          <p:nvPr/>
        </p:nvSpPr>
        <p:spPr bwMode="auto">
          <a:xfrm>
            <a:off x="685800" y="5513388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39939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5072063"/>
            <a:ext cx="2286000" cy="148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Arrow Connector 24"/>
          <p:cNvCxnSpPr/>
          <p:nvPr/>
        </p:nvCxnSpPr>
        <p:spPr>
          <a:xfrm>
            <a:off x="3124200" y="5667375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1" name="TextBox 13"/>
          <p:cNvSpPr txBox="1">
            <a:spLocks noChangeArrowheads="1"/>
          </p:cNvSpPr>
          <p:nvPr/>
        </p:nvSpPr>
        <p:spPr bwMode="auto">
          <a:xfrm>
            <a:off x="685800" y="3133725"/>
            <a:ext cx="2314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Type</a:t>
            </a:r>
          </a:p>
          <a:p>
            <a:endParaRPr lang="en-US" sz="1400"/>
          </a:p>
        </p:txBody>
      </p:sp>
      <p:sp>
        <p:nvSpPr>
          <p:cNvPr id="39942" name="TextBox 13"/>
          <p:cNvSpPr txBox="1">
            <a:spLocks noChangeArrowheads="1"/>
          </p:cNvSpPr>
          <p:nvPr/>
        </p:nvSpPr>
        <p:spPr bwMode="auto">
          <a:xfrm>
            <a:off x="695325" y="2249488"/>
            <a:ext cx="2590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Report Title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152775" y="32750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152775" y="241776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152775" y="40370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6" name="TextBox 20"/>
          <p:cNvSpPr txBox="1">
            <a:spLocks noChangeArrowheads="1"/>
          </p:cNvSpPr>
          <p:nvPr/>
        </p:nvSpPr>
        <p:spPr bwMode="auto">
          <a:xfrm>
            <a:off x="714375" y="1187450"/>
            <a:ext cx="2286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Dates</a:t>
            </a:r>
          </a:p>
          <a:p>
            <a:endParaRPr lang="en-US" sz="140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52775" y="133985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8" name="Picture 2" descr="C:\DOCUME~1\David\LOCALS~1\Temp\SNAGHTML21735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33400"/>
            <a:ext cx="39433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9" name="TextBox 13"/>
          <p:cNvSpPr txBox="1">
            <a:spLocks noChangeArrowheads="1"/>
          </p:cNvSpPr>
          <p:nvPr/>
        </p:nvSpPr>
        <p:spPr bwMode="auto">
          <a:xfrm>
            <a:off x="731838" y="3886200"/>
            <a:ext cx="2409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 selection for sorting</a:t>
            </a:r>
          </a:p>
          <a:p>
            <a:endParaRPr lang="en-US" sz="1400"/>
          </a:p>
        </p:txBody>
      </p:sp>
      <p:sp>
        <p:nvSpPr>
          <p:cNvPr id="39950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Daily Prod Totals (Multiple Days) Report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Multiple Daily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1588"/>
            <a:ext cx="9142413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Multiple Daily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Daily Prod (Multiple Days) Report</a:t>
            </a: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25" y="609600"/>
            <a:ext cx="8093075" cy="606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Multiple Daily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13"/>
          <p:cNvSpPr txBox="1">
            <a:spLocks noChangeArrowheads="1"/>
          </p:cNvSpPr>
          <p:nvPr/>
        </p:nvSpPr>
        <p:spPr bwMode="auto">
          <a:xfrm>
            <a:off x="685800" y="2667000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43011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100263"/>
            <a:ext cx="2286000" cy="148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Arrow Connector 24"/>
          <p:cNvCxnSpPr/>
          <p:nvPr/>
        </p:nvCxnSpPr>
        <p:spPr>
          <a:xfrm>
            <a:off x="3124200" y="2822575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3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Daily Prod (Multiple Days) Report</a:t>
            </a:r>
          </a:p>
        </p:txBody>
      </p:sp>
      <p:sp>
        <p:nvSpPr>
          <p:cNvPr id="43014" name="TextBox 13"/>
          <p:cNvSpPr txBox="1">
            <a:spLocks noChangeArrowheads="1"/>
          </p:cNvSpPr>
          <p:nvPr/>
        </p:nvSpPr>
        <p:spPr bwMode="auto">
          <a:xfrm>
            <a:off x="695325" y="5483225"/>
            <a:ext cx="2590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Report Title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152775" y="56515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152775" y="42656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7" name="TextBox 20"/>
          <p:cNvSpPr txBox="1">
            <a:spLocks noChangeArrowheads="1"/>
          </p:cNvSpPr>
          <p:nvPr/>
        </p:nvSpPr>
        <p:spPr bwMode="auto">
          <a:xfrm>
            <a:off x="714375" y="1187450"/>
            <a:ext cx="2286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Dates</a:t>
            </a:r>
          </a:p>
          <a:p>
            <a:endParaRPr lang="en-US" sz="140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52775" y="133985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9" name="TextBox 13"/>
          <p:cNvSpPr txBox="1">
            <a:spLocks noChangeArrowheads="1"/>
          </p:cNvSpPr>
          <p:nvPr/>
        </p:nvSpPr>
        <p:spPr bwMode="auto">
          <a:xfrm>
            <a:off x="731838" y="3962400"/>
            <a:ext cx="2409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start each lease on a new page.</a:t>
            </a:r>
          </a:p>
          <a:p>
            <a:endParaRPr lang="en-US" sz="1400"/>
          </a:p>
        </p:txBody>
      </p:sp>
      <p:pic>
        <p:nvPicPr>
          <p:cNvPr id="43020" name="Picture 2" descr="C:\DOCUME~1\David\LOCALS~1\Temp\SNAGHTML3f2a7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57200"/>
            <a:ext cx="23431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1" name="Picture 4" descr="C:\DOCUME~1\David\LOCALS~1\Temp\SNAGHTML3fef5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733800"/>
            <a:ext cx="22002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2" name="Picture 6" descr="C:\DOCUME~1\David\LOCALS~1\Temp\SNAGHTML400f1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876800"/>
            <a:ext cx="32480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Multiple Daily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Multiple Daily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Daily Prod Variance Report</a:t>
            </a:r>
          </a:p>
        </p:txBody>
      </p:sp>
      <p:pic>
        <p:nvPicPr>
          <p:cNvPr id="4505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388" y="609600"/>
            <a:ext cx="8532812" cy="611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Daily Variance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3"/>
          <p:cNvSpPr txBox="1">
            <a:spLocks noChangeArrowheads="1"/>
          </p:cNvSpPr>
          <p:nvPr/>
        </p:nvSpPr>
        <p:spPr bwMode="auto">
          <a:xfrm>
            <a:off x="1295400" y="1238250"/>
            <a:ext cx="160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month</a:t>
            </a:r>
          </a:p>
          <a:p>
            <a:endParaRPr lang="en-US" sz="1400"/>
          </a:p>
        </p:txBody>
      </p:sp>
      <p:sp>
        <p:nvSpPr>
          <p:cNvPr id="9219" name="TextBox 13"/>
          <p:cNvSpPr txBox="1">
            <a:spLocks noChangeArrowheads="1"/>
          </p:cNvSpPr>
          <p:nvPr/>
        </p:nvSpPr>
        <p:spPr bwMode="auto">
          <a:xfrm>
            <a:off x="1295400" y="5048250"/>
            <a:ext cx="152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Detailed Report or Summary</a:t>
            </a:r>
          </a:p>
        </p:txBody>
      </p:sp>
      <p:sp>
        <p:nvSpPr>
          <p:cNvPr id="9220" name="TextBox 13"/>
          <p:cNvSpPr txBox="1">
            <a:spLocks noChangeArrowheads="1"/>
          </p:cNvSpPr>
          <p:nvPr/>
        </p:nvSpPr>
        <p:spPr bwMode="auto">
          <a:xfrm>
            <a:off x="1295400" y="299085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9221" name="Picture 4" descr="C:\DOCUME~1\David\LOCALS~1\Temp\SNAGHTML56eb7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857250"/>
            <a:ext cx="28194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609850"/>
            <a:ext cx="23812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8" descr="C:\DOCUME~1\David\LOCALS~1\Temp\SNAGHTML58175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743450"/>
            <a:ext cx="2028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Arrow Connector 17"/>
          <p:cNvCxnSpPr/>
          <p:nvPr/>
        </p:nvCxnSpPr>
        <p:spPr>
          <a:xfrm>
            <a:off x="3048000" y="14351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48000" y="33512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8000" y="53324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7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Production Gross Report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Monthly Gross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DOCUME~1\David\LOCALS~1\Temp\SNAGHTML4cd48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609600"/>
            <a:ext cx="582930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TextBox 2"/>
          <p:cNvSpPr txBox="1">
            <a:spLocks noChangeArrowheads="1"/>
          </p:cNvSpPr>
          <p:nvPr/>
        </p:nvSpPr>
        <p:spPr bwMode="auto">
          <a:xfrm>
            <a:off x="152400" y="1471613"/>
            <a:ext cx="11430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Date</a:t>
            </a:r>
          </a:p>
          <a:p>
            <a:endParaRPr lang="en-US" sz="140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403350" y="1706563"/>
            <a:ext cx="57785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85" name="TextBox 13"/>
          <p:cNvSpPr txBox="1">
            <a:spLocks noChangeArrowheads="1"/>
          </p:cNvSpPr>
          <p:nvPr/>
        </p:nvSpPr>
        <p:spPr bwMode="auto">
          <a:xfrm>
            <a:off x="209550" y="2667000"/>
            <a:ext cx="1390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Change Report Title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403350" y="2971800"/>
            <a:ext cx="57785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87" name="TextBox 13"/>
          <p:cNvSpPr txBox="1">
            <a:spLocks noChangeArrowheads="1"/>
          </p:cNvSpPr>
          <p:nvPr/>
        </p:nvSpPr>
        <p:spPr bwMode="auto">
          <a:xfrm>
            <a:off x="228600" y="4038600"/>
            <a:ext cx="11430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403350" y="4494213"/>
            <a:ext cx="57785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89" name="TextBox 16"/>
          <p:cNvSpPr txBox="1">
            <a:spLocks noChangeArrowheads="1"/>
          </p:cNvSpPr>
          <p:nvPr/>
        </p:nvSpPr>
        <p:spPr bwMode="auto">
          <a:xfrm>
            <a:off x="7772400" y="1447800"/>
            <a:ext cx="1143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Detail sort options</a:t>
            </a:r>
          </a:p>
          <a:p>
            <a:endParaRPr lang="en-US" sz="1400"/>
          </a:p>
        </p:txBody>
      </p:sp>
      <p:sp>
        <p:nvSpPr>
          <p:cNvPr id="46090" name="TextBox 17"/>
          <p:cNvSpPr txBox="1">
            <a:spLocks noChangeArrowheads="1"/>
          </p:cNvSpPr>
          <p:nvPr/>
        </p:nvSpPr>
        <p:spPr bwMode="auto">
          <a:xfrm>
            <a:off x="7848600" y="2438400"/>
            <a:ext cx="1143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Set variance limits</a:t>
            </a:r>
          </a:p>
          <a:p>
            <a:endParaRPr lang="en-US" sz="1400"/>
          </a:p>
        </p:txBody>
      </p:sp>
      <p:sp>
        <p:nvSpPr>
          <p:cNvPr id="46091" name="TextBox 18"/>
          <p:cNvSpPr txBox="1">
            <a:spLocks noChangeArrowheads="1"/>
          </p:cNvSpPr>
          <p:nvPr/>
        </p:nvSpPr>
        <p:spPr bwMode="auto">
          <a:xfrm>
            <a:off x="7848600" y="3733800"/>
            <a:ext cx="11430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Variance calculation and report format.</a:t>
            </a:r>
          </a:p>
          <a:p>
            <a:endParaRPr lang="en-US" sz="1400"/>
          </a:p>
        </p:txBody>
      </p:sp>
      <p:cxnSp>
        <p:nvCxnSpPr>
          <p:cNvPr id="20" name="Straight Arrow Connector 19"/>
          <p:cNvCxnSpPr/>
          <p:nvPr/>
        </p:nvCxnSpPr>
        <p:spPr>
          <a:xfrm rot="10800000">
            <a:off x="7162800" y="1676400"/>
            <a:ext cx="609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7162800" y="2665413"/>
            <a:ext cx="609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7162800" y="3886200"/>
            <a:ext cx="609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95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Daily Prod Variance Report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Daily Variance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Daily Variance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Daily Prod (Total for Range of Days) Report</a:t>
            </a:r>
          </a:p>
        </p:txBody>
      </p:sp>
      <p:pic>
        <p:nvPicPr>
          <p:cNvPr id="4813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8" y="609600"/>
            <a:ext cx="8458200" cy="606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Range</a:t>
            </a:r>
            <a:r>
              <a:rPr lang="en-US" baseline="0" dirty="0" smtClean="0"/>
              <a:t> of Days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13"/>
          <p:cNvSpPr txBox="1">
            <a:spLocks noChangeArrowheads="1"/>
          </p:cNvSpPr>
          <p:nvPr/>
        </p:nvSpPr>
        <p:spPr bwMode="auto">
          <a:xfrm>
            <a:off x="685800" y="2514600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49155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905000"/>
            <a:ext cx="228600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Arrow Connector 24"/>
          <p:cNvCxnSpPr/>
          <p:nvPr/>
        </p:nvCxnSpPr>
        <p:spPr>
          <a:xfrm>
            <a:off x="3124200" y="2670175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57" name="TextBox 13"/>
          <p:cNvSpPr txBox="1">
            <a:spLocks noChangeArrowheads="1"/>
          </p:cNvSpPr>
          <p:nvPr/>
        </p:nvSpPr>
        <p:spPr bwMode="auto">
          <a:xfrm>
            <a:off x="695325" y="5711825"/>
            <a:ext cx="2590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Report Title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152775" y="58801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152775" y="42656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60" name="TextBox 20"/>
          <p:cNvSpPr txBox="1">
            <a:spLocks noChangeArrowheads="1"/>
          </p:cNvSpPr>
          <p:nvPr/>
        </p:nvSpPr>
        <p:spPr bwMode="auto">
          <a:xfrm>
            <a:off x="714375" y="990600"/>
            <a:ext cx="2286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Dates</a:t>
            </a:r>
          </a:p>
          <a:p>
            <a:endParaRPr lang="en-US" sz="140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52775" y="11430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62" name="TextBox 13"/>
          <p:cNvSpPr txBox="1">
            <a:spLocks noChangeArrowheads="1"/>
          </p:cNvSpPr>
          <p:nvPr/>
        </p:nvSpPr>
        <p:spPr bwMode="auto">
          <a:xfrm>
            <a:off x="762000" y="4097338"/>
            <a:ext cx="2087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Total to use</a:t>
            </a:r>
          </a:p>
          <a:p>
            <a:endParaRPr lang="en-US" sz="1400"/>
          </a:p>
        </p:txBody>
      </p:sp>
      <p:pic>
        <p:nvPicPr>
          <p:cNvPr id="49163" name="Picture 2" descr="C:\DOCUME~1\David\LOCALS~1\Temp\SNAGHTML3f2a7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04800"/>
            <a:ext cx="23431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4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Daily Prod (Total for Range of Days) Report</a:t>
            </a:r>
          </a:p>
        </p:txBody>
      </p:sp>
      <p:pic>
        <p:nvPicPr>
          <p:cNvPr id="49165" name="Picture 2" descr="C:\DOCUME~1\David\LOCALS~1\Temp\SNAGHTML138de3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5253038"/>
            <a:ext cx="2895600" cy="145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6" name="Picture 4" descr="C:\DOCUME~1\David\LOCALS~1\Temp\SNAGHTML1392a2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3505200"/>
            <a:ext cx="28194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Range of Days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Range of Days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655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Daily Prod (Total for Range of Days incl Comments) Report</a:t>
            </a:r>
          </a:p>
        </p:txBody>
      </p:sp>
      <p:pic>
        <p:nvPicPr>
          <p:cNvPr id="5120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642938"/>
            <a:ext cx="8412162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Range of Days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Box 13"/>
          <p:cNvSpPr txBox="1">
            <a:spLocks noChangeArrowheads="1"/>
          </p:cNvSpPr>
          <p:nvPr/>
        </p:nvSpPr>
        <p:spPr bwMode="auto">
          <a:xfrm>
            <a:off x="1066800" y="5254625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52227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648200"/>
            <a:ext cx="228600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Arrow Connector 24"/>
          <p:cNvCxnSpPr/>
          <p:nvPr/>
        </p:nvCxnSpPr>
        <p:spPr>
          <a:xfrm>
            <a:off x="3505200" y="54102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29" name="TextBox 13"/>
          <p:cNvSpPr txBox="1">
            <a:spLocks noChangeArrowheads="1"/>
          </p:cNvSpPr>
          <p:nvPr/>
        </p:nvSpPr>
        <p:spPr bwMode="auto">
          <a:xfrm>
            <a:off x="228600" y="2670175"/>
            <a:ext cx="16764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Report Title</a:t>
            </a:r>
          </a:p>
        </p:txBody>
      </p:sp>
      <p:sp>
        <p:nvSpPr>
          <p:cNvPr id="52230" name="TextBox 20"/>
          <p:cNvSpPr txBox="1">
            <a:spLocks noChangeArrowheads="1"/>
          </p:cNvSpPr>
          <p:nvPr/>
        </p:nvSpPr>
        <p:spPr bwMode="auto">
          <a:xfrm>
            <a:off x="228600" y="1527175"/>
            <a:ext cx="1266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Dates</a:t>
            </a:r>
          </a:p>
          <a:p>
            <a:endParaRPr lang="en-US" sz="140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828800" y="1450975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32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Daily Prod (Total for Range of Days) Report</a:t>
            </a:r>
          </a:p>
        </p:txBody>
      </p:sp>
      <p:pic>
        <p:nvPicPr>
          <p:cNvPr id="52233" name="Picture 2" descr="C:\DOCUME~1\David\LOCALS~1\Temp\SNAGHTML1f7dfe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993775"/>
            <a:ext cx="5486400" cy="304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1600200" y="2974975"/>
            <a:ext cx="5334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600200" y="1755775"/>
            <a:ext cx="5334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36" name="TextBox 13"/>
          <p:cNvSpPr txBox="1">
            <a:spLocks noChangeArrowheads="1"/>
          </p:cNvSpPr>
          <p:nvPr/>
        </p:nvSpPr>
        <p:spPr bwMode="auto">
          <a:xfrm>
            <a:off x="7467600" y="2593975"/>
            <a:ext cx="1447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6934200" y="2820988"/>
            <a:ext cx="5334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38" name="TextBox 13"/>
          <p:cNvSpPr txBox="1">
            <a:spLocks noChangeArrowheads="1"/>
          </p:cNvSpPr>
          <p:nvPr/>
        </p:nvSpPr>
        <p:spPr bwMode="auto">
          <a:xfrm>
            <a:off x="7499350" y="1222375"/>
            <a:ext cx="12954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cxnSp>
        <p:nvCxnSpPr>
          <p:cNvPr id="29" name="Straight Arrow Connector 28"/>
          <p:cNvCxnSpPr/>
          <p:nvPr/>
        </p:nvCxnSpPr>
        <p:spPr>
          <a:xfrm rot="10800000">
            <a:off x="6934200" y="1679575"/>
            <a:ext cx="5334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Range of Days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Box 2"/>
          <p:cNvSpPr txBox="1">
            <a:spLocks noChangeArrowheads="1"/>
          </p:cNvSpPr>
          <p:nvPr/>
        </p:nvSpPr>
        <p:spPr bwMode="auto">
          <a:xfrm>
            <a:off x="1828800" y="1676400"/>
            <a:ext cx="419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Report goes here but I was getting an error on this report.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Range of Days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Shut-in Report</a:t>
            </a:r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609600"/>
            <a:ext cx="850582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Shut-In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DOCUME~1\David\LOCALS~1\Temp\SNAGHTML2058c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663575"/>
            <a:ext cx="5486400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TextBox 13"/>
          <p:cNvSpPr txBox="1">
            <a:spLocks noChangeArrowheads="1"/>
          </p:cNvSpPr>
          <p:nvPr/>
        </p:nvSpPr>
        <p:spPr bwMode="auto">
          <a:xfrm>
            <a:off x="1447800" y="5711825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55300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5148263"/>
            <a:ext cx="2286000" cy="148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Arrow Connector 24"/>
          <p:cNvCxnSpPr/>
          <p:nvPr/>
        </p:nvCxnSpPr>
        <p:spPr>
          <a:xfrm>
            <a:off x="3810000" y="58674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02" name="TextBox 13"/>
          <p:cNvSpPr txBox="1">
            <a:spLocks noChangeArrowheads="1"/>
          </p:cNvSpPr>
          <p:nvPr/>
        </p:nvSpPr>
        <p:spPr bwMode="auto">
          <a:xfrm>
            <a:off x="228600" y="2143125"/>
            <a:ext cx="1676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Report Title</a:t>
            </a:r>
          </a:p>
        </p:txBody>
      </p:sp>
      <p:sp>
        <p:nvSpPr>
          <p:cNvPr id="55303" name="TextBox 20"/>
          <p:cNvSpPr txBox="1">
            <a:spLocks noChangeArrowheads="1"/>
          </p:cNvSpPr>
          <p:nvPr/>
        </p:nvSpPr>
        <p:spPr bwMode="auto">
          <a:xfrm>
            <a:off x="228600" y="1066800"/>
            <a:ext cx="1266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Date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600200" y="3503613"/>
            <a:ext cx="5334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600200" y="2438400"/>
            <a:ext cx="5334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07" name="TextBox 13"/>
          <p:cNvSpPr txBox="1">
            <a:spLocks noChangeArrowheads="1"/>
          </p:cNvSpPr>
          <p:nvPr/>
        </p:nvSpPr>
        <p:spPr bwMode="auto">
          <a:xfrm>
            <a:off x="7467600" y="3438525"/>
            <a:ext cx="1447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Options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6934200" y="3657600"/>
            <a:ext cx="5334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09" name="TextBox 13"/>
          <p:cNvSpPr txBox="1">
            <a:spLocks noChangeArrowheads="1"/>
          </p:cNvSpPr>
          <p:nvPr/>
        </p:nvSpPr>
        <p:spPr bwMode="auto">
          <a:xfrm>
            <a:off x="228600" y="2971800"/>
            <a:ext cx="12954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cxnSp>
        <p:nvCxnSpPr>
          <p:cNvPr id="29" name="Straight Arrow Connector 28"/>
          <p:cNvCxnSpPr/>
          <p:nvPr/>
        </p:nvCxnSpPr>
        <p:spPr>
          <a:xfrm rot="10800000">
            <a:off x="6934200" y="1295400"/>
            <a:ext cx="5334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600200" y="1295400"/>
            <a:ext cx="5334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12" name="TextBox 13"/>
          <p:cNvSpPr txBox="1">
            <a:spLocks noChangeArrowheads="1"/>
          </p:cNvSpPr>
          <p:nvPr/>
        </p:nvSpPr>
        <p:spPr bwMode="auto">
          <a:xfrm>
            <a:off x="7467600" y="1066800"/>
            <a:ext cx="1447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detail sort order</a:t>
            </a:r>
          </a:p>
        </p:txBody>
      </p:sp>
      <p:sp>
        <p:nvSpPr>
          <p:cNvPr id="55313" name="TextBox 13"/>
          <p:cNvSpPr txBox="1">
            <a:spLocks noChangeArrowheads="1"/>
          </p:cNvSpPr>
          <p:nvPr/>
        </p:nvSpPr>
        <p:spPr bwMode="auto">
          <a:xfrm>
            <a:off x="7543800" y="2057400"/>
            <a:ext cx="1447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Specify production limits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rot="10800000">
            <a:off x="6934200" y="2436813"/>
            <a:ext cx="5334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Shut-in Report</a:t>
            </a:r>
          </a:p>
        </p:txBody>
      </p:sp>
      <p:sp>
        <p:nvSpPr>
          <p:cNvPr id="20" name="Title 1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Shut-In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~1\David\LOCALS~1\Temp\SNAGHTML5566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81000"/>
            <a:ext cx="2514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10" descr="C:\DOCUME~1\David\LOCALS~1\Temp\SNAGHTML588d7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743200"/>
            <a:ext cx="22367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2" descr="C:\DOCUME~1\David\LOCALS~1\Temp\SNAGHTML58fcc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876800"/>
            <a:ext cx="3124200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13"/>
          <p:cNvSpPr txBox="1">
            <a:spLocks noChangeArrowheads="1"/>
          </p:cNvSpPr>
          <p:nvPr/>
        </p:nvSpPr>
        <p:spPr bwMode="auto">
          <a:xfrm>
            <a:off x="990600" y="1319213"/>
            <a:ext cx="19050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sp>
        <p:nvSpPr>
          <p:cNvPr id="10246" name="TextBox 13"/>
          <p:cNvSpPr txBox="1">
            <a:spLocks noChangeArrowheads="1"/>
          </p:cNvSpPr>
          <p:nvPr/>
        </p:nvSpPr>
        <p:spPr bwMode="auto">
          <a:xfrm>
            <a:off x="990600" y="5267325"/>
            <a:ext cx="1828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the Title for the report</a:t>
            </a:r>
          </a:p>
        </p:txBody>
      </p:sp>
      <p:sp>
        <p:nvSpPr>
          <p:cNvPr id="10247" name="TextBox 13"/>
          <p:cNvSpPr txBox="1">
            <a:spLocks noChangeArrowheads="1"/>
          </p:cNvSpPr>
          <p:nvPr/>
        </p:nvSpPr>
        <p:spPr bwMode="auto">
          <a:xfrm>
            <a:off x="990600" y="3278188"/>
            <a:ext cx="1752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Sorting options for the Detail Section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048000" y="1598613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48000" y="3570288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8000" y="5551488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1" name="TextBox 26"/>
          <p:cNvSpPr txBox="1">
            <a:spLocks noChangeArrowheads="1"/>
          </p:cNvSpPr>
          <p:nvPr/>
        </p:nvSpPr>
        <p:spPr bwMode="auto">
          <a:xfrm>
            <a:off x="304800" y="239713"/>
            <a:ext cx="3733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Production Gross Report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Monthly Gross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Shut-In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Test Report</a:t>
            </a: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8305800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5" descr="C:\DOCUME~1\David\LOCALS~1\Temp\SNAGHTML20bb0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81000"/>
            <a:ext cx="31718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7" descr="C:\DOCUME~1\David\LOCALS~1\Temp\SNAGHTML20bdd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029200"/>
            <a:ext cx="23812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TextBox 13"/>
          <p:cNvSpPr txBox="1">
            <a:spLocks noChangeArrowheads="1"/>
          </p:cNvSpPr>
          <p:nvPr/>
        </p:nvSpPr>
        <p:spPr bwMode="auto">
          <a:xfrm>
            <a:off x="685800" y="5562600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124200" y="574675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4" name="TextBox 13"/>
          <p:cNvSpPr txBox="1">
            <a:spLocks noChangeArrowheads="1"/>
          </p:cNvSpPr>
          <p:nvPr/>
        </p:nvSpPr>
        <p:spPr bwMode="auto">
          <a:xfrm>
            <a:off x="790575" y="3048000"/>
            <a:ext cx="2209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sp>
        <p:nvSpPr>
          <p:cNvPr id="58375" name="TextBox 13"/>
          <p:cNvSpPr txBox="1">
            <a:spLocks noChangeArrowheads="1"/>
          </p:cNvSpPr>
          <p:nvPr/>
        </p:nvSpPr>
        <p:spPr bwMode="auto">
          <a:xfrm>
            <a:off x="714375" y="2057400"/>
            <a:ext cx="2590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report title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152775" y="33274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152775" y="2192338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8" name="TextBox 20"/>
          <p:cNvSpPr txBox="1">
            <a:spLocks noChangeArrowheads="1"/>
          </p:cNvSpPr>
          <p:nvPr/>
        </p:nvSpPr>
        <p:spPr bwMode="auto">
          <a:xfrm>
            <a:off x="714375" y="990600"/>
            <a:ext cx="2286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Date</a:t>
            </a:r>
          </a:p>
          <a:p>
            <a:endParaRPr lang="en-US" sz="140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152775" y="118745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80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297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Test Report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68338"/>
            <a:ext cx="8382000" cy="600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Test Detail Report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Test Detail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DOCUME~1\David\LOCALS~1\Temp\SNAGHTML2132d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81000"/>
            <a:ext cx="31718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7" descr="C:\DOCUME~1\David\LOCALS~1\Temp\SNAGHTML20bdd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029200"/>
            <a:ext cx="23812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4" name="TextBox 13"/>
          <p:cNvSpPr txBox="1">
            <a:spLocks noChangeArrowheads="1"/>
          </p:cNvSpPr>
          <p:nvPr/>
        </p:nvSpPr>
        <p:spPr bwMode="auto">
          <a:xfrm>
            <a:off x="685800" y="5562600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124200" y="574675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46" name="TextBox 13"/>
          <p:cNvSpPr txBox="1">
            <a:spLocks noChangeArrowheads="1"/>
          </p:cNvSpPr>
          <p:nvPr/>
        </p:nvSpPr>
        <p:spPr bwMode="auto">
          <a:xfrm>
            <a:off x="790575" y="3048000"/>
            <a:ext cx="2209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sp>
        <p:nvSpPr>
          <p:cNvPr id="61447" name="TextBox 13"/>
          <p:cNvSpPr txBox="1">
            <a:spLocks noChangeArrowheads="1"/>
          </p:cNvSpPr>
          <p:nvPr/>
        </p:nvSpPr>
        <p:spPr bwMode="auto">
          <a:xfrm>
            <a:off x="714375" y="2057400"/>
            <a:ext cx="2590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report title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152775" y="33274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152775" y="2192338"/>
            <a:ext cx="1371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50" name="TextBox 20"/>
          <p:cNvSpPr txBox="1">
            <a:spLocks noChangeArrowheads="1"/>
          </p:cNvSpPr>
          <p:nvPr/>
        </p:nvSpPr>
        <p:spPr bwMode="auto">
          <a:xfrm>
            <a:off x="714375" y="990600"/>
            <a:ext cx="2286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Date</a:t>
            </a:r>
          </a:p>
          <a:p>
            <a:endParaRPr lang="en-US" sz="140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152775" y="118745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52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Test Detail Report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Test Detail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Test Detail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Run Ticket Report</a:t>
            </a: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8" y="609600"/>
            <a:ext cx="8399462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Run Ticket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DOCUME~1\David\LOCALS~1\Temp\SNAGHTML21a2d9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027113"/>
            <a:ext cx="5562600" cy="308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TextBox 13"/>
          <p:cNvSpPr txBox="1">
            <a:spLocks noChangeArrowheads="1"/>
          </p:cNvSpPr>
          <p:nvPr/>
        </p:nvSpPr>
        <p:spPr bwMode="auto">
          <a:xfrm>
            <a:off x="1066800" y="5254625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pic>
        <p:nvPicPr>
          <p:cNvPr id="64516" name="Picture 6" descr="C:\DOCUME~1\David\LOCALS~1\Temp\SNAGHTML57e8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648200"/>
            <a:ext cx="228600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Arrow Connector 24"/>
          <p:cNvCxnSpPr/>
          <p:nvPr/>
        </p:nvCxnSpPr>
        <p:spPr>
          <a:xfrm>
            <a:off x="3505200" y="5410200"/>
            <a:ext cx="1371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518" name="TextBox 13"/>
          <p:cNvSpPr txBox="1">
            <a:spLocks noChangeArrowheads="1"/>
          </p:cNvSpPr>
          <p:nvPr/>
        </p:nvSpPr>
        <p:spPr bwMode="auto">
          <a:xfrm>
            <a:off x="228600" y="2670175"/>
            <a:ext cx="16764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Option to change Report Title</a:t>
            </a:r>
          </a:p>
        </p:txBody>
      </p:sp>
      <p:sp>
        <p:nvSpPr>
          <p:cNvPr id="64519" name="TextBox 20"/>
          <p:cNvSpPr txBox="1">
            <a:spLocks noChangeArrowheads="1"/>
          </p:cNvSpPr>
          <p:nvPr/>
        </p:nvSpPr>
        <p:spPr bwMode="auto">
          <a:xfrm>
            <a:off x="228600" y="1527175"/>
            <a:ext cx="1266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Dates</a:t>
            </a:r>
          </a:p>
          <a:p>
            <a:endParaRPr lang="en-US" sz="140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600200" y="2974975"/>
            <a:ext cx="5334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600200" y="1755775"/>
            <a:ext cx="5334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522" name="TextBox 13"/>
          <p:cNvSpPr txBox="1">
            <a:spLocks noChangeArrowheads="1"/>
          </p:cNvSpPr>
          <p:nvPr/>
        </p:nvSpPr>
        <p:spPr bwMode="auto">
          <a:xfrm>
            <a:off x="7467600" y="2593975"/>
            <a:ext cx="1447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Criteria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6934200" y="2820988"/>
            <a:ext cx="5334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524" name="TextBox 13"/>
          <p:cNvSpPr txBox="1">
            <a:spLocks noChangeArrowheads="1"/>
          </p:cNvSpPr>
          <p:nvPr/>
        </p:nvSpPr>
        <p:spPr bwMode="auto">
          <a:xfrm>
            <a:off x="7499350" y="1222375"/>
            <a:ext cx="12954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cxnSp>
        <p:nvCxnSpPr>
          <p:cNvPr id="29" name="Straight Arrow Connector 28"/>
          <p:cNvCxnSpPr/>
          <p:nvPr/>
        </p:nvCxnSpPr>
        <p:spPr>
          <a:xfrm rot="10800000">
            <a:off x="6934200" y="1679575"/>
            <a:ext cx="5334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526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Run Ticket Report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Run Ticket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1534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Run Ticket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Monthly Gross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609600"/>
            <a:ext cx="850582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Overhead Status Report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Overhead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6" descr="C:\DOCUME~1\David\LOCALS~1\Temp\SNAGHTML21e1e3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3171825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7" name="Picture 8" descr="C:\DOCUME~1\David\LOCALS~1\Temp\SNAGHTML21e496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685800"/>
            <a:ext cx="23812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8" name="TextBox 26"/>
          <p:cNvSpPr txBox="1">
            <a:spLocks noChangeArrowheads="1"/>
          </p:cNvSpPr>
          <p:nvPr/>
        </p:nvSpPr>
        <p:spPr bwMode="auto">
          <a:xfrm>
            <a:off x="304800" y="2286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Overhead Status Report</a:t>
            </a:r>
          </a:p>
        </p:txBody>
      </p:sp>
      <p:pic>
        <p:nvPicPr>
          <p:cNvPr id="67589" name="Picture 12" descr="C:\DOCUME~1\David\LOCALS~1\Temp\SNAGHTML2207d3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2514600"/>
            <a:ext cx="5029200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Overhead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Overhead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Overhead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2"/>
          <p:cNvSpPr txBox="1">
            <a:spLocks noChangeArrowheads="1"/>
          </p:cNvSpPr>
          <p:nvPr/>
        </p:nvSpPr>
        <p:spPr bwMode="auto">
          <a:xfrm>
            <a:off x="847725" y="2935288"/>
            <a:ext cx="6410325" cy="1157287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/>
              <a:t>Click on the </a:t>
            </a:r>
            <a:r>
              <a:rPr lang="en-US" b="1">
                <a:solidFill>
                  <a:srgbClr val="0000FF"/>
                </a:solidFill>
              </a:rPr>
              <a:t>Printer</a:t>
            </a:r>
            <a:r>
              <a:rPr lang="en-US"/>
              <a:t> to print the report</a:t>
            </a:r>
          </a:p>
          <a:p>
            <a:pPr defTabSz="863600">
              <a:spcBef>
                <a:spcPct val="50000"/>
              </a:spcBef>
            </a:pPr>
            <a:r>
              <a:rPr lang="en-US"/>
              <a:t>The </a:t>
            </a:r>
            <a:r>
              <a:rPr lang="en-US" b="1">
                <a:solidFill>
                  <a:srgbClr val="0000FF"/>
                </a:solidFill>
              </a:rPr>
              <a:t>Printer with the Yellow Key</a:t>
            </a:r>
            <a:r>
              <a:rPr lang="en-US"/>
              <a:t> is printer set up</a:t>
            </a:r>
          </a:p>
          <a:p>
            <a:pPr defTabSz="863600">
              <a:spcBef>
                <a:spcPct val="50000"/>
              </a:spcBef>
            </a:pPr>
            <a:r>
              <a:rPr lang="en-US"/>
              <a:t>Click on the </a:t>
            </a:r>
            <a:r>
              <a:rPr lang="en-US" b="1">
                <a:solidFill>
                  <a:srgbClr val="0000FF"/>
                </a:solidFill>
              </a:rPr>
              <a:t>Envelope </a:t>
            </a:r>
            <a:r>
              <a:rPr lang="en-US"/>
              <a:t>and send to a pdf file for e-mailing</a:t>
            </a:r>
          </a:p>
        </p:txBody>
      </p:sp>
      <p:sp>
        <p:nvSpPr>
          <p:cNvPr id="12291" name="Text Box 37"/>
          <p:cNvSpPr txBox="1">
            <a:spLocks noChangeArrowheads="1"/>
          </p:cNvSpPr>
          <p:nvPr/>
        </p:nvSpPr>
        <p:spPr bwMode="auto">
          <a:xfrm>
            <a:off x="1447800" y="4267200"/>
            <a:ext cx="6248400" cy="646113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/>
              <a:t>To change the size of the report for viewing, click on the down arrow next to the 100% and make a selection</a:t>
            </a:r>
          </a:p>
        </p:txBody>
      </p:sp>
      <p:sp>
        <p:nvSpPr>
          <p:cNvPr id="12292" name="Text Box 41"/>
          <p:cNvSpPr txBox="1">
            <a:spLocks noChangeArrowheads="1"/>
          </p:cNvSpPr>
          <p:nvPr/>
        </p:nvSpPr>
        <p:spPr bwMode="auto">
          <a:xfrm>
            <a:off x="2057400" y="5105400"/>
            <a:ext cx="6276975" cy="638175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/>
              <a:t>To find an item in the report, type in the box and click on the Glasses. It will scroll through the report to find the item</a:t>
            </a:r>
          </a:p>
        </p:txBody>
      </p:sp>
      <p:sp>
        <p:nvSpPr>
          <p:cNvPr id="12293" name="Text Box 44"/>
          <p:cNvSpPr txBox="1">
            <a:spLocks noChangeArrowheads="1"/>
          </p:cNvSpPr>
          <p:nvPr/>
        </p:nvSpPr>
        <p:spPr bwMode="auto">
          <a:xfrm>
            <a:off x="2667000" y="5943600"/>
            <a:ext cx="6086475" cy="646113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/>
              <a:t>Total number of items selected - 488; 100% completed with 488 of 488 items</a:t>
            </a:r>
          </a:p>
        </p:txBody>
      </p:sp>
      <p:grpSp>
        <p:nvGrpSpPr>
          <p:cNvPr id="12294" name="Group 19"/>
          <p:cNvGrpSpPr>
            <a:grpSpLocks/>
          </p:cNvGrpSpPr>
          <p:nvPr/>
        </p:nvGrpSpPr>
        <p:grpSpPr bwMode="auto">
          <a:xfrm>
            <a:off x="542925" y="801688"/>
            <a:ext cx="7924800" cy="2047875"/>
            <a:chOff x="457200" y="380999"/>
            <a:chExt cx="7924800" cy="1819276"/>
          </a:xfrm>
        </p:grpSpPr>
        <p:pic>
          <p:nvPicPr>
            <p:cNvPr id="1229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380999"/>
              <a:ext cx="7924800" cy="155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9" name="Picture 3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62400" y="914400"/>
              <a:ext cx="657225" cy="1285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4"/>
            <p:cNvSpPr/>
            <p:nvPr/>
          </p:nvSpPr>
          <p:spPr>
            <a:xfrm>
              <a:off x="457200" y="609466"/>
              <a:ext cx="2057400" cy="304623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743200" y="609466"/>
              <a:ext cx="838200" cy="304623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648200" y="609466"/>
              <a:ext cx="990600" cy="304623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791200" y="609466"/>
              <a:ext cx="2133600" cy="304623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810000" y="609466"/>
              <a:ext cx="762000" cy="304623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2295" name="Text Box 31"/>
          <p:cNvSpPr txBox="1">
            <a:spLocks noChangeArrowheads="1"/>
          </p:cNvSpPr>
          <p:nvPr/>
        </p:nvSpPr>
        <p:spPr bwMode="auto">
          <a:xfrm>
            <a:off x="238125" y="1792288"/>
            <a:ext cx="3581400" cy="646112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/>
              <a:t>Scroll page to page by clicking on arrows</a:t>
            </a:r>
          </a:p>
        </p:txBody>
      </p:sp>
      <p:pic>
        <p:nvPicPr>
          <p:cNvPr id="12296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7325" y="1944688"/>
            <a:ext cx="320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extBox 19"/>
          <p:cNvSpPr txBox="1">
            <a:spLocks noChangeArrowheads="1"/>
          </p:cNvSpPr>
          <p:nvPr/>
        </p:nvSpPr>
        <p:spPr bwMode="auto">
          <a:xfrm>
            <a:off x="304800" y="239713"/>
            <a:ext cx="3733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Production Gross Report</a:t>
            </a:r>
          </a:p>
        </p:txBody>
      </p:sp>
      <p:sp>
        <p:nvSpPr>
          <p:cNvPr id="20" name="Title 1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Monthly Gross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85800"/>
            <a:ext cx="8229600" cy="589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304800" y="239713"/>
            <a:ext cx="3733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Prod Variance Report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Monthly Variance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6" descr="C:\DOCUME~1\David\LOCALS~1\Temp\SNAGHTML22cf54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143000"/>
            <a:ext cx="58293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304800" y="239713"/>
            <a:ext cx="3733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Monthly Prod Variance Report</a:t>
            </a:r>
          </a:p>
        </p:txBody>
      </p: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228600" y="1978025"/>
            <a:ext cx="1143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Select the Report Date</a:t>
            </a:r>
          </a:p>
          <a:p>
            <a:endParaRPr lang="en-US" sz="140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403350" y="2212975"/>
            <a:ext cx="57785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2" name="TextBox 13"/>
          <p:cNvSpPr txBox="1">
            <a:spLocks noChangeArrowheads="1"/>
          </p:cNvSpPr>
          <p:nvPr/>
        </p:nvSpPr>
        <p:spPr bwMode="auto">
          <a:xfrm>
            <a:off x="209550" y="3173413"/>
            <a:ext cx="1390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Change Report Title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403350" y="3478213"/>
            <a:ext cx="57785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4" name="TextBox 13"/>
          <p:cNvSpPr txBox="1">
            <a:spLocks noChangeArrowheads="1"/>
          </p:cNvSpPr>
          <p:nvPr/>
        </p:nvSpPr>
        <p:spPr bwMode="auto">
          <a:xfrm>
            <a:off x="228600" y="4267200"/>
            <a:ext cx="11430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Groups selection for sorting and totaling</a:t>
            </a:r>
          </a:p>
          <a:p>
            <a:endParaRPr lang="en-US" sz="140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403350" y="4419600"/>
            <a:ext cx="57785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6" name="TextBox 16"/>
          <p:cNvSpPr txBox="1">
            <a:spLocks noChangeArrowheads="1"/>
          </p:cNvSpPr>
          <p:nvPr/>
        </p:nvSpPr>
        <p:spPr bwMode="auto">
          <a:xfrm>
            <a:off x="7772400" y="2143125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Detail sort options</a:t>
            </a:r>
          </a:p>
        </p:txBody>
      </p:sp>
      <p:sp>
        <p:nvSpPr>
          <p:cNvPr id="14347" name="TextBox 17"/>
          <p:cNvSpPr txBox="1">
            <a:spLocks noChangeArrowheads="1"/>
          </p:cNvSpPr>
          <p:nvPr/>
        </p:nvSpPr>
        <p:spPr bwMode="auto">
          <a:xfrm>
            <a:off x="7848600" y="3008313"/>
            <a:ext cx="1143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Set variance limits</a:t>
            </a:r>
          </a:p>
          <a:p>
            <a:endParaRPr lang="en-US" sz="1400"/>
          </a:p>
        </p:txBody>
      </p:sp>
      <p:sp>
        <p:nvSpPr>
          <p:cNvPr id="14348" name="TextBox 18"/>
          <p:cNvSpPr txBox="1">
            <a:spLocks noChangeArrowheads="1"/>
          </p:cNvSpPr>
          <p:nvPr/>
        </p:nvSpPr>
        <p:spPr bwMode="auto">
          <a:xfrm>
            <a:off x="7848600" y="4240213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Variance calculation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10800000">
            <a:off x="7162800" y="2360613"/>
            <a:ext cx="609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7162800" y="3171825"/>
            <a:ext cx="609600" cy="1588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0800000">
            <a:off x="7162800" y="4392613"/>
            <a:ext cx="609600" cy="1587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Monthly Variance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871</Words>
  <Application>Microsoft Office PowerPoint</Application>
  <PresentationFormat>On-screen Show (4:3)</PresentationFormat>
  <Paragraphs>204</Paragraphs>
  <Slides>63</Slides>
  <Notes>0</Notes>
  <HiddenSlides>5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65" baseType="lpstr">
      <vt:lpstr>1_Default Design</vt:lpstr>
      <vt:lpstr>Default Design</vt:lpstr>
      <vt:lpstr>Intro 1</vt:lpstr>
      <vt:lpstr>Intro 2</vt:lpstr>
      <vt:lpstr>Monthly Gross</vt:lpstr>
      <vt:lpstr>Monthly Gross</vt:lpstr>
      <vt:lpstr>Monthly Gross</vt:lpstr>
      <vt:lpstr>Monthly Gross</vt:lpstr>
      <vt:lpstr>Monthly Gross</vt:lpstr>
      <vt:lpstr>Monthly Variance</vt:lpstr>
      <vt:lpstr>Monthly Variance</vt:lpstr>
      <vt:lpstr>Monthly Variance</vt:lpstr>
      <vt:lpstr>Multiple Months</vt:lpstr>
      <vt:lpstr>Multiple Months</vt:lpstr>
      <vt:lpstr>Multiple Months</vt:lpstr>
      <vt:lpstr>Monthly Net</vt:lpstr>
      <vt:lpstr>Monthly Net</vt:lpstr>
      <vt:lpstr>Monthly Net</vt:lpstr>
      <vt:lpstr>Monthly Net</vt:lpstr>
      <vt:lpstr>Variance Gross</vt:lpstr>
      <vt:lpstr>Variance Gross</vt:lpstr>
      <vt:lpstr>Variance Gross</vt:lpstr>
      <vt:lpstr>Variance Gross</vt:lpstr>
      <vt:lpstr>Variance Net</vt:lpstr>
      <vt:lpstr>Variance Net</vt:lpstr>
      <vt:lpstr>Variance Net</vt:lpstr>
      <vt:lpstr>Variance Net</vt:lpstr>
      <vt:lpstr>Sales Variance</vt:lpstr>
      <vt:lpstr>Sales Variance</vt:lpstr>
      <vt:lpstr>Sales Variance</vt:lpstr>
      <vt:lpstr>Sales Variance</vt:lpstr>
      <vt:lpstr>Single Daily</vt:lpstr>
      <vt:lpstr>Single Daily</vt:lpstr>
      <vt:lpstr>Single Daily</vt:lpstr>
      <vt:lpstr>Multiple Daily</vt:lpstr>
      <vt:lpstr>Multiple Daily</vt:lpstr>
      <vt:lpstr>Multiple Daily</vt:lpstr>
      <vt:lpstr>Multiple Daily</vt:lpstr>
      <vt:lpstr>Multiple Daily</vt:lpstr>
      <vt:lpstr>Multiple Daily</vt:lpstr>
      <vt:lpstr>Daily Variance</vt:lpstr>
      <vt:lpstr>Daily Variance</vt:lpstr>
      <vt:lpstr>Daily Variance</vt:lpstr>
      <vt:lpstr>Range of Days</vt:lpstr>
      <vt:lpstr>Range of Days</vt:lpstr>
      <vt:lpstr>Range of Days</vt:lpstr>
      <vt:lpstr>Range of Days</vt:lpstr>
      <vt:lpstr>Range of Days</vt:lpstr>
      <vt:lpstr>Range of Days</vt:lpstr>
      <vt:lpstr>Shut-In</vt:lpstr>
      <vt:lpstr>Shut-In</vt:lpstr>
      <vt:lpstr>Shut-In</vt:lpstr>
      <vt:lpstr>Test</vt:lpstr>
      <vt:lpstr>Test</vt:lpstr>
      <vt:lpstr>Test</vt:lpstr>
      <vt:lpstr>Test Detail</vt:lpstr>
      <vt:lpstr>Test Detail</vt:lpstr>
      <vt:lpstr>Test Detail</vt:lpstr>
      <vt:lpstr>Run Ticket</vt:lpstr>
      <vt:lpstr>Run Ticket</vt:lpstr>
      <vt:lpstr>Run Ticket</vt:lpstr>
      <vt:lpstr>Overhead</vt:lpstr>
      <vt:lpstr>Overhead</vt:lpstr>
      <vt:lpstr>Overhead</vt:lpstr>
      <vt:lpstr>Overhead</vt:lpstr>
    </vt:vector>
  </TitlesOfParts>
  <Company>Linn Operating,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krattan</dc:creator>
  <cp:lastModifiedBy>David Cox</cp:lastModifiedBy>
  <cp:revision>81</cp:revision>
  <dcterms:created xsi:type="dcterms:W3CDTF">2009-07-21T15:01:28Z</dcterms:created>
  <dcterms:modified xsi:type="dcterms:W3CDTF">2011-03-01T22:49:05Z</dcterms:modified>
</cp:coreProperties>
</file>