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48" r:id="rId2"/>
  </p:sldMasterIdLst>
  <p:notesMasterIdLst>
    <p:notesMasterId r:id="rId22"/>
  </p:notesMasterIdLst>
  <p:sldIdLst>
    <p:sldId id="275" r:id="rId3"/>
    <p:sldId id="276" r:id="rId4"/>
    <p:sldId id="257" r:id="rId5"/>
    <p:sldId id="258" r:id="rId6"/>
    <p:sldId id="259" r:id="rId7"/>
    <p:sldId id="260" r:id="rId8"/>
    <p:sldId id="261" r:id="rId9"/>
    <p:sldId id="262" r:id="rId10"/>
    <p:sldId id="263" r:id="rId11"/>
    <p:sldId id="264" r:id="rId12"/>
    <p:sldId id="265" r:id="rId13"/>
    <p:sldId id="266" r:id="rId14"/>
    <p:sldId id="267" r:id="rId15"/>
    <p:sldId id="268" r:id="rId16"/>
    <p:sldId id="270" r:id="rId17"/>
    <p:sldId id="271" r:id="rId18"/>
    <p:sldId id="272" r:id="rId19"/>
    <p:sldId id="273" r:id="rId20"/>
    <p:sldId id="269" r:id="rId21"/>
  </p:sldIdLst>
  <p:sldSz cx="9144000" cy="6858000" type="screen4x3"/>
  <p:notesSz cx="6858000" cy="9144000"/>
  <p:defaultTextStyle>
    <a:defPPr>
      <a:defRPr lang="en-US"/>
    </a:defPPr>
    <a:lvl1pPr algn="l" rtl="0" fontAlgn="base">
      <a:spcBef>
        <a:spcPct val="0"/>
      </a:spcBef>
      <a:spcAft>
        <a:spcPct val="0"/>
      </a:spcAft>
      <a:defRPr sz="1200" kern="1200">
        <a:solidFill>
          <a:schemeClr val="tx1"/>
        </a:solidFill>
        <a:latin typeface="Arial" charset="0"/>
        <a:ea typeface="+mn-ea"/>
        <a:cs typeface="Arial" charset="0"/>
      </a:defRPr>
    </a:lvl1pPr>
    <a:lvl2pPr marL="457200" algn="l" rtl="0" fontAlgn="base">
      <a:spcBef>
        <a:spcPct val="0"/>
      </a:spcBef>
      <a:spcAft>
        <a:spcPct val="0"/>
      </a:spcAft>
      <a:defRPr sz="1200" kern="1200">
        <a:solidFill>
          <a:schemeClr val="tx1"/>
        </a:solidFill>
        <a:latin typeface="Arial" charset="0"/>
        <a:ea typeface="+mn-ea"/>
        <a:cs typeface="Arial" charset="0"/>
      </a:defRPr>
    </a:lvl2pPr>
    <a:lvl3pPr marL="914400" algn="l" rtl="0" fontAlgn="base">
      <a:spcBef>
        <a:spcPct val="0"/>
      </a:spcBef>
      <a:spcAft>
        <a:spcPct val="0"/>
      </a:spcAft>
      <a:defRPr sz="1200" kern="1200">
        <a:solidFill>
          <a:schemeClr val="tx1"/>
        </a:solidFill>
        <a:latin typeface="Arial" charset="0"/>
        <a:ea typeface="+mn-ea"/>
        <a:cs typeface="Arial" charset="0"/>
      </a:defRPr>
    </a:lvl3pPr>
    <a:lvl4pPr marL="1371600" algn="l" rtl="0" fontAlgn="base">
      <a:spcBef>
        <a:spcPct val="0"/>
      </a:spcBef>
      <a:spcAft>
        <a:spcPct val="0"/>
      </a:spcAft>
      <a:defRPr sz="1200" kern="1200">
        <a:solidFill>
          <a:schemeClr val="tx1"/>
        </a:solidFill>
        <a:latin typeface="Arial" charset="0"/>
        <a:ea typeface="+mn-ea"/>
        <a:cs typeface="Arial" charset="0"/>
      </a:defRPr>
    </a:lvl4pPr>
    <a:lvl5pPr marL="1828800" algn="l"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71" autoAdjust="0"/>
  </p:normalViewPr>
  <p:slideViewPr>
    <p:cSldViewPr>
      <p:cViewPr varScale="1">
        <p:scale>
          <a:sx n="66" d="100"/>
          <a:sy n="66" d="100"/>
        </p:scale>
        <p:origin x="-55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dirty="0">
                <a:cs typeface="+mn-cs"/>
              </a:defRPr>
            </a:lvl1pPr>
          </a:lstStyle>
          <a:p>
            <a:pPr>
              <a:defRPr/>
            </a:pPr>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dirty="0">
                <a:cs typeface="+mn-cs"/>
              </a:defRPr>
            </a:lvl1pPr>
          </a:lstStyle>
          <a:p>
            <a:pPr>
              <a:defRPr/>
            </a:pPr>
            <a:endParaRPr lang="en-US"/>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dirty="0">
                <a:cs typeface="+mn-cs"/>
              </a:defRPr>
            </a:lvl1pPr>
          </a:lstStyle>
          <a:p>
            <a:pPr>
              <a:defRPr/>
            </a:pPr>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cs typeface="+mn-cs"/>
              </a:defRPr>
            </a:lvl1pPr>
          </a:lstStyle>
          <a:p>
            <a:pPr>
              <a:defRPr/>
            </a:pPr>
            <a:fld id="{885E55A4-E6EC-4AEC-AB16-7DC215AD65DC}"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7388" y="2132013"/>
            <a:ext cx="7770812" cy="1463675"/>
          </a:xfrm>
          <a:prstGeom prst="rect">
            <a:avLst/>
          </a:prstGeom>
        </p:spPr>
        <p:txBody>
          <a:bodyPr/>
          <a:lstStyle>
            <a:lvl1pPr>
              <a:defRPr/>
            </a:lvl1pPr>
          </a:lstStyle>
          <a:p>
            <a:r>
              <a:rPr lang="en-US"/>
              <a:t>Click to edit Master title style</a:t>
            </a:r>
          </a:p>
        </p:txBody>
      </p:sp>
      <p:sp>
        <p:nvSpPr>
          <p:cNvPr id="6147" name="Rectangle 3"/>
          <p:cNvSpPr>
            <a:spLocks noGrp="1" noChangeArrowheads="1"/>
          </p:cNvSpPr>
          <p:nvPr>
            <p:ph type="subTitle" idx="1"/>
          </p:nvPr>
        </p:nvSpPr>
        <p:spPr>
          <a:xfrm>
            <a:off x="1370013" y="3881438"/>
            <a:ext cx="6405562" cy="1762125"/>
          </a:xfrm>
          <a:prstGeom prst="rect">
            <a:avLst/>
          </a:prstGeom>
        </p:spPr>
        <p:txBody>
          <a:bodyPr/>
          <a:lstStyle>
            <a:lvl1pPr marL="0" indent="0" algn="ctr">
              <a:buFont typeface="Wingdings 3" pitchFamily="18" charset="2"/>
              <a:buNone/>
              <a:defRPr/>
            </a:lvl1pPr>
          </a:lstStyle>
          <a:p>
            <a:r>
              <a:rPr lang="en-US"/>
              <a:t>Click to edit Master subtitle style</a:t>
            </a:r>
          </a:p>
        </p:txBody>
      </p:sp>
      <p:sp>
        <p:nvSpPr>
          <p:cNvPr id="4" name="Rectangle 4"/>
          <p:cNvSpPr>
            <a:spLocks noGrp="1" noChangeArrowheads="1"/>
          </p:cNvSpPr>
          <p:nvPr>
            <p:ph type="sldNum" sz="quarter" idx="10"/>
          </p:nvPr>
        </p:nvSpPr>
        <p:spPr bwMode="auto">
          <a:xfrm>
            <a:off x="6554788" y="6251575"/>
            <a:ext cx="2133600" cy="476250"/>
          </a:xfrm>
          <a:prstGeom prst="rect">
            <a:avLst/>
          </a:prstGeom>
          <a:ln>
            <a:miter lim="800000"/>
            <a:headEnd/>
            <a:tailEnd/>
          </a:ln>
        </p:spPr>
        <p:txBody>
          <a:bodyPr vert="horz" wrap="square" lIns="86467" tIns="43236" rIns="86467" bIns="43236" numCol="1" anchor="t" anchorCtr="0" compatLnSpc="1">
            <a:prstTxWarp prst="textNoShape">
              <a:avLst/>
            </a:prstTxWarp>
          </a:bodyPr>
          <a:lstStyle>
            <a:lvl1pPr algn="ctr">
              <a:defRPr sz="1400" b="1" dirty="0">
                <a:cs typeface="+mn-cs"/>
              </a:defRPr>
            </a:lvl1pPr>
          </a:lstStyle>
          <a:p>
            <a:pPr>
              <a:defRPr/>
            </a:pPr>
            <a:r>
              <a:rPr lang="en-US"/>
              <a:t>Page </a:t>
            </a:r>
            <a:fld id="{B15C6790-DCA0-405F-BBE0-48D2D34D3DF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88900" y="1000125"/>
            <a:ext cx="8850313" cy="54768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7825" y="-166688"/>
            <a:ext cx="2211388" cy="664368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900" y="-166688"/>
            <a:ext cx="6486525" cy="66436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8900" y="-166688"/>
            <a:ext cx="8850313" cy="66436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8900" y="1000125"/>
            <a:ext cx="4348163" cy="26622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89463" y="1000125"/>
            <a:ext cx="4349750" cy="26622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88900" y="3814763"/>
            <a:ext cx="4348163" cy="2662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89463" y="3814763"/>
            <a:ext cx="4349750" cy="2662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FA8B250-C9E6-4995-AD3D-503436ADD0D2}"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40649A5-02F9-4605-B0B8-FA9580272EA4}"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B4A7A66-78BD-4D97-901A-D444A485536F}"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7E1E8E8-2F22-4A5F-BE58-DEDBD06845D3}"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864C9FC-717B-42F3-80B0-D32A5D6635F2}"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EBC22FC-63CF-4D0C-8160-C11128B35DB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88900" y="1000125"/>
            <a:ext cx="8850313" cy="54768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8382000" y="6397625"/>
            <a:ext cx="609600" cy="307975"/>
          </a:xfrm>
          <a:ln/>
        </p:spPr>
        <p:txBody>
          <a:bodyPr/>
          <a:lstStyle>
            <a:lvl1pPr>
              <a:defRPr/>
            </a:lvl1pPr>
          </a:lstStyle>
          <a:p>
            <a:pPr>
              <a:defRPr/>
            </a:pPr>
            <a:fld id="{9EB9BE70-CBEA-4FBD-9E6F-C51000C0632D}"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8278D05-015D-41DB-97C9-60771DC45170}"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C371B6E-5B93-4759-8E53-8B09DD08458B}"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A92C3E5-FD66-4D9E-A914-15B714E58B76}"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FEBE8C3-B1FD-4598-AE7D-250E8506D2A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extBox 1"/>
          <p:cNvSpPr txBox="1"/>
          <p:nvPr userDrawn="1"/>
        </p:nvSpPr>
        <p:spPr>
          <a:xfrm>
            <a:off x="304800" y="101600"/>
            <a:ext cx="4191000" cy="584200"/>
          </a:xfrm>
          <a:prstGeom prst="rect">
            <a:avLst/>
          </a:prstGeom>
          <a:noFill/>
        </p:spPr>
        <p:txBody>
          <a:bodyPr>
            <a:spAutoFit/>
          </a:bodyPr>
          <a:lstStyle/>
          <a:p>
            <a:pPr>
              <a:defRPr/>
            </a:pPr>
            <a:r>
              <a:rPr lang="en-US" sz="3200" dirty="0">
                <a:solidFill>
                  <a:schemeClr val="bg1"/>
                </a:solidFill>
                <a:cs typeface="+mn-cs"/>
              </a:rPr>
              <a:t>PRS: The Lease Tab</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88900" y="1000125"/>
            <a:ext cx="4348163" cy="54768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9463" y="1000125"/>
            <a:ext cx="4349750" cy="54768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49" name="Rectangle 25"/>
          <p:cNvSpPr>
            <a:spLocks noChangeArrowheads="1"/>
          </p:cNvSpPr>
          <p:nvPr/>
        </p:nvSpPr>
        <p:spPr bwMode="auto">
          <a:xfrm>
            <a:off x="0" y="-12700"/>
            <a:ext cx="9144000" cy="835025"/>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cs typeface="+mn-cs"/>
            </a:endParaRPr>
          </a:p>
        </p:txBody>
      </p:sp>
      <p:sp>
        <p:nvSpPr>
          <p:cNvPr id="1032" name="Rectangle 8"/>
          <p:cNvSpPr>
            <a:spLocks noChangeArrowheads="1"/>
          </p:cNvSpPr>
          <p:nvPr/>
        </p:nvSpPr>
        <p:spPr bwMode="auto">
          <a:xfrm>
            <a:off x="0" y="0"/>
            <a:ext cx="9144000" cy="6858000"/>
          </a:xfrm>
          <a:prstGeom prst="rect">
            <a:avLst/>
          </a:prstGeom>
          <a:noFill/>
          <a:ln w="63500">
            <a:solidFill>
              <a:schemeClr val="tx1"/>
            </a:solidFill>
            <a:miter lim="800000"/>
            <a:headEnd/>
            <a:tailEnd/>
          </a:ln>
          <a:effectLst/>
        </p:spPr>
        <p:txBody>
          <a:bodyPr wrap="none" anchor="ctr"/>
          <a:lstStyle/>
          <a:p>
            <a:pPr>
              <a:defRPr/>
            </a:pPr>
            <a:endParaRPr lang="en-US" dirty="0">
              <a:cs typeface="+mn-cs"/>
            </a:endParaRPr>
          </a:p>
        </p:txBody>
      </p:sp>
      <p:sp>
        <p:nvSpPr>
          <p:cNvPr id="1047" name="Rectangle 23"/>
          <p:cNvSpPr>
            <a:spLocks noChangeArrowheads="1"/>
          </p:cNvSpPr>
          <p:nvPr/>
        </p:nvSpPr>
        <p:spPr bwMode="auto">
          <a:xfrm>
            <a:off x="0" y="6596063"/>
            <a:ext cx="9144000" cy="261937"/>
          </a:xfrm>
          <a:prstGeom prst="rect">
            <a:avLst/>
          </a:prstGeom>
          <a:solidFill>
            <a:schemeClr val="tx1"/>
          </a:solidFill>
          <a:ln w="9525">
            <a:noFill/>
            <a:miter lim="800000"/>
            <a:headEnd/>
            <a:tailEnd/>
          </a:ln>
          <a:effectLst/>
        </p:spPr>
        <p:txBody>
          <a:bodyPr wrap="none" anchor="ctr"/>
          <a:lstStyle/>
          <a:p>
            <a:pPr>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98" r:id="rId1"/>
    <p:sldLayoutId id="2147483676" r:id="rId2"/>
    <p:sldLayoutId id="2147483699"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txStyles>
    <p:titleStyle>
      <a:lvl1pPr algn="l" defTabSz="863600" rtl="0" eaLnBrk="0" fontAlgn="base" hangingPunct="0">
        <a:spcBef>
          <a:spcPct val="0"/>
        </a:spcBef>
        <a:spcAft>
          <a:spcPct val="0"/>
        </a:spcAft>
        <a:defRPr sz="2900" b="1">
          <a:solidFill>
            <a:schemeClr val="bg1"/>
          </a:solidFill>
          <a:latin typeface="+mj-lt"/>
          <a:ea typeface="+mj-ea"/>
          <a:cs typeface="+mj-cs"/>
        </a:defRPr>
      </a:lvl1pPr>
      <a:lvl2pPr algn="l" defTabSz="863600" rtl="0" eaLnBrk="0" fontAlgn="base" hangingPunct="0">
        <a:spcBef>
          <a:spcPct val="0"/>
        </a:spcBef>
        <a:spcAft>
          <a:spcPct val="0"/>
        </a:spcAft>
        <a:defRPr sz="2900" b="1">
          <a:solidFill>
            <a:schemeClr val="bg1"/>
          </a:solidFill>
          <a:latin typeface="Arial" charset="0"/>
          <a:cs typeface="Arial" charset="0"/>
        </a:defRPr>
      </a:lvl2pPr>
      <a:lvl3pPr algn="l" defTabSz="863600" rtl="0" eaLnBrk="0" fontAlgn="base" hangingPunct="0">
        <a:spcBef>
          <a:spcPct val="0"/>
        </a:spcBef>
        <a:spcAft>
          <a:spcPct val="0"/>
        </a:spcAft>
        <a:defRPr sz="2900" b="1">
          <a:solidFill>
            <a:schemeClr val="bg1"/>
          </a:solidFill>
          <a:latin typeface="Arial" charset="0"/>
          <a:cs typeface="Arial" charset="0"/>
        </a:defRPr>
      </a:lvl3pPr>
      <a:lvl4pPr algn="l" defTabSz="863600" rtl="0" eaLnBrk="0" fontAlgn="base" hangingPunct="0">
        <a:spcBef>
          <a:spcPct val="0"/>
        </a:spcBef>
        <a:spcAft>
          <a:spcPct val="0"/>
        </a:spcAft>
        <a:defRPr sz="2900" b="1">
          <a:solidFill>
            <a:schemeClr val="bg1"/>
          </a:solidFill>
          <a:latin typeface="Arial" charset="0"/>
          <a:cs typeface="Arial" charset="0"/>
        </a:defRPr>
      </a:lvl4pPr>
      <a:lvl5pPr algn="l" defTabSz="863600" rtl="0" eaLnBrk="0" fontAlgn="base" hangingPunct="0">
        <a:spcBef>
          <a:spcPct val="0"/>
        </a:spcBef>
        <a:spcAft>
          <a:spcPct val="0"/>
        </a:spcAft>
        <a:defRPr sz="2900" b="1">
          <a:solidFill>
            <a:schemeClr val="bg1"/>
          </a:solidFill>
          <a:latin typeface="Arial" charset="0"/>
          <a:cs typeface="Arial" charset="0"/>
        </a:defRPr>
      </a:lvl5pPr>
      <a:lvl6pPr marL="457200" algn="l" defTabSz="863600" rtl="0" fontAlgn="base">
        <a:spcBef>
          <a:spcPct val="0"/>
        </a:spcBef>
        <a:spcAft>
          <a:spcPct val="0"/>
        </a:spcAft>
        <a:defRPr sz="2900" b="1">
          <a:solidFill>
            <a:schemeClr val="bg1"/>
          </a:solidFill>
          <a:latin typeface="Arial" charset="0"/>
          <a:cs typeface="Arial" charset="0"/>
        </a:defRPr>
      </a:lvl6pPr>
      <a:lvl7pPr marL="914400" algn="l" defTabSz="863600" rtl="0" fontAlgn="base">
        <a:spcBef>
          <a:spcPct val="0"/>
        </a:spcBef>
        <a:spcAft>
          <a:spcPct val="0"/>
        </a:spcAft>
        <a:defRPr sz="2900" b="1">
          <a:solidFill>
            <a:schemeClr val="bg1"/>
          </a:solidFill>
          <a:latin typeface="Arial" charset="0"/>
          <a:cs typeface="Arial" charset="0"/>
        </a:defRPr>
      </a:lvl7pPr>
      <a:lvl8pPr marL="1371600" algn="l" defTabSz="863600" rtl="0" fontAlgn="base">
        <a:spcBef>
          <a:spcPct val="0"/>
        </a:spcBef>
        <a:spcAft>
          <a:spcPct val="0"/>
        </a:spcAft>
        <a:defRPr sz="2900" b="1">
          <a:solidFill>
            <a:schemeClr val="bg1"/>
          </a:solidFill>
          <a:latin typeface="Arial" charset="0"/>
          <a:cs typeface="Arial" charset="0"/>
        </a:defRPr>
      </a:lvl8pPr>
      <a:lvl9pPr marL="1828800" algn="l" defTabSz="863600" rtl="0" fontAlgn="base">
        <a:spcBef>
          <a:spcPct val="0"/>
        </a:spcBef>
        <a:spcAft>
          <a:spcPct val="0"/>
        </a:spcAft>
        <a:defRPr sz="2900" b="1">
          <a:solidFill>
            <a:schemeClr val="bg1"/>
          </a:solidFill>
          <a:latin typeface="Arial" charset="0"/>
          <a:cs typeface="Arial" charset="0"/>
        </a:defRPr>
      </a:lvl9pPr>
    </p:titleStyle>
    <p:bodyStyle>
      <a:lvl1pPr marL="323850" indent="-323850" algn="l" defTabSz="863600" rtl="0" eaLnBrk="0" fontAlgn="base" hangingPunct="0">
        <a:spcBef>
          <a:spcPct val="20000"/>
        </a:spcBef>
        <a:spcAft>
          <a:spcPct val="0"/>
        </a:spcAft>
        <a:buClr>
          <a:schemeClr val="tx1"/>
        </a:buClr>
        <a:buSzPct val="120000"/>
        <a:buFont typeface="Wingdings 3" pitchFamily="18" charset="2"/>
        <a:buChar char=""/>
        <a:defRPr sz="1700" b="1">
          <a:solidFill>
            <a:schemeClr val="tx1"/>
          </a:solidFill>
          <a:latin typeface="+mn-lt"/>
          <a:ea typeface="+mn-ea"/>
          <a:cs typeface="+mn-cs"/>
        </a:defRPr>
      </a:lvl1pPr>
      <a:lvl2pPr marL="703263" indent="-271463" algn="l" defTabSz="863600" rtl="0" eaLnBrk="0" fontAlgn="base" hangingPunct="0">
        <a:spcBef>
          <a:spcPct val="20000"/>
        </a:spcBef>
        <a:spcAft>
          <a:spcPct val="0"/>
        </a:spcAft>
        <a:buFont typeface="Wingdings" pitchFamily="2" charset="2"/>
        <a:buChar char="§"/>
        <a:defRPr sz="1600">
          <a:solidFill>
            <a:schemeClr val="tx1"/>
          </a:solidFill>
          <a:latin typeface="+mn-lt"/>
          <a:cs typeface="+mn-cs"/>
        </a:defRPr>
      </a:lvl2pPr>
      <a:lvl3pPr marL="1081088" indent="-217488" algn="l" defTabSz="863600" rtl="0" eaLnBrk="0" fontAlgn="base" hangingPunct="0">
        <a:spcBef>
          <a:spcPct val="20000"/>
        </a:spcBef>
        <a:spcAft>
          <a:spcPct val="0"/>
        </a:spcAft>
        <a:buChar char="•"/>
        <a:defRPr sz="1600">
          <a:solidFill>
            <a:schemeClr val="tx1"/>
          </a:solidFill>
          <a:latin typeface="+mn-lt"/>
          <a:cs typeface="+mn-cs"/>
        </a:defRPr>
      </a:lvl3pPr>
      <a:lvl4pPr marL="1512888" indent="-212725" algn="l" defTabSz="863600" rtl="0" eaLnBrk="0" fontAlgn="base" hangingPunct="0">
        <a:spcBef>
          <a:spcPct val="20000"/>
        </a:spcBef>
        <a:spcAft>
          <a:spcPct val="0"/>
        </a:spcAft>
        <a:buChar char="o"/>
        <a:defRPr sz="1600">
          <a:solidFill>
            <a:schemeClr val="tx1"/>
          </a:solidFill>
          <a:latin typeface="+mn-lt"/>
          <a:cs typeface="+mn-cs"/>
        </a:defRPr>
      </a:lvl4pPr>
      <a:lvl5pPr marL="1944688" indent="-215900" algn="l" defTabSz="863600" rtl="0" eaLnBrk="0" fontAlgn="base" hangingPunct="0">
        <a:spcBef>
          <a:spcPct val="20000"/>
        </a:spcBef>
        <a:spcAft>
          <a:spcPct val="0"/>
        </a:spcAft>
        <a:buChar char="»"/>
        <a:defRPr sz="1600">
          <a:solidFill>
            <a:schemeClr val="tx1"/>
          </a:solidFill>
          <a:latin typeface="+mn-lt"/>
          <a:cs typeface="+mn-cs"/>
        </a:defRPr>
      </a:lvl5pPr>
      <a:lvl6pPr marL="2401888" indent="-215900" algn="l" defTabSz="863600" rtl="0" fontAlgn="base">
        <a:spcBef>
          <a:spcPct val="20000"/>
        </a:spcBef>
        <a:spcAft>
          <a:spcPct val="0"/>
        </a:spcAft>
        <a:buChar char="»"/>
        <a:defRPr sz="1600">
          <a:solidFill>
            <a:schemeClr val="tx1"/>
          </a:solidFill>
          <a:latin typeface="+mn-lt"/>
          <a:cs typeface="+mn-cs"/>
        </a:defRPr>
      </a:lvl6pPr>
      <a:lvl7pPr marL="2859088" indent="-215900" algn="l" defTabSz="863600" rtl="0" fontAlgn="base">
        <a:spcBef>
          <a:spcPct val="20000"/>
        </a:spcBef>
        <a:spcAft>
          <a:spcPct val="0"/>
        </a:spcAft>
        <a:buChar char="»"/>
        <a:defRPr sz="1600">
          <a:solidFill>
            <a:schemeClr val="tx1"/>
          </a:solidFill>
          <a:latin typeface="+mn-lt"/>
          <a:cs typeface="+mn-cs"/>
        </a:defRPr>
      </a:lvl7pPr>
      <a:lvl8pPr marL="3316288" indent="-215900" algn="l" defTabSz="863600" rtl="0" fontAlgn="base">
        <a:spcBef>
          <a:spcPct val="20000"/>
        </a:spcBef>
        <a:spcAft>
          <a:spcPct val="0"/>
        </a:spcAft>
        <a:buChar char="»"/>
        <a:defRPr sz="1600">
          <a:solidFill>
            <a:schemeClr val="tx1"/>
          </a:solidFill>
          <a:latin typeface="+mn-lt"/>
          <a:cs typeface="+mn-cs"/>
        </a:defRPr>
      </a:lvl8pPr>
      <a:lvl9pPr marL="3773488" indent="-215900" algn="l" defTabSz="863600" rtl="0" fontAlgn="base">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609600"/>
            <a:ext cx="3810000" cy="487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cs typeface="+mn-cs"/>
              </a:defRPr>
            </a:lvl1pPr>
          </a:lstStyle>
          <a:p>
            <a:pPr>
              <a:defRPr/>
            </a:pPr>
            <a:endParaRPr lang="en-US"/>
          </a:p>
        </p:txBody>
      </p:sp>
      <p:sp>
        <p:nvSpPr>
          <p:cNvPr id="1030" name="Rectangle 6"/>
          <p:cNvSpPr>
            <a:spLocks noGrp="1" noChangeArrowheads="1"/>
          </p:cNvSpPr>
          <p:nvPr>
            <p:ph type="sldNum" sz="quarter" idx="4"/>
          </p:nvPr>
        </p:nvSpPr>
        <p:spPr bwMode="auto">
          <a:xfrm>
            <a:off x="8382000" y="6400800"/>
            <a:ext cx="609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9DE031AA-7310-4A8A-93A8-739C7ECFB2D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ftr="0" dt="0"/>
  <p:txStyles>
    <p:titleStyle>
      <a:lvl1pPr algn="l" rtl="0" eaLnBrk="0" fontAlgn="base" hangingPunct="0">
        <a:spcBef>
          <a:spcPct val="0"/>
        </a:spcBef>
        <a:spcAft>
          <a:spcPct val="0"/>
        </a:spcAft>
        <a:defRPr sz="20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0.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0.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0.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Content Placeholder 3" descr="horseheadchevtex.jpg"/>
          <p:cNvPicPr>
            <a:picLocks noGrp="1" noChangeAspect="1"/>
          </p:cNvPicPr>
          <p:nvPr>
            <p:ph idx="4294967295"/>
          </p:nvPr>
        </p:nvPicPr>
        <p:blipFill>
          <a:blip r:embed="rId2" cstate="print"/>
          <a:srcRect/>
          <a:stretch>
            <a:fillRect/>
          </a:stretch>
        </p:blipFill>
        <p:spPr bwMode="auto">
          <a:xfrm>
            <a:off x="2667000" y="2590800"/>
            <a:ext cx="3975838" cy="2514600"/>
          </a:xfrm>
          <a:prstGeom prst="rect">
            <a:avLst/>
          </a:prstGeom>
          <a:noFill/>
          <a:ln>
            <a:miter lim="800000"/>
            <a:headEnd/>
            <a:tailEnd/>
          </a:ln>
        </p:spPr>
      </p:pic>
      <p:sp>
        <p:nvSpPr>
          <p:cNvPr id="5123" name="TextBox 4"/>
          <p:cNvSpPr txBox="1">
            <a:spLocks noChangeArrowheads="1"/>
          </p:cNvSpPr>
          <p:nvPr/>
        </p:nvSpPr>
        <p:spPr bwMode="auto">
          <a:xfrm>
            <a:off x="381000" y="161925"/>
            <a:ext cx="4419600" cy="523875"/>
          </a:xfrm>
          <a:prstGeom prst="rect">
            <a:avLst/>
          </a:prstGeom>
          <a:noFill/>
          <a:ln w="9525">
            <a:noFill/>
            <a:miter lim="800000"/>
            <a:headEnd/>
            <a:tailEnd/>
          </a:ln>
        </p:spPr>
        <p:txBody>
          <a:bodyPr>
            <a:spAutoFit/>
          </a:bodyPr>
          <a:lstStyle/>
          <a:p>
            <a:r>
              <a:rPr lang="en-US" sz="2800" b="1">
                <a:solidFill>
                  <a:schemeClr val="bg1"/>
                </a:solidFill>
              </a:rPr>
              <a:t>Carroll Engineering, Inc.</a:t>
            </a:r>
          </a:p>
        </p:txBody>
      </p:sp>
      <p:sp>
        <p:nvSpPr>
          <p:cNvPr id="5124" name="TextBox 4"/>
          <p:cNvSpPr txBox="1">
            <a:spLocks noChangeArrowheads="1"/>
          </p:cNvSpPr>
          <p:nvPr/>
        </p:nvSpPr>
        <p:spPr bwMode="auto">
          <a:xfrm>
            <a:off x="1295400" y="1447800"/>
            <a:ext cx="6553200" cy="523875"/>
          </a:xfrm>
          <a:prstGeom prst="rect">
            <a:avLst/>
          </a:prstGeom>
          <a:noFill/>
          <a:ln w="9525">
            <a:noFill/>
            <a:miter lim="800000"/>
            <a:headEnd/>
            <a:tailEnd/>
          </a:ln>
        </p:spPr>
        <p:txBody>
          <a:bodyPr>
            <a:spAutoFit/>
          </a:bodyPr>
          <a:lstStyle/>
          <a:p>
            <a:pPr algn="ctr"/>
            <a:r>
              <a:rPr lang="en-US" sz="2800" b="1"/>
              <a:t>PRS – Production Reporting System</a:t>
            </a:r>
          </a:p>
        </p:txBody>
      </p:sp>
      <p:sp>
        <p:nvSpPr>
          <p:cNvPr id="5" name="Title 4"/>
          <p:cNvSpPr>
            <a:spLocks noGrp="1"/>
          </p:cNvSpPr>
          <p:nvPr>
            <p:ph type="title" idx="4294967295"/>
          </p:nvPr>
        </p:nvSpPr>
        <p:spPr>
          <a:xfrm>
            <a:off x="457200" y="-685800"/>
            <a:ext cx="8229600" cy="563562"/>
          </a:xfrm>
          <a:prstGeom prst="rect">
            <a:avLst/>
          </a:prstGeom>
        </p:spPr>
        <p:txBody>
          <a:bodyPr/>
          <a:lstStyle/>
          <a:p>
            <a:r>
              <a:rPr lang="en-US" dirty="0" smtClean="0"/>
              <a:t>Intro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noFill/>
        </p:spPr>
        <p:txBody>
          <a:bodyPr/>
          <a:lstStyle/>
          <a:p>
            <a:fld id="{1ABFF72C-00A7-4CBD-B08F-C8D3D5CFCBD3}" type="slidenum">
              <a:rPr lang="en-US" smtClean="0">
                <a:cs typeface="Arial" charset="0"/>
              </a:rPr>
              <a:pPr/>
              <a:t>10</a:t>
            </a:fld>
            <a:endParaRPr lang="en-US" smtClean="0">
              <a:cs typeface="Arial" charset="0"/>
            </a:endParaRPr>
          </a:p>
        </p:txBody>
      </p:sp>
      <p:pic>
        <p:nvPicPr>
          <p:cNvPr id="14339" name="Picture 4"/>
          <p:cNvPicPr>
            <a:picLocks noChangeAspect="1" noChangeArrowheads="1"/>
          </p:cNvPicPr>
          <p:nvPr/>
        </p:nvPicPr>
        <p:blipFill>
          <a:blip r:embed="rId2" cstate="print"/>
          <a:srcRect/>
          <a:stretch>
            <a:fillRect/>
          </a:stretch>
        </p:blipFill>
        <p:spPr bwMode="auto">
          <a:xfrm>
            <a:off x="914400" y="685800"/>
            <a:ext cx="7315200" cy="5233988"/>
          </a:xfrm>
          <a:prstGeom prst="rect">
            <a:avLst/>
          </a:prstGeom>
          <a:noFill/>
          <a:ln w="9525">
            <a:noFill/>
            <a:miter lim="800000"/>
            <a:headEnd/>
            <a:tailEnd/>
          </a:ln>
        </p:spPr>
      </p:pic>
      <p:sp>
        <p:nvSpPr>
          <p:cNvPr id="14340" name="Text Box 5"/>
          <p:cNvSpPr txBox="1">
            <a:spLocks noChangeArrowheads="1"/>
          </p:cNvSpPr>
          <p:nvPr/>
        </p:nvSpPr>
        <p:spPr bwMode="auto">
          <a:xfrm>
            <a:off x="3733800" y="381000"/>
            <a:ext cx="1600200" cy="366713"/>
          </a:xfrm>
          <a:prstGeom prst="rect">
            <a:avLst/>
          </a:prstGeom>
          <a:noFill/>
          <a:ln w="9525">
            <a:noFill/>
            <a:miter lim="800000"/>
            <a:headEnd/>
            <a:tailEnd/>
          </a:ln>
        </p:spPr>
        <p:txBody>
          <a:bodyPr>
            <a:spAutoFit/>
          </a:bodyPr>
          <a:lstStyle/>
          <a:p>
            <a:pPr>
              <a:spcBef>
                <a:spcPct val="50000"/>
              </a:spcBef>
            </a:pPr>
            <a:r>
              <a:rPr lang="en-US" sz="1800"/>
              <a:t>Totals Button</a:t>
            </a:r>
          </a:p>
        </p:txBody>
      </p:sp>
      <p:sp>
        <p:nvSpPr>
          <p:cNvPr id="10245" name="Text Box 6"/>
          <p:cNvSpPr txBox="1">
            <a:spLocks noChangeArrowheads="1"/>
          </p:cNvSpPr>
          <p:nvPr/>
        </p:nvSpPr>
        <p:spPr bwMode="auto">
          <a:xfrm>
            <a:off x="990600" y="6019800"/>
            <a:ext cx="7162800" cy="457200"/>
          </a:xfrm>
          <a:prstGeom prst="rect">
            <a:avLst/>
          </a:prstGeom>
          <a:noFill/>
          <a:ln w="9525">
            <a:noFill/>
            <a:miter lim="800000"/>
            <a:headEnd/>
            <a:tailEnd/>
          </a:ln>
        </p:spPr>
        <p:txBody>
          <a:bodyPr>
            <a:spAutoFit/>
          </a:bodyPr>
          <a:lstStyle/>
          <a:p>
            <a:pPr>
              <a:spcBef>
                <a:spcPct val="50000"/>
              </a:spcBef>
              <a:defRPr/>
            </a:pPr>
            <a:r>
              <a:rPr lang="en-US" dirty="0">
                <a:cs typeface="+mn-cs"/>
              </a:rPr>
              <a:t>The</a:t>
            </a:r>
            <a:r>
              <a:rPr lang="en-US" b="1" dirty="0">
                <a:cs typeface="+mn-cs"/>
              </a:rPr>
              <a:t> </a:t>
            </a:r>
            <a:r>
              <a:rPr lang="en-US" b="1" dirty="0">
                <a:solidFill>
                  <a:schemeClr val="accent2">
                    <a:lumMod val="75000"/>
                  </a:schemeClr>
                </a:solidFill>
                <a:cs typeface="+mn-cs"/>
              </a:rPr>
              <a:t>Totals</a:t>
            </a:r>
            <a:r>
              <a:rPr lang="en-US" dirty="0">
                <a:cs typeface="+mn-cs"/>
              </a:rPr>
              <a:t> button allows for plotting a summation of a group of wells.  Click on the </a:t>
            </a:r>
            <a:r>
              <a:rPr lang="en-US" b="1" dirty="0">
                <a:solidFill>
                  <a:schemeClr val="accent2">
                    <a:lumMod val="75000"/>
                  </a:schemeClr>
                </a:solidFill>
                <a:cs typeface="+mn-cs"/>
              </a:rPr>
              <a:t>Lease Tab</a:t>
            </a:r>
            <a:r>
              <a:rPr lang="en-US" dirty="0">
                <a:solidFill>
                  <a:schemeClr val="accent2">
                    <a:lumMod val="75000"/>
                  </a:schemeClr>
                </a:solidFill>
                <a:cs typeface="+mn-cs"/>
              </a:rPr>
              <a:t> </a:t>
            </a:r>
            <a:r>
              <a:rPr lang="en-US" dirty="0">
                <a:cs typeface="+mn-cs"/>
              </a:rPr>
              <a:t>to filter for a list of wells to plot.</a:t>
            </a:r>
          </a:p>
        </p:txBody>
      </p:sp>
      <p:sp>
        <p:nvSpPr>
          <p:cNvPr id="14342" name="Oval 8"/>
          <p:cNvSpPr>
            <a:spLocks noChangeArrowheads="1"/>
          </p:cNvSpPr>
          <p:nvPr/>
        </p:nvSpPr>
        <p:spPr bwMode="auto">
          <a:xfrm>
            <a:off x="1371600" y="5410200"/>
            <a:ext cx="914400" cy="4572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Totals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noFill/>
        </p:spPr>
        <p:txBody>
          <a:bodyPr/>
          <a:lstStyle/>
          <a:p>
            <a:fld id="{0DAEBF0D-A3B1-412C-8BAE-F922430BD8C1}" type="slidenum">
              <a:rPr lang="en-US" smtClean="0">
                <a:cs typeface="Arial" charset="0"/>
              </a:rPr>
              <a:pPr/>
              <a:t>11</a:t>
            </a:fld>
            <a:endParaRPr lang="en-US" smtClean="0">
              <a:cs typeface="Arial" charset="0"/>
            </a:endParaRPr>
          </a:p>
        </p:txBody>
      </p:sp>
      <p:pic>
        <p:nvPicPr>
          <p:cNvPr id="15363" name="Picture 4"/>
          <p:cNvPicPr>
            <a:picLocks noChangeAspect="1" noChangeArrowheads="1"/>
          </p:cNvPicPr>
          <p:nvPr/>
        </p:nvPicPr>
        <p:blipFill>
          <a:blip r:embed="rId2" cstate="print"/>
          <a:srcRect/>
          <a:stretch>
            <a:fillRect/>
          </a:stretch>
        </p:blipFill>
        <p:spPr bwMode="auto">
          <a:xfrm>
            <a:off x="533400" y="228600"/>
            <a:ext cx="4038600" cy="2794000"/>
          </a:xfrm>
          <a:prstGeom prst="rect">
            <a:avLst/>
          </a:prstGeom>
          <a:noFill/>
          <a:ln w="9525">
            <a:noFill/>
            <a:miter lim="800000"/>
            <a:headEnd/>
            <a:tailEnd/>
          </a:ln>
        </p:spPr>
      </p:pic>
      <p:pic>
        <p:nvPicPr>
          <p:cNvPr id="15364" name="Picture 6"/>
          <p:cNvPicPr>
            <a:picLocks noChangeAspect="1" noChangeArrowheads="1"/>
          </p:cNvPicPr>
          <p:nvPr/>
        </p:nvPicPr>
        <p:blipFill>
          <a:blip r:embed="rId3" cstate="print"/>
          <a:srcRect/>
          <a:stretch>
            <a:fillRect/>
          </a:stretch>
        </p:blipFill>
        <p:spPr bwMode="auto">
          <a:xfrm>
            <a:off x="3810000" y="2736850"/>
            <a:ext cx="5105400" cy="3533775"/>
          </a:xfrm>
          <a:prstGeom prst="rect">
            <a:avLst/>
          </a:prstGeom>
          <a:noFill/>
          <a:ln w="9525">
            <a:noFill/>
            <a:miter lim="800000"/>
            <a:headEnd/>
            <a:tailEnd/>
          </a:ln>
        </p:spPr>
      </p:pic>
      <p:pic>
        <p:nvPicPr>
          <p:cNvPr id="15365" name="Picture 7"/>
          <p:cNvPicPr>
            <a:picLocks noChangeAspect="1" noChangeArrowheads="1"/>
          </p:cNvPicPr>
          <p:nvPr/>
        </p:nvPicPr>
        <p:blipFill>
          <a:blip r:embed="rId4" cstate="print"/>
          <a:srcRect/>
          <a:stretch>
            <a:fillRect/>
          </a:stretch>
        </p:blipFill>
        <p:spPr bwMode="auto">
          <a:xfrm>
            <a:off x="457200" y="3124200"/>
            <a:ext cx="3168650" cy="3505200"/>
          </a:xfrm>
          <a:prstGeom prst="rect">
            <a:avLst/>
          </a:prstGeom>
          <a:noFill/>
          <a:ln w="9525">
            <a:noFill/>
            <a:miter lim="800000"/>
            <a:headEnd/>
            <a:tailEnd/>
          </a:ln>
        </p:spPr>
      </p:pic>
      <p:sp>
        <p:nvSpPr>
          <p:cNvPr id="11270" name="Text Box 8"/>
          <p:cNvSpPr txBox="1">
            <a:spLocks noChangeArrowheads="1"/>
          </p:cNvSpPr>
          <p:nvPr/>
        </p:nvSpPr>
        <p:spPr bwMode="auto">
          <a:xfrm>
            <a:off x="4800600" y="838200"/>
            <a:ext cx="4038600" cy="830263"/>
          </a:xfrm>
          <a:prstGeom prst="rect">
            <a:avLst/>
          </a:prstGeom>
          <a:noFill/>
          <a:ln w="9525">
            <a:noFill/>
            <a:miter lim="800000"/>
            <a:headEnd/>
            <a:tailEnd/>
          </a:ln>
        </p:spPr>
        <p:txBody>
          <a:bodyPr>
            <a:spAutoFit/>
          </a:bodyPr>
          <a:lstStyle/>
          <a:p>
            <a:pPr>
              <a:spcBef>
                <a:spcPct val="50000"/>
              </a:spcBef>
              <a:defRPr/>
            </a:pPr>
            <a:r>
              <a:rPr lang="en-US" dirty="0">
                <a:cs typeface="+mn-cs"/>
              </a:rPr>
              <a:t>Click on the</a:t>
            </a:r>
            <a:r>
              <a:rPr lang="en-US" dirty="0">
                <a:solidFill>
                  <a:schemeClr val="accent2">
                    <a:lumMod val="75000"/>
                  </a:schemeClr>
                </a:solidFill>
                <a:cs typeface="+mn-cs"/>
              </a:rPr>
              <a:t> </a:t>
            </a:r>
            <a:r>
              <a:rPr lang="en-US" b="1" dirty="0">
                <a:solidFill>
                  <a:schemeClr val="accent2">
                    <a:lumMod val="75000"/>
                  </a:schemeClr>
                </a:solidFill>
                <a:cs typeface="+mn-cs"/>
              </a:rPr>
              <a:t>Filter</a:t>
            </a:r>
            <a:r>
              <a:rPr lang="en-US" dirty="0">
                <a:solidFill>
                  <a:schemeClr val="accent2">
                    <a:lumMod val="75000"/>
                  </a:schemeClr>
                </a:solidFill>
                <a:cs typeface="+mn-cs"/>
              </a:rPr>
              <a:t> </a:t>
            </a:r>
            <a:r>
              <a:rPr lang="en-US" dirty="0">
                <a:cs typeface="+mn-cs"/>
              </a:rPr>
              <a:t>button; select </a:t>
            </a:r>
            <a:r>
              <a:rPr lang="en-US" b="1" dirty="0">
                <a:solidFill>
                  <a:schemeClr val="accent2">
                    <a:lumMod val="75000"/>
                  </a:schemeClr>
                </a:solidFill>
                <a:cs typeface="+mn-cs"/>
              </a:rPr>
              <a:t>Hemphill</a:t>
            </a:r>
            <a:r>
              <a:rPr lang="en-US" dirty="0">
                <a:cs typeface="+mn-cs"/>
              </a:rPr>
              <a:t> in the </a:t>
            </a:r>
            <a:r>
              <a:rPr lang="en-US" b="1" dirty="0">
                <a:solidFill>
                  <a:schemeClr val="accent2">
                    <a:lumMod val="75000"/>
                  </a:schemeClr>
                </a:solidFill>
                <a:cs typeface="+mn-cs"/>
              </a:rPr>
              <a:t>Lease</a:t>
            </a:r>
            <a:r>
              <a:rPr lang="en-US" dirty="0">
                <a:cs typeface="+mn-cs"/>
              </a:rPr>
              <a:t> box and click on </a:t>
            </a:r>
            <a:r>
              <a:rPr lang="en-US" b="1" dirty="0">
                <a:solidFill>
                  <a:schemeClr val="accent2">
                    <a:lumMod val="75000"/>
                  </a:schemeClr>
                </a:solidFill>
                <a:cs typeface="+mn-cs"/>
              </a:rPr>
              <a:t>Rpt Grp 1</a:t>
            </a:r>
            <a:r>
              <a:rPr lang="en-US" dirty="0">
                <a:solidFill>
                  <a:schemeClr val="accent2">
                    <a:lumMod val="75000"/>
                  </a:schemeClr>
                </a:solidFill>
                <a:cs typeface="+mn-cs"/>
              </a:rPr>
              <a:t> </a:t>
            </a:r>
            <a:r>
              <a:rPr lang="en-US" dirty="0">
                <a:cs typeface="+mn-cs"/>
              </a:rPr>
              <a:t>then click on </a:t>
            </a:r>
            <a:r>
              <a:rPr lang="en-US" b="1" dirty="0">
                <a:solidFill>
                  <a:schemeClr val="accent2">
                    <a:lumMod val="75000"/>
                  </a:schemeClr>
                </a:solidFill>
                <a:cs typeface="+mn-cs"/>
              </a:rPr>
              <a:t>OK</a:t>
            </a:r>
            <a:r>
              <a:rPr lang="en-US" b="1" dirty="0">
                <a:cs typeface="+mn-cs"/>
              </a:rPr>
              <a:t>.</a:t>
            </a:r>
            <a:r>
              <a:rPr lang="en-US" dirty="0">
                <a:cs typeface="+mn-cs"/>
              </a:rPr>
              <a:t>  There should be </a:t>
            </a:r>
            <a:r>
              <a:rPr lang="en-US" b="1" dirty="0">
                <a:cs typeface="+mn-cs"/>
              </a:rPr>
              <a:t>22 Hemphill</a:t>
            </a:r>
            <a:r>
              <a:rPr lang="en-US" dirty="0">
                <a:cs typeface="+mn-cs"/>
              </a:rPr>
              <a:t> wells listed.  Click on the </a:t>
            </a:r>
            <a:r>
              <a:rPr lang="en-US" b="1" dirty="0">
                <a:solidFill>
                  <a:schemeClr val="accent2">
                    <a:lumMod val="75000"/>
                  </a:schemeClr>
                </a:solidFill>
                <a:cs typeface="+mn-cs"/>
              </a:rPr>
              <a:t>first well</a:t>
            </a:r>
            <a:r>
              <a:rPr lang="en-US" dirty="0">
                <a:solidFill>
                  <a:schemeClr val="accent2">
                    <a:lumMod val="75000"/>
                  </a:schemeClr>
                </a:solidFill>
                <a:cs typeface="+mn-cs"/>
              </a:rPr>
              <a:t> </a:t>
            </a:r>
            <a:r>
              <a:rPr lang="en-US" dirty="0">
                <a:cs typeface="+mn-cs"/>
              </a:rPr>
              <a:t>in the list and click on the </a:t>
            </a:r>
            <a:r>
              <a:rPr lang="en-US" b="1" dirty="0">
                <a:solidFill>
                  <a:schemeClr val="accent2">
                    <a:lumMod val="75000"/>
                  </a:schemeClr>
                </a:solidFill>
                <a:cs typeface="+mn-cs"/>
              </a:rPr>
              <a:t>Graph Tab</a:t>
            </a:r>
          </a:p>
        </p:txBody>
      </p:sp>
      <p:sp>
        <p:nvSpPr>
          <p:cNvPr id="15367" name="Line 9"/>
          <p:cNvSpPr>
            <a:spLocks noChangeShapeType="1"/>
          </p:cNvSpPr>
          <p:nvPr/>
        </p:nvSpPr>
        <p:spPr bwMode="auto">
          <a:xfrm flipH="1">
            <a:off x="1371600" y="990600"/>
            <a:ext cx="3429000" cy="1600200"/>
          </a:xfrm>
          <a:prstGeom prst="line">
            <a:avLst/>
          </a:prstGeom>
          <a:noFill/>
          <a:ln w="19050">
            <a:solidFill>
              <a:srgbClr val="C00000"/>
            </a:solidFill>
            <a:round/>
            <a:headEnd/>
            <a:tailEnd type="triangle" w="med" len="med"/>
          </a:ln>
        </p:spPr>
        <p:txBody>
          <a:bodyPr/>
          <a:lstStyle/>
          <a:p>
            <a:endParaRPr lang="en-US"/>
          </a:p>
        </p:txBody>
      </p:sp>
      <p:sp>
        <p:nvSpPr>
          <p:cNvPr id="15368" name="Oval 10"/>
          <p:cNvSpPr>
            <a:spLocks noChangeArrowheads="1"/>
          </p:cNvSpPr>
          <p:nvPr/>
        </p:nvSpPr>
        <p:spPr bwMode="auto">
          <a:xfrm>
            <a:off x="457200" y="3352800"/>
            <a:ext cx="990600" cy="381000"/>
          </a:xfrm>
          <a:prstGeom prst="ellipse">
            <a:avLst/>
          </a:prstGeom>
          <a:noFill/>
          <a:ln w="19050">
            <a:solidFill>
              <a:srgbClr val="C00000"/>
            </a:solidFill>
            <a:round/>
            <a:headEnd/>
            <a:tailEnd/>
          </a:ln>
        </p:spPr>
        <p:txBody>
          <a:bodyPr wrap="none" anchor="ctr"/>
          <a:lstStyle/>
          <a:p>
            <a:endParaRPr lang="en-US"/>
          </a:p>
        </p:txBody>
      </p:sp>
      <p:sp>
        <p:nvSpPr>
          <p:cNvPr id="15369" name="Oval 11"/>
          <p:cNvSpPr>
            <a:spLocks noChangeArrowheads="1"/>
          </p:cNvSpPr>
          <p:nvPr/>
        </p:nvSpPr>
        <p:spPr bwMode="auto">
          <a:xfrm>
            <a:off x="2209800" y="3657600"/>
            <a:ext cx="838200" cy="304800"/>
          </a:xfrm>
          <a:prstGeom prst="ellipse">
            <a:avLst/>
          </a:prstGeom>
          <a:noFill/>
          <a:ln w="19050">
            <a:solidFill>
              <a:srgbClr val="C00000"/>
            </a:solidFill>
            <a:round/>
            <a:headEnd/>
            <a:tailEnd/>
          </a:ln>
        </p:spPr>
        <p:txBody>
          <a:bodyPr wrap="none" anchor="ctr"/>
          <a:lstStyle/>
          <a:p>
            <a:endParaRPr lang="en-US"/>
          </a:p>
        </p:txBody>
      </p:sp>
      <p:sp>
        <p:nvSpPr>
          <p:cNvPr id="15370" name="Oval 12"/>
          <p:cNvSpPr>
            <a:spLocks noChangeArrowheads="1"/>
          </p:cNvSpPr>
          <p:nvPr/>
        </p:nvSpPr>
        <p:spPr bwMode="auto">
          <a:xfrm>
            <a:off x="1981200" y="6324600"/>
            <a:ext cx="838200" cy="381000"/>
          </a:xfrm>
          <a:prstGeom prst="ellipse">
            <a:avLst/>
          </a:prstGeom>
          <a:noFill/>
          <a:ln w="19050">
            <a:solidFill>
              <a:srgbClr val="C00000"/>
            </a:solidFill>
            <a:round/>
            <a:headEnd/>
            <a:tailEnd/>
          </a:ln>
        </p:spPr>
        <p:txBody>
          <a:bodyPr wrap="none" anchor="ctr"/>
          <a:lstStyle/>
          <a:p>
            <a:endParaRPr lang="en-US"/>
          </a:p>
        </p:txBody>
      </p:sp>
      <p:sp>
        <p:nvSpPr>
          <p:cNvPr id="15371" name="Oval 17"/>
          <p:cNvSpPr>
            <a:spLocks noChangeArrowheads="1"/>
          </p:cNvSpPr>
          <p:nvPr/>
        </p:nvSpPr>
        <p:spPr bwMode="auto">
          <a:xfrm>
            <a:off x="7010400" y="3200400"/>
            <a:ext cx="990600" cy="304800"/>
          </a:xfrm>
          <a:prstGeom prst="ellipse">
            <a:avLst/>
          </a:prstGeom>
          <a:noFill/>
          <a:ln w="19050">
            <a:solidFill>
              <a:srgbClr val="C00000"/>
            </a:solidFill>
            <a:round/>
            <a:headEnd/>
            <a:tailEnd/>
          </a:ln>
        </p:spPr>
        <p:txBody>
          <a:bodyPr wrap="none" anchor="ctr"/>
          <a:lstStyle/>
          <a:p>
            <a:endParaRPr lang="en-US"/>
          </a:p>
        </p:txBody>
      </p:sp>
      <p:sp>
        <p:nvSpPr>
          <p:cNvPr id="15372" name="Line 18"/>
          <p:cNvSpPr>
            <a:spLocks noChangeShapeType="1"/>
          </p:cNvSpPr>
          <p:nvPr/>
        </p:nvSpPr>
        <p:spPr bwMode="auto">
          <a:xfrm>
            <a:off x="7239000" y="1676400"/>
            <a:ext cx="838200" cy="1371600"/>
          </a:xfrm>
          <a:prstGeom prst="line">
            <a:avLst/>
          </a:prstGeom>
          <a:noFill/>
          <a:ln w="19050">
            <a:solidFill>
              <a:srgbClr val="C00000"/>
            </a:solidFill>
            <a:round/>
            <a:headEnd/>
            <a:tailEnd type="triangle" w="med" len="med"/>
          </a:ln>
        </p:spPr>
        <p:txBody>
          <a:bodyPr/>
          <a:lstStyle/>
          <a:p>
            <a:endParaRPr lang="en-US"/>
          </a:p>
        </p:txBody>
      </p:sp>
      <p:sp>
        <p:nvSpPr>
          <p:cNvPr id="15373" name="Text Box 19"/>
          <p:cNvSpPr txBox="1">
            <a:spLocks noChangeArrowheads="1"/>
          </p:cNvSpPr>
          <p:nvPr/>
        </p:nvSpPr>
        <p:spPr bwMode="auto">
          <a:xfrm>
            <a:off x="5562600" y="381000"/>
            <a:ext cx="1600200" cy="366713"/>
          </a:xfrm>
          <a:prstGeom prst="rect">
            <a:avLst/>
          </a:prstGeom>
          <a:noFill/>
          <a:ln w="9525">
            <a:noFill/>
            <a:miter lim="800000"/>
            <a:headEnd/>
            <a:tailEnd/>
          </a:ln>
        </p:spPr>
        <p:txBody>
          <a:bodyPr>
            <a:spAutoFit/>
          </a:bodyPr>
          <a:lstStyle/>
          <a:p>
            <a:pPr>
              <a:spcBef>
                <a:spcPct val="50000"/>
              </a:spcBef>
            </a:pPr>
            <a:r>
              <a:rPr lang="en-US" sz="1800"/>
              <a:t>Totals Button</a:t>
            </a:r>
          </a:p>
        </p:txBody>
      </p:sp>
      <p:sp>
        <p:nvSpPr>
          <p:cNvPr id="15374" name="Oval 11"/>
          <p:cNvSpPr>
            <a:spLocks noChangeArrowheads="1"/>
          </p:cNvSpPr>
          <p:nvPr/>
        </p:nvSpPr>
        <p:spPr bwMode="auto">
          <a:xfrm>
            <a:off x="3962400" y="3505200"/>
            <a:ext cx="1295400" cy="304800"/>
          </a:xfrm>
          <a:prstGeom prst="ellipse">
            <a:avLst/>
          </a:prstGeom>
          <a:noFill/>
          <a:ln w="19050">
            <a:solidFill>
              <a:srgbClr val="C00000"/>
            </a:solidFill>
            <a:round/>
            <a:headEnd/>
            <a:tailEnd/>
          </a:ln>
        </p:spPr>
        <p:txBody>
          <a:bodyPr wrap="none" anchor="ctr"/>
          <a:lstStyle/>
          <a:p>
            <a:endParaRPr lang="en-US"/>
          </a:p>
        </p:txBody>
      </p:sp>
      <p:sp>
        <p:nvSpPr>
          <p:cNvPr id="15" name="Title 14"/>
          <p:cNvSpPr>
            <a:spLocks noGrp="1"/>
          </p:cNvSpPr>
          <p:nvPr>
            <p:ph type="title" idx="4294967295"/>
          </p:nvPr>
        </p:nvSpPr>
        <p:spPr/>
        <p:txBody>
          <a:bodyPr/>
          <a:lstStyle/>
          <a:p>
            <a:r>
              <a:rPr lang="en-US" dirty="0" smtClean="0"/>
              <a:t>Totals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2"/>
          </p:nvPr>
        </p:nvSpPr>
        <p:spPr>
          <a:noFill/>
        </p:spPr>
        <p:txBody>
          <a:bodyPr/>
          <a:lstStyle/>
          <a:p>
            <a:fld id="{D6F7938E-06C0-45DD-B818-4B764049F985}" type="slidenum">
              <a:rPr lang="en-US" smtClean="0">
                <a:cs typeface="Arial" charset="0"/>
              </a:rPr>
              <a:pPr/>
              <a:t>12</a:t>
            </a:fld>
            <a:endParaRPr lang="en-US" smtClean="0">
              <a:cs typeface="Arial" charset="0"/>
            </a:endParaRPr>
          </a:p>
        </p:txBody>
      </p:sp>
      <p:pic>
        <p:nvPicPr>
          <p:cNvPr id="16387" name="Picture 4"/>
          <p:cNvPicPr>
            <a:picLocks noChangeAspect="1" noChangeArrowheads="1"/>
          </p:cNvPicPr>
          <p:nvPr/>
        </p:nvPicPr>
        <p:blipFill>
          <a:blip r:embed="rId2" cstate="print"/>
          <a:srcRect/>
          <a:stretch>
            <a:fillRect/>
          </a:stretch>
        </p:blipFill>
        <p:spPr bwMode="auto">
          <a:xfrm>
            <a:off x="533400" y="685800"/>
            <a:ext cx="6477000" cy="4479925"/>
          </a:xfrm>
          <a:prstGeom prst="rect">
            <a:avLst/>
          </a:prstGeom>
          <a:noFill/>
          <a:ln w="9525">
            <a:noFill/>
            <a:miter lim="800000"/>
            <a:headEnd/>
            <a:tailEnd/>
          </a:ln>
        </p:spPr>
      </p:pic>
      <p:sp>
        <p:nvSpPr>
          <p:cNvPr id="16388" name="Text Box 5"/>
          <p:cNvSpPr txBox="1">
            <a:spLocks noChangeArrowheads="1"/>
          </p:cNvSpPr>
          <p:nvPr/>
        </p:nvSpPr>
        <p:spPr bwMode="auto">
          <a:xfrm>
            <a:off x="3733800" y="381000"/>
            <a:ext cx="1600200" cy="366713"/>
          </a:xfrm>
          <a:prstGeom prst="rect">
            <a:avLst/>
          </a:prstGeom>
          <a:noFill/>
          <a:ln w="9525">
            <a:noFill/>
            <a:miter lim="800000"/>
            <a:headEnd/>
            <a:tailEnd/>
          </a:ln>
        </p:spPr>
        <p:txBody>
          <a:bodyPr>
            <a:spAutoFit/>
          </a:bodyPr>
          <a:lstStyle/>
          <a:p>
            <a:pPr>
              <a:spcBef>
                <a:spcPct val="50000"/>
              </a:spcBef>
            </a:pPr>
            <a:r>
              <a:rPr lang="en-US" sz="1800"/>
              <a:t>Totals Button</a:t>
            </a:r>
          </a:p>
        </p:txBody>
      </p:sp>
      <p:sp>
        <p:nvSpPr>
          <p:cNvPr id="12293" name="Text Box 6"/>
          <p:cNvSpPr txBox="1">
            <a:spLocks noChangeArrowheads="1"/>
          </p:cNvSpPr>
          <p:nvPr/>
        </p:nvSpPr>
        <p:spPr bwMode="auto">
          <a:xfrm>
            <a:off x="533400" y="5257800"/>
            <a:ext cx="5410200" cy="1016000"/>
          </a:xfrm>
          <a:prstGeom prst="rect">
            <a:avLst/>
          </a:prstGeom>
          <a:noFill/>
          <a:ln w="9525">
            <a:noFill/>
            <a:miter lim="800000"/>
            <a:headEnd/>
            <a:tailEnd/>
          </a:ln>
        </p:spPr>
        <p:txBody>
          <a:bodyPr>
            <a:spAutoFit/>
          </a:bodyPr>
          <a:lstStyle/>
          <a:p>
            <a:pPr>
              <a:spcBef>
                <a:spcPct val="50000"/>
              </a:spcBef>
              <a:defRPr/>
            </a:pPr>
            <a:r>
              <a:rPr lang="en-US" dirty="0">
                <a:cs typeface="+mn-cs"/>
              </a:rPr>
              <a:t>The graph is the first well in the list which was selected. To get a total plot of all 22 wells, click on the </a:t>
            </a:r>
            <a:r>
              <a:rPr lang="en-US" b="1" dirty="0">
                <a:solidFill>
                  <a:schemeClr val="accent2">
                    <a:lumMod val="75000"/>
                  </a:schemeClr>
                </a:solidFill>
                <a:cs typeface="+mn-cs"/>
              </a:rPr>
              <a:t>Totals</a:t>
            </a:r>
            <a:r>
              <a:rPr lang="en-US" dirty="0">
                <a:cs typeface="+mn-cs"/>
              </a:rPr>
              <a:t> button. Select a </a:t>
            </a:r>
            <a:r>
              <a:rPr lang="en-US" b="1" dirty="0">
                <a:solidFill>
                  <a:schemeClr val="accent2">
                    <a:lumMod val="75000"/>
                  </a:schemeClr>
                </a:solidFill>
                <a:cs typeface="+mn-cs"/>
              </a:rPr>
              <a:t>Date Range</a:t>
            </a:r>
            <a:r>
              <a:rPr lang="en-US" dirty="0">
                <a:cs typeface="+mn-cs"/>
              </a:rPr>
              <a:t>, click </a:t>
            </a:r>
            <a:r>
              <a:rPr lang="en-US" b="1" dirty="0">
                <a:solidFill>
                  <a:schemeClr val="accent2">
                    <a:lumMod val="75000"/>
                  </a:schemeClr>
                </a:solidFill>
                <a:cs typeface="+mn-cs"/>
              </a:rPr>
              <a:t>OK</a:t>
            </a:r>
            <a:r>
              <a:rPr lang="en-US" dirty="0">
                <a:cs typeface="+mn-cs"/>
              </a:rPr>
              <a:t>; select </a:t>
            </a:r>
            <a:r>
              <a:rPr lang="en-US" b="1" dirty="0">
                <a:solidFill>
                  <a:schemeClr val="accent2">
                    <a:lumMod val="75000"/>
                  </a:schemeClr>
                </a:solidFill>
                <a:cs typeface="+mn-cs"/>
              </a:rPr>
              <a:t>Filtered Leases</a:t>
            </a:r>
            <a:r>
              <a:rPr lang="en-US" dirty="0">
                <a:solidFill>
                  <a:schemeClr val="accent2">
                    <a:lumMod val="75000"/>
                  </a:schemeClr>
                </a:solidFill>
                <a:cs typeface="+mn-cs"/>
              </a:rPr>
              <a:t> </a:t>
            </a:r>
            <a:r>
              <a:rPr lang="en-US" dirty="0">
                <a:cs typeface="+mn-cs"/>
              </a:rPr>
              <a:t>(the wells are a filtered selection on the lease tab), click </a:t>
            </a:r>
            <a:r>
              <a:rPr lang="en-US" b="1" dirty="0">
                <a:solidFill>
                  <a:schemeClr val="accent2">
                    <a:lumMod val="75000"/>
                  </a:schemeClr>
                </a:solidFill>
                <a:cs typeface="+mn-cs"/>
              </a:rPr>
              <a:t>OK</a:t>
            </a:r>
            <a:r>
              <a:rPr lang="en-US" dirty="0">
                <a:cs typeface="+mn-cs"/>
              </a:rPr>
              <a:t>; Type a different </a:t>
            </a:r>
            <a:r>
              <a:rPr lang="en-US" b="1" dirty="0">
                <a:solidFill>
                  <a:schemeClr val="accent2">
                    <a:lumMod val="75000"/>
                  </a:schemeClr>
                </a:solidFill>
                <a:cs typeface="+mn-cs"/>
              </a:rPr>
              <a:t>Title</a:t>
            </a:r>
            <a:r>
              <a:rPr lang="en-US" dirty="0">
                <a:cs typeface="+mn-cs"/>
              </a:rPr>
              <a:t> if needed, click </a:t>
            </a:r>
            <a:r>
              <a:rPr lang="en-US" b="1" dirty="0">
                <a:solidFill>
                  <a:schemeClr val="accent2">
                    <a:lumMod val="75000"/>
                  </a:schemeClr>
                </a:solidFill>
                <a:cs typeface="+mn-cs"/>
              </a:rPr>
              <a:t>OK</a:t>
            </a:r>
            <a:r>
              <a:rPr lang="en-US" dirty="0">
                <a:cs typeface="+mn-cs"/>
              </a:rPr>
              <a:t>.  It may take a few moments for the graph to reappear.</a:t>
            </a:r>
          </a:p>
        </p:txBody>
      </p:sp>
      <p:pic>
        <p:nvPicPr>
          <p:cNvPr id="16390" name="Picture 7"/>
          <p:cNvPicPr>
            <a:picLocks noChangeAspect="1" noChangeArrowheads="1"/>
          </p:cNvPicPr>
          <p:nvPr/>
        </p:nvPicPr>
        <p:blipFill>
          <a:blip r:embed="rId3" cstate="print"/>
          <a:srcRect/>
          <a:stretch>
            <a:fillRect/>
          </a:stretch>
        </p:blipFill>
        <p:spPr bwMode="auto">
          <a:xfrm>
            <a:off x="6096000" y="1447800"/>
            <a:ext cx="2343150" cy="1428750"/>
          </a:xfrm>
          <a:prstGeom prst="rect">
            <a:avLst/>
          </a:prstGeom>
          <a:noFill/>
          <a:ln w="9525">
            <a:noFill/>
            <a:miter lim="800000"/>
            <a:headEnd/>
            <a:tailEnd/>
          </a:ln>
        </p:spPr>
      </p:pic>
      <p:pic>
        <p:nvPicPr>
          <p:cNvPr id="16391" name="Picture 8"/>
          <p:cNvPicPr>
            <a:picLocks noChangeAspect="1" noChangeArrowheads="1"/>
          </p:cNvPicPr>
          <p:nvPr/>
        </p:nvPicPr>
        <p:blipFill>
          <a:blip r:embed="rId4" cstate="print"/>
          <a:srcRect/>
          <a:stretch>
            <a:fillRect/>
          </a:stretch>
        </p:blipFill>
        <p:spPr bwMode="auto">
          <a:xfrm>
            <a:off x="6096000" y="2895600"/>
            <a:ext cx="2381250" cy="1476375"/>
          </a:xfrm>
          <a:prstGeom prst="rect">
            <a:avLst/>
          </a:prstGeom>
          <a:noFill/>
          <a:ln w="9525">
            <a:noFill/>
            <a:miter lim="800000"/>
            <a:headEnd/>
            <a:tailEnd/>
          </a:ln>
        </p:spPr>
      </p:pic>
      <p:pic>
        <p:nvPicPr>
          <p:cNvPr id="16392" name="Picture 9"/>
          <p:cNvPicPr>
            <a:picLocks noChangeAspect="1" noChangeArrowheads="1"/>
          </p:cNvPicPr>
          <p:nvPr/>
        </p:nvPicPr>
        <p:blipFill>
          <a:blip r:embed="rId5" cstate="print"/>
          <a:srcRect/>
          <a:stretch>
            <a:fillRect/>
          </a:stretch>
        </p:blipFill>
        <p:spPr bwMode="auto">
          <a:xfrm>
            <a:off x="6019800" y="4419600"/>
            <a:ext cx="2819400" cy="1355725"/>
          </a:xfrm>
          <a:prstGeom prst="rect">
            <a:avLst/>
          </a:prstGeom>
          <a:noFill/>
          <a:ln w="9525">
            <a:noFill/>
            <a:miter lim="800000"/>
            <a:headEnd/>
            <a:tailEnd/>
          </a:ln>
        </p:spPr>
      </p:pic>
      <p:sp>
        <p:nvSpPr>
          <p:cNvPr id="16393" name="Oval 11"/>
          <p:cNvSpPr>
            <a:spLocks noChangeArrowheads="1"/>
          </p:cNvSpPr>
          <p:nvPr/>
        </p:nvSpPr>
        <p:spPr bwMode="auto">
          <a:xfrm>
            <a:off x="657225" y="4543425"/>
            <a:ext cx="1295400" cy="685800"/>
          </a:xfrm>
          <a:prstGeom prst="ellipse">
            <a:avLst/>
          </a:prstGeom>
          <a:noFill/>
          <a:ln w="19050">
            <a:solidFill>
              <a:srgbClr val="C00000"/>
            </a:solidFill>
            <a:round/>
            <a:headEnd/>
            <a:tailEnd/>
          </a:ln>
        </p:spPr>
        <p:txBody>
          <a:bodyPr wrap="none" anchor="ctr"/>
          <a:lstStyle/>
          <a:p>
            <a:endParaRPr lang="en-US"/>
          </a:p>
        </p:txBody>
      </p:sp>
      <p:sp>
        <p:nvSpPr>
          <p:cNvPr id="10" name="Title 9"/>
          <p:cNvSpPr>
            <a:spLocks noGrp="1"/>
          </p:cNvSpPr>
          <p:nvPr>
            <p:ph type="title" idx="4294967295"/>
          </p:nvPr>
        </p:nvSpPr>
        <p:spPr/>
        <p:txBody>
          <a:bodyPr/>
          <a:lstStyle/>
          <a:p>
            <a:r>
              <a:rPr lang="en-US" dirty="0" smtClean="0"/>
              <a:t>Totals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a:noFill/>
        </p:spPr>
        <p:txBody>
          <a:bodyPr/>
          <a:lstStyle/>
          <a:p>
            <a:fld id="{282224DC-9158-4664-BB47-EB77B4505CD4}" type="slidenum">
              <a:rPr lang="en-US" smtClean="0">
                <a:cs typeface="Arial" charset="0"/>
              </a:rPr>
              <a:pPr/>
              <a:t>13</a:t>
            </a:fld>
            <a:endParaRPr lang="en-US" smtClean="0">
              <a:cs typeface="Arial" charset="0"/>
            </a:endParaRPr>
          </a:p>
        </p:txBody>
      </p:sp>
      <p:pic>
        <p:nvPicPr>
          <p:cNvPr id="17411" name="Picture 4"/>
          <p:cNvPicPr>
            <a:picLocks noChangeAspect="1" noChangeArrowheads="1"/>
          </p:cNvPicPr>
          <p:nvPr/>
        </p:nvPicPr>
        <p:blipFill>
          <a:blip r:embed="rId2" cstate="print"/>
          <a:srcRect/>
          <a:stretch>
            <a:fillRect/>
          </a:stretch>
        </p:blipFill>
        <p:spPr bwMode="auto">
          <a:xfrm>
            <a:off x="685800" y="685800"/>
            <a:ext cx="7772400" cy="5376863"/>
          </a:xfrm>
          <a:prstGeom prst="rect">
            <a:avLst/>
          </a:prstGeom>
          <a:noFill/>
          <a:ln w="9525">
            <a:noFill/>
            <a:miter lim="800000"/>
            <a:headEnd/>
            <a:tailEnd/>
          </a:ln>
        </p:spPr>
      </p:pic>
      <p:sp>
        <p:nvSpPr>
          <p:cNvPr id="17412" name="Text Box 5"/>
          <p:cNvSpPr txBox="1">
            <a:spLocks noChangeArrowheads="1"/>
          </p:cNvSpPr>
          <p:nvPr/>
        </p:nvSpPr>
        <p:spPr bwMode="auto">
          <a:xfrm>
            <a:off x="3733800" y="381000"/>
            <a:ext cx="1600200" cy="366713"/>
          </a:xfrm>
          <a:prstGeom prst="rect">
            <a:avLst/>
          </a:prstGeom>
          <a:noFill/>
          <a:ln w="9525">
            <a:noFill/>
            <a:miter lim="800000"/>
            <a:headEnd/>
            <a:tailEnd/>
          </a:ln>
        </p:spPr>
        <p:txBody>
          <a:bodyPr>
            <a:spAutoFit/>
          </a:bodyPr>
          <a:lstStyle/>
          <a:p>
            <a:pPr>
              <a:spcBef>
                <a:spcPct val="50000"/>
              </a:spcBef>
            </a:pPr>
            <a:r>
              <a:rPr lang="en-US" sz="1800"/>
              <a:t>Totals Button</a:t>
            </a:r>
          </a:p>
        </p:txBody>
      </p:sp>
      <p:sp>
        <p:nvSpPr>
          <p:cNvPr id="13317" name="Text Box 6"/>
          <p:cNvSpPr txBox="1">
            <a:spLocks noChangeArrowheads="1"/>
          </p:cNvSpPr>
          <p:nvPr/>
        </p:nvSpPr>
        <p:spPr bwMode="auto">
          <a:xfrm>
            <a:off x="1143000" y="6096000"/>
            <a:ext cx="6019800" cy="457200"/>
          </a:xfrm>
          <a:prstGeom prst="rect">
            <a:avLst/>
          </a:prstGeom>
          <a:noFill/>
          <a:ln w="9525">
            <a:noFill/>
            <a:miter lim="800000"/>
            <a:headEnd/>
            <a:tailEnd/>
          </a:ln>
        </p:spPr>
        <p:txBody>
          <a:bodyPr>
            <a:spAutoFit/>
          </a:bodyPr>
          <a:lstStyle/>
          <a:p>
            <a:pPr>
              <a:spcBef>
                <a:spcPct val="50000"/>
              </a:spcBef>
              <a:defRPr/>
            </a:pPr>
            <a:r>
              <a:rPr lang="en-US" dirty="0">
                <a:cs typeface="+mn-cs"/>
              </a:rPr>
              <a:t>The graph now has total production for the 22 Hemphill Walser wells. To get back to the one well, click on the </a:t>
            </a:r>
            <a:r>
              <a:rPr lang="en-US" b="1" dirty="0">
                <a:solidFill>
                  <a:schemeClr val="accent2">
                    <a:lumMod val="75000"/>
                  </a:schemeClr>
                </a:solidFill>
                <a:cs typeface="+mn-cs"/>
              </a:rPr>
              <a:t>Lease</a:t>
            </a:r>
            <a:r>
              <a:rPr lang="en-US" dirty="0">
                <a:cs typeface="+mn-cs"/>
              </a:rPr>
              <a:t> button.</a:t>
            </a:r>
          </a:p>
        </p:txBody>
      </p:sp>
      <p:sp>
        <p:nvSpPr>
          <p:cNvPr id="17414" name="Oval 7"/>
          <p:cNvSpPr>
            <a:spLocks noChangeArrowheads="1"/>
          </p:cNvSpPr>
          <p:nvPr/>
        </p:nvSpPr>
        <p:spPr bwMode="auto">
          <a:xfrm>
            <a:off x="2452688" y="5548313"/>
            <a:ext cx="1295400" cy="3810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Lease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2"/>
          </p:nvPr>
        </p:nvSpPr>
        <p:spPr>
          <a:noFill/>
        </p:spPr>
        <p:txBody>
          <a:bodyPr/>
          <a:lstStyle/>
          <a:p>
            <a:fld id="{B6A43F76-5D4C-4312-9561-08502FDAACD1}" type="slidenum">
              <a:rPr lang="en-US" smtClean="0">
                <a:cs typeface="Arial" charset="0"/>
              </a:rPr>
              <a:pPr/>
              <a:t>14</a:t>
            </a:fld>
            <a:endParaRPr lang="en-US" smtClean="0">
              <a:cs typeface="Arial" charset="0"/>
            </a:endParaRPr>
          </a:p>
        </p:txBody>
      </p:sp>
      <p:pic>
        <p:nvPicPr>
          <p:cNvPr id="18435" name="Picture 4"/>
          <p:cNvPicPr>
            <a:picLocks noChangeAspect="1" noChangeArrowheads="1"/>
          </p:cNvPicPr>
          <p:nvPr/>
        </p:nvPicPr>
        <p:blipFill>
          <a:blip r:embed="rId2" cstate="print"/>
          <a:srcRect/>
          <a:stretch>
            <a:fillRect/>
          </a:stretch>
        </p:blipFill>
        <p:spPr bwMode="auto">
          <a:xfrm>
            <a:off x="838200" y="838200"/>
            <a:ext cx="7620000" cy="5272088"/>
          </a:xfrm>
          <a:prstGeom prst="rect">
            <a:avLst/>
          </a:prstGeom>
          <a:noFill/>
          <a:ln w="9525">
            <a:noFill/>
            <a:miter lim="800000"/>
            <a:headEnd/>
            <a:tailEnd/>
          </a:ln>
        </p:spPr>
      </p:pic>
      <p:sp>
        <p:nvSpPr>
          <p:cNvPr id="18436" name="Text Box 5"/>
          <p:cNvSpPr txBox="1">
            <a:spLocks noChangeArrowheads="1"/>
          </p:cNvSpPr>
          <p:nvPr/>
        </p:nvSpPr>
        <p:spPr bwMode="auto">
          <a:xfrm>
            <a:off x="3657600" y="457200"/>
            <a:ext cx="1752600" cy="366713"/>
          </a:xfrm>
          <a:prstGeom prst="rect">
            <a:avLst/>
          </a:prstGeom>
          <a:noFill/>
          <a:ln w="9525">
            <a:noFill/>
            <a:miter lim="800000"/>
            <a:headEnd/>
            <a:tailEnd/>
          </a:ln>
        </p:spPr>
        <p:txBody>
          <a:bodyPr>
            <a:spAutoFit/>
          </a:bodyPr>
          <a:lstStyle/>
          <a:p>
            <a:pPr>
              <a:spcBef>
                <a:spcPct val="50000"/>
              </a:spcBef>
            </a:pPr>
            <a:r>
              <a:rPr lang="en-US" sz="1800"/>
              <a:t>Monthly Graph</a:t>
            </a:r>
          </a:p>
        </p:txBody>
      </p:sp>
      <p:sp>
        <p:nvSpPr>
          <p:cNvPr id="14341" name="Text Box 6"/>
          <p:cNvSpPr txBox="1">
            <a:spLocks noChangeArrowheads="1"/>
          </p:cNvSpPr>
          <p:nvPr/>
        </p:nvSpPr>
        <p:spPr bwMode="auto">
          <a:xfrm>
            <a:off x="1219200" y="6172200"/>
            <a:ext cx="6705600" cy="274638"/>
          </a:xfrm>
          <a:prstGeom prst="rect">
            <a:avLst/>
          </a:prstGeom>
          <a:noFill/>
          <a:ln w="9525">
            <a:noFill/>
            <a:miter lim="800000"/>
            <a:headEnd/>
            <a:tailEnd/>
          </a:ln>
        </p:spPr>
        <p:txBody>
          <a:bodyPr>
            <a:spAutoFit/>
          </a:bodyPr>
          <a:lstStyle/>
          <a:p>
            <a:pPr>
              <a:spcBef>
                <a:spcPct val="50000"/>
              </a:spcBef>
              <a:defRPr/>
            </a:pPr>
            <a:r>
              <a:rPr lang="en-US" dirty="0">
                <a:cs typeface="+mn-cs"/>
              </a:rPr>
              <a:t>To customize the daily graph, click on the drop-down arrow for </a:t>
            </a:r>
            <a:r>
              <a:rPr lang="en-US" b="1" dirty="0">
                <a:solidFill>
                  <a:schemeClr val="accent2">
                    <a:lumMod val="75000"/>
                  </a:schemeClr>
                </a:solidFill>
                <a:cs typeface="+mn-cs"/>
              </a:rPr>
              <a:t>Type</a:t>
            </a:r>
            <a:r>
              <a:rPr lang="en-US" dirty="0">
                <a:cs typeface="+mn-cs"/>
              </a:rPr>
              <a:t> and select </a:t>
            </a:r>
            <a:r>
              <a:rPr lang="en-US" b="1" dirty="0">
                <a:solidFill>
                  <a:schemeClr val="accent2">
                    <a:lumMod val="75000"/>
                  </a:schemeClr>
                </a:solidFill>
                <a:cs typeface="+mn-cs"/>
              </a:rPr>
              <a:t>Custom Daily</a:t>
            </a:r>
            <a:r>
              <a:rPr lang="en-US" dirty="0">
                <a:cs typeface="+mn-cs"/>
              </a:rPr>
              <a:t>.</a:t>
            </a:r>
          </a:p>
        </p:txBody>
      </p:sp>
      <p:sp>
        <p:nvSpPr>
          <p:cNvPr id="18438" name="Oval 7"/>
          <p:cNvSpPr>
            <a:spLocks noChangeArrowheads="1"/>
          </p:cNvSpPr>
          <p:nvPr/>
        </p:nvSpPr>
        <p:spPr bwMode="auto">
          <a:xfrm>
            <a:off x="6477000" y="1524000"/>
            <a:ext cx="1600200" cy="5334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Type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2"/>
          </p:nvPr>
        </p:nvSpPr>
        <p:spPr>
          <a:noFill/>
        </p:spPr>
        <p:txBody>
          <a:bodyPr/>
          <a:lstStyle/>
          <a:p>
            <a:fld id="{B11F0E80-9CA7-4292-B3E5-95ADF5ABF76B}" type="slidenum">
              <a:rPr lang="en-US" smtClean="0">
                <a:cs typeface="Arial" charset="0"/>
              </a:rPr>
              <a:pPr/>
              <a:t>15</a:t>
            </a:fld>
            <a:endParaRPr lang="en-US" smtClean="0">
              <a:cs typeface="Arial" charset="0"/>
            </a:endParaRPr>
          </a:p>
        </p:txBody>
      </p:sp>
      <p:pic>
        <p:nvPicPr>
          <p:cNvPr id="19459" name="Picture 5"/>
          <p:cNvPicPr>
            <a:picLocks noChangeAspect="1" noChangeArrowheads="1"/>
          </p:cNvPicPr>
          <p:nvPr/>
        </p:nvPicPr>
        <p:blipFill>
          <a:blip r:embed="rId2" cstate="print"/>
          <a:srcRect/>
          <a:stretch>
            <a:fillRect/>
          </a:stretch>
        </p:blipFill>
        <p:spPr bwMode="auto">
          <a:xfrm>
            <a:off x="838200" y="838200"/>
            <a:ext cx="7391400" cy="5113338"/>
          </a:xfrm>
          <a:prstGeom prst="rect">
            <a:avLst/>
          </a:prstGeom>
          <a:noFill/>
          <a:ln w="9525">
            <a:noFill/>
            <a:miter lim="800000"/>
            <a:headEnd/>
            <a:tailEnd/>
          </a:ln>
        </p:spPr>
      </p:pic>
      <p:sp>
        <p:nvSpPr>
          <p:cNvPr id="19460" name="Text Box 6"/>
          <p:cNvSpPr txBox="1">
            <a:spLocks noChangeArrowheads="1"/>
          </p:cNvSpPr>
          <p:nvPr/>
        </p:nvSpPr>
        <p:spPr bwMode="auto">
          <a:xfrm>
            <a:off x="3429000" y="457200"/>
            <a:ext cx="2286000" cy="366713"/>
          </a:xfrm>
          <a:prstGeom prst="rect">
            <a:avLst/>
          </a:prstGeom>
          <a:noFill/>
          <a:ln w="9525">
            <a:noFill/>
            <a:miter lim="800000"/>
            <a:headEnd/>
            <a:tailEnd/>
          </a:ln>
        </p:spPr>
        <p:txBody>
          <a:bodyPr>
            <a:spAutoFit/>
          </a:bodyPr>
          <a:lstStyle/>
          <a:p>
            <a:pPr>
              <a:spcBef>
                <a:spcPct val="50000"/>
              </a:spcBef>
            </a:pPr>
            <a:r>
              <a:rPr lang="en-US" sz="1800"/>
              <a:t>Custom Daily Graph</a:t>
            </a:r>
          </a:p>
        </p:txBody>
      </p:sp>
      <p:sp>
        <p:nvSpPr>
          <p:cNvPr id="15365" name="Text Box 7"/>
          <p:cNvSpPr txBox="1">
            <a:spLocks noChangeArrowheads="1"/>
          </p:cNvSpPr>
          <p:nvPr/>
        </p:nvSpPr>
        <p:spPr bwMode="auto">
          <a:xfrm>
            <a:off x="762000" y="6248400"/>
            <a:ext cx="7315200" cy="276225"/>
          </a:xfrm>
          <a:prstGeom prst="rect">
            <a:avLst/>
          </a:prstGeom>
          <a:noFill/>
          <a:ln w="9525">
            <a:noFill/>
            <a:miter lim="800000"/>
            <a:headEnd/>
            <a:tailEnd/>
          </a:ln>
        </p:spPr>
        <p:txBody>
          <a:bodyPr>
            <a:spAutoFit/>
          </a:bodyPr>
          <a:lstStyle/>
          <a:p>
            <a:pPr>
              <a:spcBef>
                <a:spcPct val="50000"/>
              </a:spcBef>
              <a:defRPr/>
            </a:pPr>
            <a:r>
              <a:rPr lang="en-US" dirty="0">
                <a:cs typeface="+mn-cs"/>
              </a:rPr>
              <a:t>The Custom Daily allows for changing colors, line type, symbols, scales, etc. Click on the </a:t>
            </a:r>
            <a:r>
              <a:rPr lang="en-US" b="1" dirty="0">
                <a:solidFill>
                  <a:schemeClr val="accent2">
                    <a:lumMod val="75000"/>
                  </a:schemeClr>
                </a:solidFill>
                <a:cs typeface="+mn-cs"/>
              </a:rPr>
              <a:t>Scale</a:t>
            </a:r>
            <a:r>
              <a:rPr lang="en-US" dirty="0">
                <a:cs typeface="+mn-cs"/>
              </a:rPr>
              <a:t> button.</a:t>
            </a:r>
          </a:p>
        </p:txBody>
      </p:sp>
      <p:sp>
        <p:nvSpPr>
          <p:cNvPr id="19462" name="Oval 8"/>
          <p:cNvSpPr>
            <a:spLocks noChangeArrowheads="1"/>
          </p:cNvSpPr>
          <p:nvPr/>
        </p:nvSpPr>
        <p:spPr bwMode="auto">
          <a:xfrm>
            <a:off x="6477000" y="5334000"/>
            <a:ext cx="1600200" cy="6096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Scale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a:noFill/>
        </p:spPr>
        <p:txBody>
          <a:bodyPr/>
          <a:lstStyle/>
          <a:p>
            <a:fld id="{BBFE8039-FE34-4A75-957D-CC604EB5286E}" type="slidenum">
              <a:rPr lang="en-US" smtClean="0">
                <a:cs typeface="Arial" charset="0"/>
              </a:rPr>
              <a:pPr/>
              <a:t>16</a:t>
            </a:fld>
            <a:endParaRPr lang="en-US" smtClean="0">
              <a:cs typeface="Arial" charset="0"/>
            </a:endParaRPr>
          </a:p>
        </p:txBody>
      </p:sp>
      <p:pic>
        <p:nvPicPr>
          <p:cNvPr id="20483" name="Picture 5"/>
          <p:cNvPicPr>
            <a:picLocks noChangeAspect="1" noChangeArrowheads="1"/>
          </p:cNvPicPr>
          <p:nvPr/>
        </p:nvPicPr>
        <p:blipFill>
          <a:blip r:embed="rId2" cstate="print"/>
          <a:srcRect/>
          <a:stretch>
            <a:fillRect/>
          </a:stretch>
        </p:blipFill>
        <p:spPr bwMode="auto">
          <a:xfrm>
            <a:off x="381000" y="838200"/>
            <a:ext cx="4419600" cy="2386013"/>
          </a:xfrm>
          <a:prstGeom prst="rect">
            <a:avLst/>
          </a:prstGeom>
          <a:noFill/>
          <a:ln w="9525">
            <a:noFill/>
            <a:miter lim="800000"/>
            <a:headEnd/>
            <a:tailEnd/>
          </a:ln>
        </p:spPr>
      </p:pic>
      <p:sp>
        <p:nvSpPr>
          <p:cNvPr id="20484" name="Text Box 6"/>
          <p:cNvSpPr txBox="1">
            <a:spLocks noChangeArrowheads="1"/>
          </p:cNvSpPr>
          <p:nvPr/>
        </p:nvSpPr>
        <p:spPr bwMode="auto">
          <a:xfrm>
            <a:off x="3429000" y="457200"/>
            <a:ext cx="2286000" cy="366713"/>
          </a:xfrm>
          <a:prstGeom prst="rect">
            <a:avLst/>
          </a:prstGeom>
          <a:noFill/>
          <a:ln w="9525">
            <a:noFill/>
            <a:miter lim="800000"/>
            <a:headEnd/>
            <a:tailEnd/>
          </a:ln>
        </p:spPr>
        <p:txBody>
          <a:bodyPr>
            <a:spAutoFit/>
          </a:bodyPr>
          <a:lstStyle/>
          <a:p>
            <a:pPr>
              <a:spcBef>
                <a:spcPct val="50000"/>
              </a:spcBef>
            </a:pPr>
            <a:r>
              <a:rPr lang="en-US" sz="1800"/>
              <a:t>Custom Daily Graph</a:t>
            </a:r>
          </a:p>
        </p:txBody>
      </p:sp>
      <p:sp>
        <p:nvSpPr>
          <p:cNvPr id="20485" name="Text Box 7"/>
          <p:cNvSpPr txBox="1">
            <a:spLocks noChangeArrowheads="1"/>
          </p:cNvSpPr>
          <p:nvPr/>
        </p:nvSpPr>
        <p:spPr bwMode="auto">
          <a:xfrm>
            <a:off x="381000" y="4648200"/>
            <a:ext cx="3276600" cy="1004888"/>
          </a:xfrm>
          <a:prstGeom prst="rect">
            <a:avLst/>
          </a:prstGeom>
          <a:noFill/>
          <a:ln w="9525">
            <a:noFill/>
            <a:miter lim="800000"/>
            <a:headEnd/>
            <a:tailEnd/>
          </a:ln>
        </p:spPr>
        <p:txBody>
          <a:bodyPr>
            <a:spAutoFit/>
          </a:bodyPr>
          <a:lstStyle/>
          <a:p>
            <a:pPr>
              <a:spcBef>
                <a:spcPct val="50000"/>
              </a:spcBef>
            </a:pPr>
            <a:r>
              <a:rPr lang="en-US"/>
              <a:t>After making changes, click on Plot and the graph will appear but the scale box will not disappear. This allows you to see the changes and also to make more changes as needed. </a:t>
            </a:r>
          </a:p>
        </p:txBody>
      </p:sp>
      <p:pic>
        <p:nvPicPr>
          <p:cNvPr id="20486" name="Picture 8"/>
          <p:cNvPicPr>
            <a:picLocks noChangeAspect="1" noChangeArrowheads="1"/>
          </p:cNvPicPr>
          <p:nvPr/>
        </p:nvPicPr>
        <p:blipFill>
          <a:blip r:embed="rId3" cstate="print"/>
          <a:srcRect/>
          <a:stretch>
            <a:fillRect/>
          </a:stretch>
        </p:blipFill>
        <p:spPr bwMode="auto">
          <a:xfrm>
            <a:off x="3733800" y="3276600"/>
            <a:ext cx="4948238" cy="2671763"/>
          </a:xfrm>
          <a:prstGeom prst="rect">
            <a:avLst/>
          </a:prstGeom>
          <a:noFill/>
          <a:ln w="9525">
            <a:noFill/>
            <a:miter lim="800000"/>
            <a:headEnd/>
            <a:tailEnd/>
          </a:ln>
        </p:spPr>
      </p:pic>
      <p:sp>
        <p:nvSpPr>
          <p:cNvPr id="20487" name="Text Box 10"/>
          <p:cNvSpPr txBox="1">
            <a:spLocks noChangeArrowheads="1"/>
          </p:cNvSpPr>
          <p:nvPr/>
        </p:nvSpPr>
        <p:spPr bwMode="auto">
          <a:xfrm>
            <a:off x="5105400" y="1524000"/>
            <a:ext cx="2819400" cy="1370013"/>
          </a:xfrm>
          <a:prstGeom prst="rect">
            <a:avLst/>
          </a:prstGeom>
          <a:noFill/>
          <a:ln w="9525">
            <a:noFill/>
            <a:miter lim="800000"/>
            <a:headEnd/>
            <a:tailEnd/>
          </a:ln>
        </p:spPr>
        <p:txBody>
          <a:bodyPr>
            <a:spAutoFit/>
          </a:bodyPr>
          <a:lstStyle/>
          <a:p>
            <a:pPr>
              <a:spcBef>
                <a:spcPct val="50000"/>
              </a:spcBef>
            </a:pPr>
            <a:r>
              <a:rPr lang="en-US"/>
              <a:t>Select changes to the different columns for the plot. To add an item, click on the Add Item button and a new row will appear at the bottom of the grid. To delete an item, click on the item and click on the Delete Item button, click either yes or no to delete.</a:t>
            </a:r>
          </a:p>
        </p:txBody>
      </p:sp>
      <p:sp>
        <p:nvSpPr>
          <p:cNvPr id="20488" name="Oval 11"/>
          <p:cNvSpPr>
            <a:spLocks noChangeArrowheads="1"/>
          </p:cNvSpPr>
          <p:nvPr/>
        </p:nvSpPr>
        <p:spPr bwMode="auto">
          <a:xfrm>
            <a:off x="4876800" y="5443538"/>
            <a:ext cx="838200" cy="533400"/>
          </a:xfrm>
          <a:prstGeom prst="ellipse">
            <a:avLst/>
          </a:prstGeom>
          <a:noFill/>
          <a:ln w="19050">
            <a:solidFill>
              <a:srgbClr val="C00000"/>
            </a:solidFill>
            <a:round/>
            <a:headEnd/>
            <a:tailEnd/>
          </a:ln>
        </p:spPr>
        <p:txBody>
          <a:bodyPr wrap="none" anchor="ctr"/>
          <a:lstStyle/>
          <a:p>
            <a:endParaRPr lang="en-US"/>
          </a:p>
        </p:txBody>
      </p:sp>
      <p:sp>
        <p:nvSpPr>
          <p:cNvPr id="9" name="Title 8"/>
          <p:cNvSpPr>
            <a:spLocks noGrp="1"/>
          </p:cNvSpPr>
          <p:nvPr>
            <p:ph type="title" idx="4294967295"/>
          </p:nvPr>
        </p:nvSpPr>
        <p:spPr/>
        <p:txBody>
          <a:bodyPr/>
          <a:lstStyle/>
          <a:p>
            <a:r>
              <a:rPr lang="en-US" dirty="0" smtClean="0"/>
              <a:t>Custom</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2"/>
          </p:nvPr>
        </p:nvSpPr>
        <p:spPr>
          <a:noFill/>
        </p:spPr>
        <p:txBody>
          <a:bodyPr/>
          <a:lstStyle/>
          <a:p>
            <a:fld id="{2193E081-6972-4B4E-868D-4418DEB1D8EA}" type="slidenum">
              <a:rPr lang="en-US" smtClean="0">
                <a:cs typeface="Arial" charset="0"/>
              </a:rPr>
              <a:pPr/>
              <a:t>17</a:t>
            </a:fld>
            <a:endParaRPr lang="en-US" smtClean="0">
              <a:cs typeface="Arial" charset="0"/>
            </a:endParaRPr>
          </a:p>
        </p:txBody>
      </p:sp>
      <p:pic>
        <p:nvPicPr>
          <p:cNvPr id="21507" name="Picture 5"/>
          <p:cNvPicPr>
            <a:picLocks noChangeAspect="1" noChangeArrowheads="1"/>
          </p:cNvPicPr>
          <p:nvPr/>
        </p:nvPicPr>
        <p:blipFill>
          <a:blip r:embed="rId2" cstate="print"/>
          <a:srcRect/>
          <a:stretch>
            <a:fillRect/>
          </a:stretch>
        </p:blipFill>
        <p:spPr bwMode="auto">
          <a:xfrm>
            <a:off x="685800" y="609600"/>
            <a:ext cx="7138988" cy="4787900"/>
          </a:xfrm>
          <a:prstGeom prst="rect">
            <a:avLst/>
          </a:prstGeom>
          <a:noFill/>
          <a:ln w="9525">
            <a:noFill/>
            <a:miter lim="800000"/>
            <a:headEnd/>
            <a:tailEnd/>
          </a:ln>
        </p:spPr>
      </p:pic>
      <p:pic>
        <p:nvPicPr>
          <p:cNvPr id="21508" name="Picture 6"/>
          <p:cNvPicPr>
            <a:picLocks noChangeAspect="1" noChangeArrowheads="1"/>
          </p:cNvPicPr>
          <p:nvPr/>
        </p:nvPicPr>
        <p:blipFill>
          <a:blip r:embed="rId3" cstate="print"/>
          <a:srcRect/>
          <a:stretch>
            <a:fillRect/>
          </a:stretch>
        </p:blipFill>
        <p:spPr bwMode="auto">
          <a:xfrm>
            <a:off x="4495800" y="2286000"/>
            <a:ext cx="4491038" cy="2424113"/>
          </a:xfrm>
          <a:prstGeom prst="rect">
            <a:avLst/>
          </a:prstGeom>
          <a:noFill/>
          <a:ln w="9525">
            <a:noFill/>
            <a:miter lim="800000"/>
            <a:headEnd/>
            <a:tailEnd/>
          </a:ln>
        </p:spPr>
      </p:pic>
      <p:sp>
        <p:nvSpPr>
          <p:cNvPr id="17413" name="Text Box 7"/>
          <p:cNvSpPr txBox="1">
            <a:spLocks noChangeArrowheads="1"/>
          </p:cNvSpPr>
          <p:nvPr/>
        </p:nvSpPr>
        <p:spPr bwMode="auto">
          <a:xfrm>
            <a:off x="762000" y="5410200"/>
            <a:ext cx="7010400" cy="830263"/>
          </a:xfrm>
          <a:prstGeom prst="rect">
            <a:avLst/>
          </a:prstGeom>
          <a:noFill/>
          <a:ln w="9525">
            <a:noFill/>
            <a:miter lim="800000"/>
            <a:headEnd/>
            <a:tailEnd/>
          </a:ln>
        </p:spPr>
        <p:txBody>
          <a:bodyPr>
            <a:spAutoFit/>
          </a:bodyPr>
          <a:lstStyle/>
          <a:p>
            <a:pPr>
              <a:spcBef>
                <a:spcPct val="50000"/>
              </a:spcBef>
              <a:defRPr/>
            </a:pPr>
            <a:r>
              <a:rPr lang="en-US" dirty="0">
                <a:cs typeface="+mn-cs"/>
              </a:rPr>
              <a:t>After making all changes, click on </a:t>
            </a:r>
            <a:r>
              <a:rPr lang="en-US" b="1" dirty="0">
                <a:solidFill>
                  <a:schemeClr val="accent2">
                    <a:lumMod val="75000"/>
                  </a:schemeClr>
                </a:solidFill>
                <a:cs typeface="+mn-cs"/>
              </a:rPr>
              <a:t>Plot and Close</a:t>
            </a:r>
            <a:r>
              <a:rPr lang="en-US" dirty="0">
                <a:solidFill>
                  <a:schemeClr val="accent2">
                    <a:lumMod val="75000"/>
                  </a:schemeClr>
                </a:solidFill>
                <a:cs typeface="+mn-cs"/>
              </a:rPr>
              <a:t> </a:t>
            </a:r>
            <a:r>
              <a:rPr lang="en-US" dirty="0">
                <a:cs typeface="+mn-cs"/>
              </a:rPr>
              <a:t>button. The graph will reappear and the scale box will disappear. To save the plot settings to be used again, click on the </a:t>
            </a:r>
            <a:r>
              <a:rPr lang="en-US" b="1" dirty="0">
                <a:solidFill>
                  <a:schemeClr val="accent2">
                    <a:lumMod val="75000"/>
                  </a:schemeClr>
                </a:solidFill>
                <a:cs typeface="+mn-cs"/>
              </a:rPr>
              <a:t>Save Plot</a:t>
            </a:r>
            <a:r>
              <a:rPr lang="en-US" dirty="0">
                <a:solidFill>
                  <a:schemeClr val="accent2">
                    <a:lumMod val="75000"/>
                  </a:schemeClr>
                </a:solidFill>
                <a:cs typeface="+mn-cs"/>
              </a:rPr>
              <a:t> </a:t>
            </a:r>
            <a:r>
              <a:rPr lang="en-US" dirty="0">
                <a:cs typeface="+mn-cs"/>
              </a:rPr>
              <a:t>at the top and enter a name for the plot.  To select the settings to be used again, click on the drop-down arrow and select the plot.</a:t>
            </a:r>
          </a:p>
        </p:txBody>
      </p:sp>
      <p:sp>
        <p:nvSpPr>
          <p:cNvPr id="21510" name="Text Box 8"/>
          <p:cNvSpPr txBox="1">
            <a:spLocks noChangeArrowheads="1"/>
          </p:cNvSpPr>
          <p:nvPr/>
        </p:nvSpPr>
        <p:spPr bwMode="auto">
          <a:xfrm>
            <a:off x="3429000" y="304800"/>
            <a:ext cx="2286000" cy="366713"/>
          </a:xfrm>
          <a:prstGeom prst="rect">
            <a:avLst/>
          </a:prstGeom>
          <a:noFill/>
          <a:ln w="9525">
            <a:noFill/>
            <a:miter lim="800000"/>
            <a:headEnd/>
            <a:tailEnd/>
          </a:ln>
        </p:spPr>
        <p:txBody>
          <a:bodyPr>
            <a:spAutoFit/>
          </a:bodyPr>
          <a:lstStyle/>
          <a:p>
            <a:pPr>
              <a:spcBef>
                <a:spcPct val="50000"/>
              </a:spcBef>
            </a:pPr>
            <a:r>
              <a:rPr lang="en-US" sz="1800"/>
              <a:t>Custom Daily Graph</a:t>
            </a:r>
          </a:p>
        </p:txBody>
      </p:sp>
      <p:sp>
        <p:nvSpPr>
          <p:cNvPr id="21511" name="Oval 11"/>
          <p:cNvSpPr>
            <a:spLocks noChangeArrowheads="1"/>
          </p:cNvSpPr>
          <p:nvPr/>
        </p:nvSpPr>
        <p:spPr bwMode="auto">
          <a:xfrm>
            <a:off x="6400800" y="4267200"/>
            <a:ext cx="685800" cy="457200"/>
          </a:xfrm>
          <a:prstGeom prst="ellipse">
            <a:avLst/>
          </a:prstGeom>
          <a:noFill/>
          <a:ln w="19050">
            <a:solidFill>
              <a:srgbClr val="C00000"/>
            </a:solidFill>
            <a:round/>
            <a:headEnd/>
            <a:tailEnd/>
          </a:ln>
        </p:spPr>
        <p:txBody>
          <a:bodyPr wrap="none" anchor="ctr"/>
          <a:lstStyle/>
          <a:p>
            <a:endParaRPr lang="en-US"/>
          </a:p>
        </p:txBody>
      </p:sp>
      <p:sp>
        <p:nvSpPr>
          <p:cNvPr id="21512" name="Oval 12"/>
          <p:cNvSpPr>
            <a:spLocks noChangeArrowheads="1"/>
          </p:cNvSpPr>
          <p:nvPr/>
        </p:nvSpPr>
        <p:spPr bwMode="auto">
          <a:xfrm>
            <a:off x="5791200" y="2514600"/>
            <a:ext cx="762000" cy="228600"/>
          </a:xfrm>
          <a:prstGeom prst="ellipse">
            <a:avLst/>
          </a:prstGeom>
          <a:noFill/>
          <a:ln w="19050">
            <a:solidFill>
              <a:srgbClr val="C00000"/>
            </a:solidFill>
            <a:round/>
            <a:headEnd/>
            <a:tailEnd/>
          </a:ln>
        </p:spPr>
        <p:txBody>
          <a:bodyPr wrap="none" anchor="ctr"/>
          <a:lstStyle/>
          <a:p>
            <a:endParaRPr lang="en-US"/>
          </a:p>
        </p:txBody>
      </p:sp>
      <p:sp>
        <p:nvSpPr>
          <p:cNvPr id="21513" name="Oval 13"/>
          <p:cNvSpPr>
            <a:spLocks noChangeArrowheads="1"/>
          </p:cNvSpPr>
          <p:nvPr/>
        </p:nvSpPr>
        <p:spPr bwMode="auto">
          <a:xfrm>
            <a:off x="7086600" y="2486025"/>
            <a:ext cx="1828800" cy="304800"/>
          </a:xfrm>
          <a:prstGeom prst="ellipse">
            <a:avLst/>
          </a:prstGeom>
          <a:noFill/>
          <a:ln w="19050">
            <a:solidFill>
              <a:srgbClr val="C00000"/>
            </a:solidFill>
            <a:round/>
            <a:headEnd/>
            <a:tailEnd/>
          </a:ln>
        </p:spPr>
        <p:txBody>
          <a:bodyPr wrap="none" anchor="ctr"/>
          <a:lstStyle/>
          <a:p>
            <a:endParaRPr lang="en-US"/>
          </a:p>
        </p:txBody>
      </p:sp>
      <p:sp>
        <p:nvSpPr>
          <p:cNvPr id="10" name="Title 9"/>
          <p:cNvSpPr>
            <a:spLocks noGrp="1"/>
          </p:cNvSpPr>
          <p:nvPr>
            <p:ph type="title" idx="4294967295"/>
          </p:nvPr>
        </p:nvSpPr>
        <p:spPr/>
        <p:txBody>
          <a:bodyPr/>
          <a:lstStyle/>
          <a:p>
            <a:r>
              <a:rPr lang="en-US" dirty="0" smtClean="0"/>
              <a:t>Custom</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a:noFill/>
        </p:spPr>
        <p:txBody>
          <a:bodyPr/>
          <a:lstStyle/>
          <a:p>
            <a:fld id="{5EBC9518-A061-4C96-86D1-4D17A47736E0}" type="slidenum">
              <a:rPr lang="en-US" smtClean="0">
                <a:cs typeface="Arial" charset="0"/>
              </a:rPr>
              <a:pPr/>
              <a:t>18</a:t>
            </a:fld>
            <a:endParaRPr lang="en-US" smtClean="0">
              <a:cs typeface="Arial" charset="0"/>
            </a:endParaRPr>
          </a:p>
        </p:txBody>
      </p:sp>
      <p:sp>
        <p:nvSpPr>
          <p:cNvPr id="18435" name="Text Box 4"/>
          <p:cNvSpPr txBox="1">
            <a:spLocks noChangeArrowheads="1"/>
          </p:cNvSpPr>
          <p:nvPr/>
        </p:nvSpPr>
        <p:spPr bwMode="auto">
          <a:xfrm>
            <a:off x="1447800" y="6096000"/>
            <a:ext cx="5943600" cy="549275"/>
          </a:xfrm>
          <a:prstGeom prst="rect">
            <a:avLst/>
          </a:prstGeom>
          <a:noFill/>
          <a:ln w="9525">
            <a:noFill/>
            <a:miter lim="800000"/>
            <a:headEnd/>
            <a:tailEnd/>
          </a:ln>
        </p:spPr>
        <p:txBody>
          <a:bodyPr>
            <a:spAutoFit/>
          </a:bodyPr>
          <a:lstStyle/>
          <a:p>
            <a:pPr>
              <a:spcBef>
                <a:spcPct val="50000"/>
              </a:spcBef>
              <a:defRPr/>
            </a:pPr>
            <a:r>
              <a:rPr lang="en-US" dirty="0">
                <a:cs typeface="+mn-cs"/>
              </a:rPr>
              <a:t>The Graph shows the changes selected.</a:t>
            </a:r>
          </a:p>
          <a:p>
            <a:pPr>
              <a:spcBef>
                <a:spcPct val="50000"/>
              </a:spcBef>
              <a:defRPr/>
            </a:pPr>
            <a:r>
              <a:rPr lang="en-US" dirty="0">
                <a:cs typeface="+mn-cs"/>
              </a:rPr>
              <a:t>To view a Monthly graph, click on the drop-down arrow for </a:t>
            </a:r>
            <a:r>
              <a:rPr lang="en-US" b="1" dirty="0">
                <a:solidFill>
                  <a:schemeClr val="accent2">
                    <a:lumMod val="75000"/>
                  </a:schemeClr>
                </a:solidFill>
                <a:cs typeface="+mn-cs"/>
              </a:rPr>
              <a:t>Type</a:t>
            </a:r>
            <a:r>
              <a:rPr lang="en-US" dirty="0">
                <a:cs typeface="+mn-cs"/>
              </a:rPr>
              <a:t> and select </a:t>
            </a:r>
            <a:r>
              <a:rPr lang="en-US" b="1" dirty="0">
                <a:solidFill>
                  <a:schemeClr val="accent2">
                    <a:lumMod val="75000"/>
                  </a:schemeClr>
                </a:solidFill>
                <a:cs typeface="+mn-cs"/>
              </a:rPr>
              <a:t>Monthly</a:t>
            </a:r>
            <a:r>
              <a:rPr lang="en-US" dirty="0">
                <a:cs typeface="+mn-cs"/>
              </a:rPr>
              <a:t>.</a:t>
            </a:r>
          </a:p>
        </p:txBody>
      </p:sp>
      <p:sp>
        <p:nvSpPr>
          <p:cNvPr id="22532" name="Text Box 5"/>
          <p:cNvSpPr txBox="1">
            <a:spLocks noChangeArrowheads="1"/>
          </p:cNvSpPr>
          <p:nvPr/>
        </p:nvSpPr>
        <p:spPr bwMode="auto">
          <a:xfrm>
            <a:off x="3429000" y="457200"/>
            <a:ext cx="2286000" cy="366713"/>
          </a:xfrm>
          <a:prstGeom prst="rect">
            <a:avLst/>
          </a:prstGeom>
          <a:noFill/>
          <a:ln w="9525">
            <a:noFill/>
            <a:miter lim="800000"/>
            <a:headEnd/>
            <a:tailEnd/>
          </a:ln>
        </p:spPr>
        <p:txBody>
          <a:bodyPr>
            <a:spAutoFit/>
          </a:bodyPr>
          <a:lstStyle/>
          <a:p>
            <a:pPr>
              <a:spcBef>
                <a:spcPct val="50000"/>
              </a:spcBef>
            </a:pPr>
            <a:r>
              <a:rPr lang="en-US" sz="1800"/>
              <a:t>Custom Daily Graph</a:t>
            </a:r>
          </a:p>
        </p:txBody>
      </p:sp>
      <p:pic>
        <p:nvPicPr>
          <p:cNvPr id="22533" name="Picture 6"/>
          <p:cNvPicPr>
            <a:picLocks noChangeAspect="1" noChangeArrowheads="1"/>
          </p:cNvPicPr>
          <p:nvPr/>
        </p:nvPicPr>
        <p:blipFill>
          <a:blip r:embed="rId2" cstate="print"/>
          <a:srcRect/>
          <a:stretch>
            <a:fillRect/>
          </a:stretch>
        </p:blipFill>
        <p:spPr bwMode="auto">
          <a:xfrm>
            <a:off x="709613" y="838200"/>
            <a:ext cx="7724775" cy="5181600"/>
          </a:xfrm>
          <a:prstGeom prst="rect">
            <a:avLst/>
          </a:prstGeom>
          <a:noFill/>
          <a:ln w="9525">
            <a:noFill/>
            <a:miter lim="800000"/>
            <a:headEnd/>
            <a:tailEnd/>
          </a:ln>
        </p:spPr>
      </p:pic>
      <p:sp>
        <p:nvSpPr>
          <p:cNvPr id="22534" name="Oval 7"/>
          <p:cNvSpPr>
            <a:spLocks noChangeArrowheads="1"/>
          </p:cNvSpPr>
          <p:nvPr/>
        </p:nvSpPr>
        <p:spPr bwMode="auto">
          <a:xfrm>
            <a:off x="7710488" y="1524000"/>
            <a:ext cx="381000" cy="3810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Custom</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2"/>
          </p:nvPr>
        </p:nvSpPr>
        <p:spPr>
          <a:noFill/>
        </p:spPr>
        <p:txBody>
          <a:bodyPr/>
          <a:lstStyle/>
          <a:p>
            <a:fld id="{3DE68F5E-019B-4BE9-A952-B222D205E009}" type="slidenum">
              <a:rPr lang="en-US" smtClean="0">
                <a:cs typeface="Arial" charset="0"/>
              </a:rPr>
              <a:pPr/>
              <a:t>19</a:t>
            </a:fld>
            <a:endParaRPr lang="en-US" smtClean="0">
              <a:cs typeface="Arial" charset="0"/>
            </a:endParaRPr>
          </a:p>
        </p:txBody>
      </p:sp>
      <p:pic>
        <p:nvPicPr>
          <p:cNvPr id="23555" name="Picture 4"/>
          <p:cNvPicPr>
            <a:picLocks noChangeAspect="1" noChangeArrowheads="1"/>
          </p:cNvPicPr>
          <p:nvPr/>
        </p:nvPicPr>
        <p:blipFill>
          <a:blip r:embed="rId2" cstate="print"/>
          <a:srcRect/>
          <a:stretch>
            <a:fillRect/>
          </a:stretch>
        </p:blipFill>
        <p:spPr bwMode="auto">
          <a:xfrm>
            <a:off x="762000" y="838200"/>
            <a:ext cx="7620000" cy="5272088"/>
          </a:xfrm>
          <a:prstGeom prst="rect">
            <a:avLst/>
          </a:prstGeom>
          <a:noFill/>
          <a:ln w="9525">
            <a:noFill/>
            <a:miter lim="800000"/>
            <a:headEnd/>
            <a:tailEnd/>
          </a:ln>
        </p:spPr>
      </p:pic>
      <p:sp>
        <p:nvSpPr>
          <p:cNvPr id="23556" name="Text Box 5"/>
          <p:cNvSpPr txBox="1">
            <a:spLocks noChangeArrowheads="1"/>
          </p:cNvSpPr>
          <p:nvPr/>
        </p:nvSpPr>
        <p:spPr bwMode="auto">
          <a:xfrm>
            <a:off x="3657600" y="457200"/>
            <a:ext cx="1752600" cy="366713"/>
          </a:xfrm>
          <a:prstGeom prst="rect">
            <a:avLst/>
          </a:prstGeom>
          <a:noFill/>
          <a:ln w="9525">
            <a:noFill/>
            <a:miter lim="800000"/>
            <a:headEnd/>
            <a:tailEnd/>
          </a:ln>
        </p:spPr>
        <p:txBody>
          <a:bodyPr>
            <a:spAutoFit/>
          </a:bodyPr>
          <a:lstStyle/>
          <a:p>
            <a:pPr>
              <a:spcBef>
                <a:spcPct val="50000"/>
              </a:spcBef>
            </a:pPr>
            <a:r>
              <a:rPr lang="en-US" sz="1800"/>
              <a:t>Monthly Graph</a:t>
            </a:r>
          </a:p>
        </p:txBody>
      </p:sp>
      <p:sp>
        <p:nvSpPr>
          <p:cNvPr id="19461" name="Text Box 6"/>
          <p:cNvSpPr txBox="1">
            <a:spLocks noChangeArrowheads="1"/>
          </p:cNvSpPr>
          <p:nvPr/>
        </p:nvSpPr>
        <p:spPr bwMode="auto">
          <a:xfrm>
            <a:off x="914400" y="6096000"/>
            <a:ext cx="7010400" cy="457200"/>
          </a:xfrm>
          <a:prstGeom prst="rect">
            <a:avLst/>
          </a:prstGeom>
          <a:noFill/>
          <a:ln w="9525">
            <a:noFill/>
            <a:miter lim="800000"/>
            <a:headEnd/>
            <a:tailEnd/>
          </a:ln>
        </p:spPr>
        <p:txBody>
          <a:bodyPr>
            <a:spAutoFit/>
          </a:bodyPr>
          <a:lstStyle/>
          <a:p>
            <a:pPr>
              <a:spcBef>
                <a:spcPct val="50000"/>
              </a:spcBef>
              <a:defRPr/>
            </a:pPr>
            <a:r>
              <a:rPr lang="en-US" dirty="0">
                <a:cs typeface="+mn-cs"/>
              </a:rPr>
              <a:t>The </a:t>
            </a:r>
            <a:r>
              <a:rPr lang="en-US" b="1" dirty="0">
                <a:solidFill>
                  <a:schemeClr val="accent2">
                    <a:lumMod val="75000"/>
                  </a:schemeClr>
                </a:solidFill>
                <a:cs typeface="+mn-cs"/>
              </a:rPr>
              <a:t>Totals, Print, Export</a:t>
            </a:r>
            <a:r>
              <a:rPr lang="en-US" dirty="0">
                <a:cs typeface="+mn-cs"/>
              </a:rPr>
              <a:t>, and </a:t>
            </a:r>
            <a:r>
              <a:rPr lang="en-US" b="1" dirty="0">
                <a:solidFill>
                  <a:schemeClr val="accent2">
                    <a:lumMod val="75000"/>
                  </a:schemeClr>
                </a:solidFill>
                <a:cs typeface="+mn-cs"/>
              </a:rPr>
              <a:t>Scale</a:t>
            </a:r>
            <a:r>
              <a:rPr lang="en-US" dirty="0">
                <a:cs typeface="+mn-cs"/>
              </a:rPr>
              <a:t> buttons function in same manner as on the Daily graph.  To add Days to the graph, click on the box by Days.</a:t>
            </a:r>
          </a:p>
        </p:txBody>
      </p:sp>
      <p:sp>
        <p:nvSpPr>
          <p:cNvPr id="6" name="Title 5"/>
          <p:cNvSpPr>
            <a:spLocks noGrp="1"/>
          </p:cNvSpPr>
          <p:nvPr>
            <p:ph type="title" idx="4294967295"/>
          </p:nvPr>
        </p:nvSpPr>
        <p:spPr/>
        <p:txBody>
          <a:bodyPr/>
          <a:lstStyle/>
          <a:p>
            <a:r>
              <a:rPr lang="en-US" dirty="0" smtClean="0"/>
              <a:t>Monthly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xfrm>
            <a:off x="8001000" y="6245225"/>
            <a:ext cx="685800" cy="476250"/>
          </a:xfrm>
          <a:noFill/>
        </p:spPr>
        <p:txBody>
          <a:bodyPr/>
          <a:lstStyle/>
          <a:p>
            <a:fld id="{D03B0484-6645-4B9A-ADB4-CB5D028CF058}" type="slidenum">
              <a:rPr lang="en-US" smtClean="0">
                <a:cs typeface="Arial" charset="0"/>
              </a:rPr>
              <a:pPr/>
              <a:t>2</a:t>
            </a:fld>
            <a:endParaRPr lang="en-US" smtClean="0">
              <a:cs typeface="Arial" charset="0"/>
            </a:endParaRPr>
          </a:p>
        </p:txBody>
      </p:sp>
      <p:pic>
        <p:nvPicPr>
          <p:cNvPr id="6147" name="Picture 5"/>
          <p:cNvPicPr>
            <a:picLocks noChangeAspect="1" noChangeArrowheads="1"/>
          </p:cNvPicPr>
          <p:nvPr/>
        </p:nvPicPr>
        <p:blipFill>
          <a:blip r:embed="rId2" cstate="print"/>
          <a:srcRect/>
          <a:stretch>
            <a:fillRect/>
          </a:stretch>
        </p:blipFill>
        <p:spPr bwMode="auto">
          <a:xfrm>
            <a:off x="762000" y="838200"/>
            <a:ext cx="7478713" cy="4419600"/>
          </a:xfrm>
          <a:prstGeom prst="rect">
            <a:avLst/>
          </a:prstGeom>
          <a:noFill/>
          <a:ln w="9525">
            <a:solidFill>
              <a:schemeClr val="accent3">
                <a:lumMod val="85000"/>
              </a:schemeClr>
            </a:solidFill>
            <a:miter lim="800000"/>
            <a:headEnd/>
            <a:tailEnd/>
          </a:ln>
        </p:spPr>
      </p:pic>
      <p:sp>
        <p:nvSpPr>
          <p:cNvPr id="6148" name="Text Box 5"/>
          <p:cNvSpPr txBox="1">
            <a:spLocks noChangeArrowheads="1"/>
          </p:cNvSpPr>
          <p:nvPr/>
        </p:nvSpPr>
        <p:spPr bwMode="auto">
          <a:xfrm>
            <a:off x="3886200" y="5715000"/>
            <a:ext cx="1295400" cy="461963"/>
          </a:xfrm>
          <a:prstGeom prst="rect">
            <a:avLst/>
          </a:prstGeom>
          <a:noFill/>
          <a:ln w="9525">
            <a:noFill/>
            <a:miter lim="800000"/>
            <a:headEnd/>
            <a:tailEnd/>
          </a:ln>
        </p:spPr>
        <p:txBody>
          <a:bodyPr>
            <a:spAutoFit/>
          </a:bodyPr>
          <a:lstStyle/>
          <a:p>
            <a:pPr algn="ctr">
              <a:spcBef>
                <a:spcPct val="50000"/>
              </a:spcBef>
            </a:pPr>
            <a:r>
              <a:rPr lang="en-US" sz="2400"/>
              <a:t>Graphs</a:t>
            </a:r>
          </a:p>
        </p:txBody>
      </p:sp>
      <p:sp>
        <p:nvSpPr>
          <p:cNvPr id="5" name="Title 4"/>
          <p:cNvSpPr>
            <a:spLocks noGrp="1"/>
          </p:cNvSpPr>
          <p:nvPr>
            <p:ph type="title" idx="4294967295"/>
          </p:nvPr>
        </p:nvSpPr>
        <p:spPr/>
        <p:txBody>
          <a:bodyPr/>
          <a:lstStyle/>
          <a:p>
            <a:r>
              <a:rPr lang="en-US" dirty="0" smtClean="0"/>
              <a:t>Intro 2</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2"/>
          </p:nvPr>
        </p:nvSpPr>
        <p:spPr>
          <a:noFill/>
        </p:spPr>
        <p:txBody>
          <a:bodyPr/>
          <a:lstStyle/>
          <a:p>
            <a:fld id="{D81F4848-95B8-4622-8D9E-72B00A4799A5}" type="slidenum">
              <a:rPr lang="en-US" smtClean="0">
                <a:cs typeface="Arial" charset="0"/>
              </a:rPr>
              <a:pPr/>
              <a:t>3</a:t>
            </a:fld>
            <a:endParaRPr lang="en-US" smtClean="0">
              <a:cs typeface="Arial" charset="0"/>
            </a:endParaRPr>
          </a:p>
        </p:txBody>
      </p:sp>
      <p:sp>
        <p:nvSpPr>
          <p:cNvPr id="7171" name="Text Box 5"/>
          <p:cNvSpPr txBox="1">
            <a:spLocks noChangeArrowheads="1"/>
          </p:cNvSpPr>
          <p:nvPr/>
        </p:nvSpPr>
        <p:spPr bwMode="auto">
          <a:xfrm>
            <a:off x="1371600" y="5791200"/>
            <a:ext cx="5867400" cy="274638"/>
          </a:xfrm>
          <a:prstGeom prst="rect">
            <a:avLst/>
          </a:prstGeom>
          <a:noFill/>
          <a:ln w="9525">
            <a:noFill/>
            <a:miter lim="800000"/>
            <a:headEnd/>
            <a:tailEnd/>
          </a:ln>
        </p:spPr>
        <p:txBody>
          <a:bodyPr>
            <a:spAutoFit/>
          </a:bodyPr>
          <a:lstStyle/>
          <a:p>
            <a:pPr>
              <a:spcBef>
                <a:spcPct val="50000"/>
              </a:spcBef>
            </a:pPr>
            <a:endParaRPr lang="en-US"/>
          </a:p>
        </p:txBody>
      </p:sp>
      <p:sp>
        <p:nvSpPr>
          <p:cNvPr id="3076" name="Text Box 7"/>
          <p:cNvSpPr txBox="1">
            <a:spLocks noChangeArrowheads="1"/>
          </p:cNvSpPr>
          <p:nvPr/>
        </p:nvSpPr>
        <p:spPr bwMode="auto">
          <a:xfrm>
            <a:off x="2438400" y="5943600"/>
            <a:ext cx="4267200" cy="274638"/>
          </a:xfrm>
          <a:prstGeom prst="rect">
            <a:avLst/>
          </a:prstGeom>
          <a:noFill/>
          <a:ln w="9525">
            <a:noFill/>
            <a:miter lim="800000"/>
            <a:headEnd/>
            <a:tailEnd/>
          </a:ln>
        </p:spPr>
        <p:txBody>
          <a:bodyPr>
            <a:spAutoFit/>
          </a:bodyPr>
          <a:lstStyle/>
          <a:p>
            <a:pPr>
              <a:spcBef>
                <a:spcPct val="50000"/>
              </a:spcBef>
              <a:defRPr/>
            </a:pPr>
            <a:r>
              <a:rPr lang="en-US" dirty="0">
                <a:cs typeface="+mn-cs"/>
              </a:rPr>
              <a:t>Click on the </a:t>
            </a:r>
            <a:r>
              <a:rPr lang="en-US" b="1" dirty="0">
                <a:solidFill>
                  <a:schemeClr val="accent2">
                    <a:lumMod val="75000"/>
                  </a:schemeClr>
                </a:solidFill>
                <a:cs typeface="+mn-cs"/>
              </a:rPr>
              <a:t>item</a:t>
            </a:r>
            <a:r>
              <a:rPr lang="en-US" dirty="0">
                <a:cs typeface="+mn-cs"/>
              </a:rPr>
              <a:t> to be graphed and click on the </a:t>
            </a:r>
            <a:r>
              <a:rPr lang="en-US" b="1" dirty="0">
                <a:solidFill>
                  <a:schemeClr val="accent2">
                    <a:lumMod val="75000"/>
                  </a:schemeClr>
                </a:solidFill>
                <a:cs typeface="+mn-cs"/>
              </a:rPr>
              <a:t>Graph</a:t>
            </a:r>
            <a:r>
              <a:rPr lang="en-US" dirty="0">
                <a:cs typeface="+mn-cs"/>
              </a:rPr>
              <a:t> tab.</a:t>
            </a:r>
          </a:p>
        </p:txBody>
      </p:sp>
      <p:pic>
        <p:nvPicPr>
          <p:cNvPr id="7173" name="Picture 9"/>
          <p:cNvPicPr>
            <a:picLocks noChangeAspect="1" noChangeArrowheads="1"/>
          </p:cNvPicPr>
          <p:nvPr/>
        </p:nvPicPr>
        <p:blipFill>
          <a:blip r:embed="rId2" cstate="print"/>
          <a:srcRect/>
          <a:stretch>
            <a:fillRect/>
          </a:stretch>
        </p:blipFill>
        <p:spPr bwMode="auto">
          <a:xfrm>
            <a:off x="914400" y="609600"/>
            <a:ext cx="7362825" cy="5267325"/>
          </a:xfrm>
          <a:prstGeom prst="rect">
            <a:avLst/>
          </a:prstGeom>
          <a:noFill/>
          <a:ln w="9525">
            <a:noFill/>
            <a:miter lim="800000"/>
            <a:headEnd/>
            <a:tailEnd/>
          </a:ln>
        </p:spPr>
      </p:pic>
      <p:sp>
        <p:nvSpPr>
          <p:cNvPr id="7174" name="Line 10"/>
          <p:cNvSpPr>
            <a:spLocks noChangeShapeType="1"/>
          </p:cNvSpPr>
          <p:nvPr/>
        </p:nvSpPr>
        <p:spPr bwMode="auto">
          <a:xfrm flipV="1">
            <a:off x="304800" y="2667000"/>
            <a:ext cx="914400" cy="685800"/>
          </a:xfrm>
          <a:prstGeom prst="line">
            <a:avLst/>
          </a:prstGeom>
          <a:noFill/>
          <a:ln w="19050">
            <a:solidFill>
              <a:srgbClr val="C00000"/>
            </a:solidFill>
            <a:round/>
            <a:headEnd/>
            <a:tailEnd type="triangle" w="med" len="med"/>
          </a:ln>
        </p:spPr>
        <p:txBody>
          <a:bodyPr/>
          <a:lstStyle/>
          <a:p>
            <a:endParaRPr lang="en-US"/>
          </a:p>
        </p:txBody>
      </p:sp>
      <p:sp>
        <p:nvSpPr>
          <p:cNvPr id="7175" name="Oval 11"/>
          <p:cNvSpPr>
            <a:spLocks noChangeArrowheads="1"/>
          </p:cNvSpPr>
          <p:nvPr/>
        </p:nvSpPr>
        <p:spPr bwMode="auto">
          <a:xfrm>
            <a:off x="6491288" y="973138"/>
            <a:ext cx="914400" cy="457200"/>
          </a:xfrm>
          <a:prstGeom prst="ellipse">
            <a:avLst/>
          </a:prstGeom>
          <a:noFill/>
          <a:ln w="19050">
            <a:solidFill>
              <a:srgbClr val="C00000"/>
            </a:solidFill>
            <a:round/>
            <a:headEnd/>
            <a:tailEnd/>
          </a:ln>
        </p:spPr>
        <p:txBody>
          <a:bodyPr wrap="none" anchor="ctr"/>
          <a:lstStyle/>
          <a:p>
            <a:endParaRPr lang="en-US"/>
          </a:p>
        </p:txBody>
      </p:sp>
      <p:sp>
        <p:nvSpPr>
          <p:cNvPr id="8" name="Title 7"/>
          <p:cNvSpPr>
            <a:spLocks noGrp="1"/>
          </p:cNvSpPr>
          <p:nvPr>
            <p:ph type="title" idx="4294967295"/>
          </p:nvPr>
        </p:nvSpPr>
        <p:spPr/>
        <p:txBody>
          <a:bodyPr/>
          <a:lstStyle/>
          <a:p>
            <a:r>
              <a:rPr lang="en-US" dirty="0" smtClean="0"/>
              <a:t>Graph Tab</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2"/>
          </p:nvPr>
        </p:nvSpPr>
        <p:spPr>
          <a:noFill/>
        </p:spPr>
        <p:txBody>
          <a:bodyPr/>
          <a:lstStyle/>
          <a:p>
            <a:fld id="{F757B3FE-0000-43EF-8F4E-E5B772A4F4FD}" type="slidenum">
              <a:rPr lang="en-US" smtClean="0">
                <a:cs typeface="Arial" charset="0"/>
              </a:rPr>
              <a:pPr/>
              <a:t>4</a:t>
            </a:fld>
            <a:endParaRPr lang="en-US" smtClean="0">
              <a:cs typeface="Arial" charset="0"/>
            </a:endParaRPr>
          </a:p>
        </p:txBody>
      </p:sp>
      <p:pic>
        <p:nvPicPr>
          <p:cNvPr id="8195" name="Picture 4"/>
          <p:cNvPicPr>
            <a:picLocks noChangeAspect="1" noChangeArrowheads="1"/>
          </p:cNvPicPr>
          <p:nvPr/>
        </p:nvPicPr>
        <p:blipFill>
          <a:blip r:embed="rId2" cstate="print"/>
          <a:srcRect/>
          <a:stretch>
            <a:fillRect/>
          </a:stretch>
        </p:blipFill>
        <p:spPr bwMode="auto">
          <a:xfrm>
            <a:off x="914400" y="457200"/>
            <a:ext cx="7362825" cy="5267325"/>
          </a:xfrm>
          <a:prstGeom prst="rect">
            <a:avLst/>
          </a:prstGeom>
          <a:noFill/>
          <a:ln w="9525">
            <a:noFill/>
            <a:miter lim="800000"/>
            <a:headEnd/>
            <a:tailEnd/>
          </a:ln>
        </p:spPr>
      </p:pic>
      <p:sp>
        <p:nvSpPr>
          <p:cNvPr id="4100" name="Text Box 5"/>
          <p:cNvSpPr txBox="1">
            <a:spLocks noChangeArrowheads="1"/>
          </p:cNvSpPr>
          <p:nvPr/>
        </p:nvSpPr>
        <p:spPr bwMode="auto">
          <a:xfrm>
            <a:off x="914400" y="5943600"/>
            <a:ext cx="7391400" cy="646113"/>
          </a:xfrm>
          <a:prstGeom prst="rect">
            <a:avLst/>
          </a:prstGeom>
          <a:noFill/>
          <a:ln w="9525">
            <a:noFill/>
            <a:miter lim="800000"/>
            <a:headEnd/>
            <a:tailEnd/>
          </a:ln>
        </p:spPr>
        <p:txBody>
          <a:bodyPr>
            <a:spAutoFit/>
          </a:bodyPr>
          <a:lstStyle/>
          <a:p>
            <a:pPr>
              <a:spcBef>
                <a:spcPct val="50000"/>
              </a:spcBef>
              <a:defRPr/>
            </a:pPr>
            <a:r>
              <a:rPr lang="en-US" dirty="0">
                <a:cs typeface="+mn-cs"/>
              </a:rPr>
              <a:t>The graph defaults to a daily plot. A </a:t>
            </a:r>
            <a:r>
              <a:rPr lang="en-US" b="1" dirty="0">
                <a:solidFill>
                  <a:schemeClr val="accent2">
                    <a:lumMod val="75000"/>
                  </a:schemeClr>
                </a:solidFill>
                <a:cs typeface="+mn-cs"/>
              </a:rPr>
              <a:t>Daily, Monthly or Custom Daily</a:t>
            </a:r>
            <a:r>
              <a:rPr lang="en-US" dirty="0">
                <a:solidFill>
                  <a:schemeClr val="accent2">
                    <a:lumMod val="75000"/>
                  </a:schemeClr>
                </a:solidFill>
                <a:cs typeface="+mn-cs"/>
              </a:rPr>
              <a:t> </a:t>
            </a:r>
            <a:r>
              <a:rPr lang="en-US" dirty="0">
                <a:cs typeface="+mn-cs"/>
              </a:rPr>
              <a:t>graph can be selected by clicking on the drop-down arrow for the </a:t>
            </a:r>
            <a:r>
              <a:rPr lang="en-US" b="1" dirty="0">
                <a:solidFill>
                  <a:schemeClr val="accent2">
                    <a:lumMod val="75000"/>
                  </a:schemeClr>
                </a:solidFill>
                <a:cs typeface="+mn-cs"/>
              </a:rPr>
              <a:t>Type</a:t>
            </a:r>
            <a:r>
              <a:rPr lang="en-US" dirty="0">
                <a:cs typeface="+mn-cs"/>
              </a:rPr>
              <a:t>.  To insert a vertical grid line, click on the </a:t>
            </a:r>
            <a:r>
              <a:rPr lang="en-US" b="1" dirty="0">
                <a:solidFill>
                  <a:schemeClr val="accent2">
                    <a:lumMod val="75000"/>
                  </a:schemeClr>
                </a:solidFill>
                <a:cs typeface="+mn-cs"/>
              </a:rPr>
              <a:t>Grid</a:t>
            </a:r>
            <a:r>
              <a:rPr lang="en-US" dirty="0">
                <a:cs typeface="+mn-cs"/>
              </a:rPr>
              <a:t> Box. A black background can be inserted by clicking on the </a:t>
            </a:r>
            <a:r>
              <a:rPr lang="en-US" b="1" dirty="0">
                <a:solidFill>
                  <a:schemeClr val="accent2">
                    <a:lumMod val="75000"/>
                  </a:schemeClr>
                </a:solidFill>
                <a:cs typeface="+mn-cs"/>
              </a:rPr>
              <a:t>Black Bg</a:t>
            </a:r>
            <a:r>
              <a:rPr lang="en-US" dirty="0">
                <a:solidFill>
                  <a:schemeClr val="accent2">
                    <a:lumMod val="75000"/>
                  </a:schemeClr>
                </a:solidFill>
                <a:cs typeface="+mn-cs"/>
              </a:rPr>
              <a:t> </a:t>
            </a:r>
            <a:r>
              <a:rPr lang="en-US" dirty="0">
                <a:cs typeface="+mn-cs"/>
              </a:rPr>
              <a:t>box.</a:t>
            </a:r>
          </a:p>
        </p:txBody>
      </p:sp>
      <p:sp>
        <p:nvSpPr>
          <p:cNvPr id="8197" name="Oval 6"/>
          <p:cNvSpPr>
            <a:spLocks noChangeArrowheads="1"/>
          </p:cNvSpPr>
          <p:nvPr/>
        </p:nvSpPr>
        <p:spPr bwMode="auto">
          <a:xfrm>
            <a:off x="6372225" y="1095375"/>
            <a:ext cx="1600200" cy="457200"/>
          </a:xfrm>
          <a:prstGeom prst="ellipse">
            <a:avLst/>
          </a:prstGeom>
          <a:noFill/>
          <a:ln w="19050">
            <a:solidFill>
              <a:srgbClr val="C00000"/>
            </a:solidFill>
            <a:round/>
            <a:headEnd/>
            <a:tailEnd/>
          </a:ln>
        </p:spPr>
        <p:txBody>
          <a:bodyPr wrap="none" anchor="ctr"/>
          <a:lstStyle/>
          <a:p>
            <a:endParaRPr lang="en-US"/>
          </a:p>
        </p:txBody>
      </p:sp>
      <p:sp>
        <p:nvSpPr>
          <p:cNvPr id="8198" name="Oval 7"/>
          <p:cNvSpPr>
            <a:spLocks noChangeArrowheads="1"/>
          </p:cNvSpPr>
          <p:nvPr/>
        </p:nvSpPr>
        <p:spPr bwMode="auto">
          <a:xfrm>
            <a:off x="7196138" y="1447800"/>
            <a:ext cx="838200" cy="6858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Type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2"/>
          </p:nvPr>
        </p:nvSpPr>
        <p:spPr>
          <a:noFill/>
        </p:spPr>
        <p:txBody>
          <a:bodyPr/>
          <a:lstStyle/>
          <a:p>
            <a:fld id="{0410204D-5023-4B30-8F10-D9D4E84CF201}" type="slidenum">
              <a:rPr lang="en-US" smtClean="0">
                <a:cs typeface="Arial" charset="0"/>
              </a:rPr>
              <a:pPr/>
              <a:t>5</a:t>
            </a:fld>
            <a:endParaRPr lang="en-US" smtClean="0">
              <a:cs typeface="Arial" charset="0"/>
            </a:endParaRPr>
          </a:p>
        </p:txBody>
      </p:sp>
      <p:pic>
        <p:nvPicPr>
          <p:cNvPr id="9219" name="Picture 4"/>
          <p:cNvPicPr>
            <a:picLocks noChangeAspect="1" noChangeArrowheads="1"/>
          </p:cNvPicPr>
          <p:nvPr/>
        </p:nvPicPr>
        <p:blipFill>
          <a:blip r:embed="rId2" cstate="print"/>
          <a:srcRect/>
          <a:stretch>
            <a:fillRect/>
          </a:stretch>
        </p:blipFill>
        <p:spPr bwMode="auto">
          <a:xfrm>
            <a:off x="381000" y="381000"/>
            <a:ext cx="8077200" cy="5778500"/>
          </a:xfrm>
          <a:prstGeom prst="rect">
            <a:avLst/>
          </a:prstGeom>
          <a:noFill/>
          <a:ln w="9525">
            <a:noFill/>
            <a:miter lim="800000"/>
            <a:headEnd/>
            <a:tailEnd/>
          </a:ln>
        </p:spPr>
      </p:pic>
      <p:sp>
        <p:nvSpPr>
          <p:cNvPr id="5124" name="Text Box 5"/>
          <p:cNvSpPr txBox="1">
            <a:spLocks noChangeArrowheads="1"/>
          </p:cNvSpPr>
          <p:nvPr/>
        </p:nvSpPr>
        <p:spPr bwMode="auto">
          <a:xfrm>
            <a:off x="2514600" y="6172200"/>
            <a:ext cx="4191000" cy="274638"/>
          </a:xfrm>
          <a:prstGeom prst="rect">
            <a:avLst/>
          </a:prstGeom>
          <a:noFill/>
          <a:ln w="9525">
            <a:noFill/>
            <a:miter lim="800000"/>
            <a:headEnd/>
            <a:tailEnd/>
          </a:ln>
        </p:spPr>
        <p:txBody>
          <a:bodyPr>
            <a:spAutoFit/>
          </a:bodyPr>
          <a:lstStyle/>
          <a:p>
            <a:pPr>
              <a:spcBef>
                <a:spcPct val="50000"/>
              </a:spcBef>
              <a:defRPr/>
            </a:pPr>
            <a:r>
              <a:rPr lang="en-US" dirty="0">
                <a:cs typeface="+mn-cs"/>
              </a:rPr>
              <a:t>To make changes to the graph, click on the </a:t>
            </a:r>
            <a:r>
              <a:rPr lang="en-US" b="1" dirty="0">
                <a:solidFill>
                  <a:schemeClr val="accent2">
                    <a:lumMod val="75000"/>
                  </a:schemeClr>
                </a:solidFill>
                <a:cs typeface="+mn-cs"/>
              </a:rPr>
              <a:t>Scale</a:t>
            </a:r>
            <a:r>
              <a:rPr lang="en-US" dirty="0">
                <a:cs typeface="+mn-cs"/>
              </a:rPr>
              <a:t> button.</a:t>
            </a:r>
          </a:p>
        </p:txBody>
      </p:sp>
      <p:sp>
        <p:nvSpPr>
          <p:cNvPr id="9221" name="Line 6"/>
          <p:cNvSpPr>
            <a:spLocks noChangeShapeType="1"/>
          </p:cNvSpPr>
          <p:nvPr/>
        </p:nvSpPr>
        <p:spPr bwMode="auto">
          <a:xfrm flipV="1">
            <a:off x="6477000" y="5943600"/>
            <a:ext cx="609600" cy="381000"/>
          </a:xfrm>
          <a:prstGeom prst="line">
            <a:avLst/>
          </a:prstGeom>
          <a:noFill/>
          <a:ln w="19050">
            <a:solidFill>
              <a:srgbClr val="C00000"/>
            </a:solidFill>
            <a:round/>
            <a:headEnd/>
            <a:tailEnd type="triangle" w="med" len="med"/>
          </a:ln>
        </p:spPr>
        <p:txBody>
          <a:bodyPr/>
          <a:lstStyle/>
          <a:p>
            <a:endParaRPr lang="en-US"/>
          </a:p>
        </p:txBody>
      </p:sp>
      <p:sp>
        <p:nvSpPr>
          <p:cNvPr id="6" name="Title 5"/>
          <p:cNvSpPr>
            <a:spLocks noGrp="1"/>
          </p:cNvSpPr>
          <p:nvPr>
            <p:ph type="title" idx="4294967295"/>
          </p:nvPr>
        </p:nvSpPr>
        <p:spPr/>
        <p:txBody>
          <a:bodyPr/>
          <a:lstStyle/>
          <a:p>
            <a:r>
              <a:rPr lang="en-US" dirty="0" smtClean="0"/>
              <a:t>Daily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2"/>
          </p:nvPr>
        </p:nvSpPr>
        <p:spPr>
          <a:noFill/>
        </p:spPr>
        <p:txBody>
          <a:bodyPr/>
          <a:lstStyle/>
          <a:p>
            <a:fld id="{3457E30D-7641-42C1-A4F3-826D7A6D8907}" type="slidenum">
              <a:rPr lang="en-US" smtClean="0">
                <a:cs typeface="Arial" charset="0"/>
              </a:rPr>
              <a:pPr/>
              <a:t>6</a:t>
            </a:fld>
            <a:endParaRPr lang="en-US" smtClean="0">
              <a:cs typeface="Arial" charset="0"/>
            </a:endParaRPr>
          </a:p>
        </p:txBody>
      </p:sp>
      <p:pic>
        <p:nvPicPr>
          <p:cNvPr id="10243" name="Picture 4"/>
          <p:cNvPicPr>
            <a:picLocks noChangeAspect="1" noChangeArrowheads="1"/>
          </p:cNvPicPr>
          <p:nvPr/>
        </p:nvPicPr>
        <p:blipFill>
          <a:blip r:embed="rId2" cstate="print"/>
          <a:srcRect/>
          <a:stretch>
            <a:fillRect/>
          </a:stretch>
        </p:blipFill>
        <p:spPr bwMode="auto">
          <a:xfrm>
            <a:off x="4572000" y="457200"/>
            <a:ext cx="3524250" cy="1447800"/>
          </a:xfrm>
          <a:prstGeom prst="rect">
            <a:avLst/>
          </a:prstGeom>
          <a:noFill/>
          <a:ln w="9525">
            <a:noFill/>
            <a:miter lim="800000"/>
            <a:headEnd/>
            <a:tailEnd/>
          </a:ln>
        </p:spPr>
      </p:pic>
      <p:pic>
        <p:nvPicPr>
          <p:cNvPr id="10244" name="Picture 5"/>
          <p:cNvPicPr>
            <a:picLocks noChangeAspect="1" noChangeArrowheads="1"/>
          </p:cNvPicPr>
          <p:nvPr/>
        </p:nvPicPr>
        <p:blipFill>
          <a:blip r:embed="rId3" cstate="print"/>
          <a:srcRect/>
          <a:stretch>
            <a:fillRect/>
          </a:stretch>
        </p:blipFill>
        <p:spPr bwMode="auto">
          <a:xfrm>
            <a:off x="4572000" y="2057400"/>
            <a:ext cx="3457575" cy="1381125"/>
          </a:xfrm>
          <a:prstGeom prst="rect">
            <a:avLst/>
          </a:prstGeom>
          <a:noFill/>
          <a:ln w="9525">
            <a:noFill/>
            <a:miter lim="800000"/>
            <a:headEnd/>
            <a:tailEnd/>
          </a:ln>
        </p:spPr>
      </p:pic>
      <p:pic>
        <p:nvPicPr>
          <p:cNvPr id="10245" name="Picture 6"/>
          <p:cNvPicPr>
            <a:picLocks noChangeAspect="1" noChangeArrowheads="1"/>
          </p:cNvPicPr>
          <p:nvPr/>
        </p:nvPicPr>
        <p:blipFill>
          <a:blip r:embed="rId4" cstate="print"/>
          <a:srcRect/>
          <a:stretch>
            <a:fillRect/>
          </a:stretch>
        </p:blipFill>
        <p:spPr bwMode="auto">
          <a:xfrm>
            <a:off x="4572000" y="3581400"/>
            <a:ext cx="3486150" cy="1390650"/>
          </a:xfrm>
          <a:prstGeom prst="rect">
            <a:avLst/>
          </a:prstGeom>
          <a:noFill/>
          <a:ln w="9525">
            <a:noFill/>
            <a:miter lim="800000"/>
            <a:headEnd/>
            <a:tailEnd/>
          </a:ln>
        </p:spPr>
      </p:pic>
      <p:sp>
        <p:nvSpPr>
          <p:cNvPr id="6150" name="Text Box 8"/>
          <p:cNvSpPr txBox="1">
            <a:spLocks noChangeArrowheads="1"/>
          </p:cNvSpPr>
          <p:nvPr/>
        </p:nvSpPr>
        <p:spPr bwMode="auto">
          <a:xfrm>
            <a:off x="381000" y="533400"/>
            <a:ext cx="3657600" cy="1016000"/>
          </a:xfrm>
          <a:prstGeom prst="rect">
            <a:avLst/>
          </a:prstGeom>
          <a:noFill/>
          <a:ln w="9525">
            <a:noFill/>
            <a:miter lim="800000"/>
            <a:headEnd/>
            <a:tailEnd/>
          </a:ln>
        </p:spPr>
        <p:txBody>
          <a:bodyPr>
            <a:spAutoFit/>
          </a:bodyPr>
          <a:lstStyle/>
          <a:p>
            <a:pPr>
              <a:spcBef>
                <a:spcPct val="50000"/>
              </a:spcBef>
              <a:defRPr/>
            </a:pPr>
            <a:r>
              <a:rPr lang="en-US" dirty="0">
                <a:cs typeface="+mn-cs"/>
              </a:rPr>
              <a:t>The Daily Graph Scale allows you to choose the items to appear on the graph. The default plots all </a:t>
            </a:r>
            <a:r>
              <a:rPr lang="en-US" b="1" dirty="0">
                <a:solidFill>
                  <a:schemeClr val="accent2">
                    <a:lumMod val="75000"/>
                  </a:schemeClr>
                </a:solidFill>
                <a:cs typeface="+mn-cs"/>
              </a:rPr>
              <a:t>items</a:t>
            </a:r>
            <a:r>
              <a:rPr lang="en-US" dirty="0">
                <a:cs typeface="+mn-cs"/>
              </a:rPr>
              <a:t> in the list; selects a </a:t>
            </a:r>
            <a:r>
              <a:rPr lang="en-US" b="1" dirty="0">
                <a:solidFill>
                  <a:schemeClr val="accent2">
                    <a:lumMod val="75000"/>
                  </a:schemeClr>
                </a:solidFill>
                <a:cs typeface="+mn-cs"/>
              </a:rPr>
              <a:t>Linear</a:t>
            </a:r>
            <a:r>
              <a:rPr lang="en-US" dirty="0">
                <a:cs typeface="+mn-cs"/>
              </a:rPr>
              <a:t> type; sets a </a:t>
            </a:r>
            <a:r>
              <a:rPr lang="en-US" b="1" dirty="0">
                <a:solidFill>
                  <a:schemeClr val="accent2">
                    <a:lumMod val="75000"/>
                  </a:schemeClr>
                </a:solidFill>
                <a:cs typeface="+mn-cs"/>
              </a:rPr>
              <a:t>Max &amp; Min</a:t>
            </a:r>
            <a:r>
              <a:rPr lang="en-US" dirty="0">
                <a:solidFill>
                  <a:schemeClr val="accent2">
                    <a:lumMod val="75000"/>
                  </a:schemeClr>
                </a:solidFill>
                <a:cs typeface="+mn-cs"/>
              </a:rPr>
              <a:t> </a:t>
            </a:r>
            <a:r>
              <a:rPr lang="en-US" dirty="0">
                <a:cs typeface="+mn-cs"/>
              </a:rPr>
              <a:t>range; and sets a </a:t>
            </a:r>
            <a:r>
              <a:rPr lang="en-US" b="1" dirty="0">
                <a:solidFill>
                  <a:schemeClr val="accent2">
                    <a:lumMod val="75000"/>
                  </a:schemeClr>
                </a:solidFill>
                <a:cs typeface="+mn-cs"/>
              </a:rPr>
              <a:t>date range</a:t>
            </a:r>
            <a:r>
              <a:rPr lang="en-US" dirty="0">
                <a:solidFill>
                  <a:schemeClr val="accent2">
                    <a:lumMod val="75000"/>
                  </a:schemeClr>
                </a:solidFill>
                <a:cs typeface="+mn-cs"/>
              </a:rPr>
              <a:t> </a:t>
            </a:r>
            <a:r>
              <a:rPr lang="en-US" dirty="0">
                <a:cs typeface="+mn-cs"/>
              </a:rPr>
              <a:t>for 30 days.  All of these can be changed.</a:t>
            </a:r>
          </a:p>
        </p:txBody>
      </p:sp>
      <p:sp>
        <p:nvSpPr>
          <p:cNvPr id="10247" name="Text Box 10"/>
          <p:cNvSpPr txBox="1">
            <a:spLocks noChangeArrowheads="1"/>
          </p:cNvSpPr>
          <p:nvPr/>
        </p:nvSpPr>
        <p:spPr bwMode="auto">
          <a:xfrm>
            <a:off x="609600" y="1981200"/>
            <a:ext cx="3657600" cy="822325"/>
          </a:xfrm>
          <a:prstGeom prst="rect">
            <a:avLst/>
          </a:prstGeom>
          <a:noFill/>
          <a:ln w="9525">
            <a:noFill/>
            <a:miter lim="800000"/>
            <a:headEnd/>
            <a:tailEnd/>
          </a:ln>
        </p:spPr>
        <p:txBody>
          <a:bodyPr>
            <a:spAutoFit/>
          </a:bodyPr>
          <a:lstStyle/>
          <a:p>
            <a:pPr>
              <a:spcBef>
                <a:spcPct val="50000"/>
              </a:spcBef>
            </a:pPr>
            <a:r>
              <a:rPr lang="en-US"/>
              <a:t>To change the items on the graph, click on the down arrow, click on the item, then click on the Plot box (check mark is for yes, blank is for no). Do the same again for the other items.</a:t>
            </a:r>
          </a:p>
        </p:txBody>
      </p:sp>
      <p:sp>
        <p:nvSpPr>
          <p:cNvPr id="6152" name="Text Box 11"/>
          <p:cNvSpPr txBox="1">
            <a:spLocks noChangeArrowheads="1"/>
          </p:cNvSpPr>
          <p:nvPr/>
        </p:nvSpPr>
        <p:spPr bwMode="auto">
          <a:xfrm>
            <a:off x="609600" y="3429000"/>
            <a:ext cx="3429000" cy="1938338"/>
          </a:xfrm>
          <a:prstGeom prst="rect">
            <a:avLst/>
          </a:prstGeom>
          <a:noFill/>
          <a:ln w="9525">
            <a:noFill/>
            <a:miter lim="800000"/>
            <a:headEnd/>
            <a:tailEnd/>
          </a:ln>
        </p:spPr>
        <p:txBody>
          <a:bodyPr>
            <a:spAutoFit/>
          </a:bodyPr>
          <a:lstStyle/>
          <a:p>
            <a:pPr>
              <a:spcBef>
                <a:spcPct val="50000"/>
              </a:spcBef>
              <a:defRPr/>
            </a:pPr>
            <a:r>
              <a:rPr lang="en-US" dirty="0">
                <a:cs typeface="+mn-cs"/>
              </a:rPr>
              <a:t>Select </a:t>
            </a:r>
            <a:r>
              <a:rPr lang="en-US" b="1" dirty="0">
                <a:solidFill>
                  <a:schemeClr val="accent2">
                    <a:lumMod val="75000"/>
                  </a:schemeClr>
                </a:solidFill>
                <a:cs typeface="+mn-cs"/>
              </a:rPr>
              <a:t>Linear or Log</a:t>
            </a:r>
            <a:r>
              <a:rPr lang="en-US" dirty="0">
                <a:solidFill>
                  <a:schemeClr val="accent2">
                    <a:lumMod val="75000"/>
                  </a:schemeClr>
                </a:solidFill>
                <a:cs typeface="+mn-cs"/>
              </a:rPr>
              <a:t> </a:t>
            </a:r>
            <a:r>
              <a:rPr lang="en-US" dirty="0">
                <a:cs typeface="+mn-cs"/>
              </a:rPr>
              <a:t>for Type</a:t>
            </a:r>
          </a:p>
          <a:p>
            <a:pPr>
              <a:spcBef>
                <a:spcPct val="50000"/>
              </a:spcBef>
              <a:defRPr/>
            </a:pPr>
            <a:r>
              <a:rPr lang="en-US" dirty="0">
                <a:cs typeface="+mn-cs"/>
              </a:rPr>
              <a:t>PRS selected a </a:t>
            </a:r>
            <a:r>
              <a:rPr lang="en-US" b="1" dirty="0">
                <a:solidFill>
                  <a:schemeClr val="accent2">
                    <a:lumMod val="75000"/>
                  </a:schemeClr>
                </a:solidFill>
                <a:cs typeface="+mn-cs"/>
              </a:rPr>
              <a:t>Max &amp; Min</a:t>
            </a:r>
            <a:r>
              <a:rPr lang="en-US" dirty="0">
                <a:solidFill>
                  <a:schemeClr val="accent2">
                    <a:lumMod val="75000"/>
                  </a:schemeClr>
                </a:solidFill>
                <a:cs typeface="+mn-cs"/>
              </a:rPr>
              <a:t> </a:t>
            </a:r>
            <a:r>
              <a:rPr lang="en-US" dirty="0">
                <a:cs typeface="+mn-cs"/>
              </a:rPr>
              <a:t>range on the default criteria. With changes to other items, these ranges may need to be adjusted to allow for a larger or smaller range of data. The </a:t>
            </a:r>
            <a:r>
              <a:rPr lang="en-US" b="1" dirty="0">
                <a:solidFill>
                  <a:schemeClr val="accent2">
                    <a:lumMod val="75000"/>
                  </a:schemeClr>
                </a:solidFill>
                <a:cs typeface="+mn-cs"/>
              </a:rPr>
              <a:t>Max &amp; Min</a:t>
            </a:r>
            <a:r>
              <a:rPr lang="en-US" dirty="0">
                <a:solidFill>
                  <a:schemeClr val="accent2">
                    <a:lumMod val="75000"/>
                  </a:schemeClr>
                </a:solidFill>
                <a:cs typeface="+mn-cs"/>
              </a:rPr>
              <a:t> </a:t>
            </a:r>
            <a:r>
              <a:rPr lang="en-US" dirty="0">
                <a:cs typeface="+mn-cs"/>
              </a:rPr>
              <a:t>can be changed by typing in the box or using the arrows.  To have PRS auto adjust the scale, click on the </a:t>
            </a:r>
            <a:r>
              <a:rPr lang="en-US" b="1" dirty="0">
                <a:solidFill>
                  <a:schemeClr val="accent2">
                    <a:lumMod val="75000"/>
                  </a:schemeClr>
                </a:solidFill>
                <a:cs typeface="+mn-cs"/>
              </a:rPr>
              <a:t>Auto box</a:t>
            </a:r>
            <a:r>
              <a:rPr lang="en-US" dirty="0">
                <a:cs typeface="+mn-cs"/>
              </a:rPr>
              <a:t>.</a:t>
            </a:r>
          </a:p>
          <a:p>
            <a:pPr>
              <a:spcBef>
                <a:spcPct val="50000"/>
              </a:spcBef>
              <a:defRPr/>
            </a:pPr>
            <a:r>
              <a:rPr lang="en-US" dirty="0">
                <a:cs typeface="+mn-cs"/>
              </a:rPr>
              <a:t>Select a </a:t>
            </a:r>
            <a:r>
              <a:rPr lang="en-US" b="1" dirty="0">
                <a:solidFill>
                  <a:schemeClr val="accent2">
                    <a:lumMod val="75000"/>
                  </a:schemeClr>
                </a:solidFill>
                <a:cs typeface="+mn-cs"/>
              </a:rPr>
              <a:t>date range</a:t>
            </a:r>
            <a:r>
              <a:rPr lang="en-US" dirty="0">
                <a:cs typeface="+mn-cs"/>
              </a:rPr>
              <a:t>.</a:t>
            </a:r>
          </a:p>
        </p:txBody>
      </p:sp>
      <p:sp>
        <p:nvSpPr>
          <p:cNvPr id="6153" name="Text Box 12"/>
          <p:cNvSpPr txBox="1">
            <a:spLocks noChangeArrowheads="1"/>
          </p:cNvSpPr>
          <p:nvPr/>
        </p:nvSpPr>
        <p:spPr bwMode="auto">
          <a:xfrm>
            <a:off x="533400" y="5486400"/>
            <a:ext cx="3733800" cy="1108075"/>
          </a:xfrm>
          <a:prstGeom prst="rect">
            <a:avLst/>
          </a:prstGeom>
          <a:noFill/>
          <a:ln w="9525">
            <a:noFill/>
            <a:miter lim="800000"/>
            <a:headEnd/>
            <a:tailEnd/>
          </a:ln>
        </p:spPr>
        <p:txBody>
          <a:bodyPr>
            <a:spAutoFit/>
          </a:bodyPr>
          <a:lstStyle/>
          <a:p>
            <a:pPr>
              <a:spcBef>
                <a:spcPct val="50000"/>
              </a:spcBef>
              <a:defRPr/>
            </a:pPr>
            <a:r>
              <a:rPr lang="en-US" dirty="0">
                <a:cs typeface="+mn-cs"/>
              </a:rPr>
              <a:t>In this example the Hours On &amp; Choke were deselected, all the other items are checked for Plot. Type is Linear, and the date range changed to 1/1/2009 – 11/12/2009</a:t>
            </a:r>
          </a:p>
          <a:p>
            <a:pPr>
              <a:spcBef>
                <a:spcPct val="50000"/>
              </a:spcBef>
              <a:defRPr/>
            </a:pPr>
            <a:r>
              <a:rPr lang="en-US" dirty="0">
                <a:cs typeface="+mn-cs"/>
              </a:rPr>
              <a:t>Click</a:t>
            </a:r>
            <a:r>
              <a:rPr lang="en-US" dirty="0">
                <a:solidFill>
                  <a:schemeClr val="accent2">
                    <a:lumMod val="75000"/>
                  </a:schemeClr>
                </a:solidFill>
                <a:cs typeface="+mn-cs"/>
              </a:rPr>
              <a:t> </a:t>
            </a:r>
            <a:r>
              <a:rPr lang="en-US" b="1" dirty="0">
                <a:solidFill>
                  <a:schemeClr val="accent2">
                    <a:lumMod val="75000"/>
                  </a:schemeClr>
                </a:solidFill>
                <a:cs typeface="+mn-cs"/>
              </a:rPr>
              <a:t>OK</a:t>
            </a:r>
          </a:p>
        </p:txBody>
      </p:sp>
      <p:sp>
        <p:nvSpPr>
          <p:cNvPr id="10250" name="Line 13"/>
          <p:cNvSpPr>
            <a:spLocks noChangeShapeType="1"/>
          </p:cNvSpPr>
          <p:nvPr/>
        </p:nvSpPr>
        <p:spPr bwMode="auto">
          <a:xfrm flipV="1">
            <a:off x="3962400" y="1066800"/>
            <a:ext cx="685800" cy="76200"/>
          </a:xfrm>
          <a:prstGeom prst="line">
            <a:avLst/>
          </a:prstGeom>
          <a:noFill/>
          <a:ln w="19050">
            <a:solidFill>
              <a:srgbClr val="C00000"/>
            </a:solidFill>
            <a:round/>
            <a:headEnd/>
            <a:tailEnd type="triangle" w="med" len="med"/>
          </a:ln>
        </p:spPr>
        <p:txBody>
          <a:bodyPr/>
          <a:lstStyle/>
          <a:p>
            <a:endParaRPr lang="en-US"/>
          </a:p>
        </p:txBody>
      </p:sp>
      <p:sp>
        <p:nvSpPr>
          <p:cNvPr id="10251" name="Line 14"/>
          <p:cNvSpPr>
            <a:spLocks noChangeShapeType="1"/>
          </p:cNvSpPr>
          <p:nvPr/>
        </p:nvSpPr>
        <p:spPr bwMode="auto">
          <a:xfrm>
            <a:off x="4191000" y="2209800"/>
            <a:ext cx="1066800" cy="228600"/>
          </a:xfrm>
          <a:prstGeom prst="line">
            <a:avLst/>
          </a:prstGeom>
          <a:noFill/>
          <a:ln w="19050">
            <a:solidFill>
              <a:srgbClr val="C00000"/>
            </a:solidFill>
            <a:round/>
            <a:headEnd/>
            <a:tailEnd type="triangle" w="med" len="med"/>
          </a:ln>
        </p:spPr>
        <p:txBody>
          <a:bodyPr/>
          <a:lstStyle/>
          <a:p>
            <a:endParaRPr lang="en-US"/>
          </a:p>
        </p:txBody>
      </p:sp>
      <p:sp>
        <p:nvSpPr>
          <p:cNvPr id="10252" name="Oval 15"/>
          <p:cNvSpPr>
            <a:spLocks noChangeArrowheads="1"/>
          </p:cNvSpPr>
          <p:nvPr/>
        </p:nvSpPr>
        <p:spPr bwMode="auto">
          <a:xfrm>
            <a:off x="5867400" y="3810000"/>
            <a:ext cx="609600" cy="685800"/>
          </a:xfrm>
          <a:prstGeom prst="ellipse">
            <a:avLst/>
          </a:prstGeom>
          <a:noFill/>
          <a:ln w="19050">
            <a:solidFill>
              <a:srgbClr val="C00000"/>
            </a:solidFill>
            <a:round/>
            <a:headEnd/>
            <a:tailEnd/>
          </a:ln>
        </p:spPr>
        <p:txBody>
          <a:bodyPr wrap="none" anchor="ctr"/>
          <a:lstStyle/>
          <a:p>
            <a:endParaRPr lang="en-US"/>
          </a:p>
        </p:txBody>
      </p:sp>
      <p:sp>
        <p:nvSpPr>
          <p:cNvPr id="10253" name="Oval 16"/>
          <p:cNvSpPr>
            <a:spLocks noChangeArrowheads="1"/>
          </p:cNvSpPr>
          <p:nvPr/>
        </p:nvSpPr>
        <p:spPr bwMode="auto">
          <a:xfrm>
            <a:off x="6629400" y="3733800"/>
            <a:ext cx="1447800" cy="914400"/>
          </a:xfrm>
          <a:prstGeom prst="ellipse">
            <a:avLst/>
          </a:prstGeom>
          <a:noFill/>
          <a:ln w="19050">
            <a:solidFill>
              <a:srgbClr val="C00000"/>
            </a:solidFill>
            <a:round/>
            <a:headEnd/>
            <a:tailEnd/>
          </a:ln>
        </p:spPr>
        <p:txBody>
          <a:bodyPr wrap="none" anchor="ctr"/>
          <a:lstStyle/>
          <a:p>
            <a:endParaRPr lang="en-US"/>
          </a:p>
        </p:txBody>
      </p:sp>
      <p:sp>
        <p:nvSpPr>
          <p:cNvPr id="10254" name="Oval 17"/>
          <p:cNvSpPr>
            <a:spLocks noChangeArrowheads="1"/>
          </p:cNvSpPr>
          <p:nvPr/>
        </p:nvSpPr>
        <p:spPr bwMode="auto">
          <a:xfrm>
            <a:off x="4459288" y="4314825"/>
            <a:ext cx="1752600" cy="685800"/>
          </a:xfrm>
          <a:prstGeom prst="ellipse">
            <a:avLst/>
          </a:prstGeom>
          <a:noFill/>
          <a:ln w="19050">
            <a:solidFill>
              <a:srgbClr val="C00000"/>
            </a:solidFill>
            <a:round/>
            <a:headEnd/>
            <a:tailEnd/>
          </a:ln>
        </p:spPr>
        <p:txBody>
          <a:bodyPr wrap="none" anchor="ctr"/>
          <a:lstStyle/>
          <a:p>
            <a:endParaRPr lang="en-US"/>
          </a:p>
        </p:txBody>
      </p:sp>
      <p:pic>
        <p:nvPicPr>
          <p:cNvPr id="10255" name="Picture 18"/>
          <p:cNvPicPr>
            <a:picLocks noChangeAspect="1" noChangeArrowheads="1"/>
          </p:cNvPicPr>
          <p:nvPr/>
        </p:nvPicPr>
        <p:blipFill>
          <a:blip r:embed="rId5" cstate="print"/>
          <a:srcRect/>
          <a:stretch>
            <a:fillRect/>
          </a:stretch>
        </p:blipFill>
        <p:spPr bwMode="auto">
          <a:xfrm>
            <a:off x="4572000" y="5105400"/>
            <a:ext cx="3524250" cy="1447800"/>
          </a:xfrm>
          <a:prstGeom prst="rect">
            <a:avLst/>
          </a:prstGeom>
          <a:noFill/>
          <a:ln w="9525">
            <a:noFill/>
            <a:miter lim="800000"/>
            <a:headEnd/>
            <a:tailEnd/>
          </a:ln>
        </p:spPr>
      </p:pic>
      <p:sp>
        <p:nvSpPr>
          <p:cNvPr id="10256" name="Text Box 19"/>
          <p:cNvSpPr txBox="1">
            <a:spLocks noChangeArrowheads="1"/>
          </p:cNvSpPr>
          <p:nvPr/>
        </p:nvSpPr>
        <p:spPr bwMode="auto">
          <a:xfrm>
            <a:off x="2438400" y="152400"/>
            <a:ext cx="2057400" cy="366713"/>
          </a:xfrm>
          <a:prstGeom prst="rect">
            <a:avLst/>
          </a:prstGeom>
          <a:noFill/>
          <a:ln w="9525">
            <a:noFill/>
            <a:miter lim="800000"/>
            <a:headEnd/>
            <a:tailEnd/>
          </a:ln>
        </p:spPr>
        <p:txBody>
          <a:bodyPr>
            <a:spAutoFit/>
          </a:bodyPr>
          <a:lstStyle/>
          <a:p>
            <a:pPr>
              <a:spcBef>
                <a:spcPct val="50000"/>
              </a:spcBef>
            </a:pPr>
            <a:r>
              <a:rPr lang="en-US" sz="1800"/>
              <a:t>Daily Graph Scale</a:t>
            </a:r>
          </a:p>
        </p:txBody>
      </p:sp>
      <p:sp>
        <p:nvSpPr>
          <p:cNvPr id="10257" name="Oval 16"/>
          <p:cNvSpPr>
            <a:spLocks noChangeArrowheads="1"/>
          </p:cNvSpPr>
          <p:nvPr/>
        </p:nvSpPr>
        <p:spPr bwMode="auto">
          <a:xfrm>
            <a:off x="6553200" y="6019800"/>
            <a:ext cx="762000" cy="533400"/>
          </a:xfrm>
          <a:prstGeom prst="ellipse">
            <a:avLst/>
          </a:prstGeom>
          <a:noFill/>
          <a:ln w="19050">
            <a:solidFill>
              <a:srgbClr val="C00000"/>
            </a:solidFill>
            <a:round/>
            <a:headEnd/>
            <a:tailEnd/>
          </a:ln>
        </p:spPr>
        <p:txBody>
          <a:bodyPr wrap="none" anchor="ctr"/>
          <a:lstStyle/>
          <a:p>
            <a:endParaRPr lang="en-US"/>
          </a:p>
        </p:txBody>
      </p:sp>
      <p:sp>
        <p:nvSpPr>
          <p:cNvPr id="18" name="Title 17"/>
          <p:cNvSpPr>
            <a:spLocks noGrp="1"/>
          </p:cNvSpPr>
          <p:nvPr>
            <p:ph type="title" idx="4294967295"/>
          </p:nvPr>
        </p:nvSpPr>
        <p:spPr/>
        <p:txBody>
          <a:bodyPr/>
          <a:lstStyle/>
          <a:p>
            <a:r>
              <a:rPr lang="en-US" dirty="0" smtClean="0"/>
              <a:t>Scale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2"/>
          </p:nvPr>
        </p:nvSpPr>
        <p:spPr>
          <a:noFill/>
        </p:spPr>
        <p:txBody>
          <a:bodyPr/>
          <a:lstStyle/>
          <a:p>
            <a:fld id="{C617D0E7-5FC5-4A9A-8761-2319DA545A7E}" type="slidenum">
              <a:rPr lang="en-US" smtClean="0">
                <a:cs typeface="Arial" charset="0"/>
              </a:rPr>
              <a:pPr/>
              <a:t>7</a:t>
            </a:fld>
            <a:endParaRPr lang="en-US" smtClean="0">
              <a:cs typeface="Arial" charset="0"/>
            </a:endParaRPr>
          </a:p>
        </p:txBody>
      </p:sp>
      <p:pic>
        <p:nvPicPr>
          <p:cNvPr id="11267" name="Picture 4"/>
          <p:cNvPicPr>
            <a:picLocks noChangeAspect="1" noChangeArrowheads="1"/>
          </p:cNvPicPr>
          <p:nvPr/>
        </p:nvPicPr>
        <p:blipFill>
          <a:blip r:embed="rId2" cstate="print"/>
          <a:srcRect/>
          <a:stretch>
            <a:fillRect/>
          </a:stretch>
        </p:blipFill>
        <p:spPr bwMode="auto">
          <a:xfrm>
            <a:off x="304800" y="228600"/>
            <a:ext cx="8305800" cy="5942013"/>
          </a:xfrm>
          <a:prstGeom prst="rect">
            <a:avLst/>
          </a:prstGeom>
          <a:noFill/>
          <a:ln w="9525">
            <a:noFill/>
            <a:miter lim="800000"/>
            <a:headEnd/>
            <a:tailEnd/>
          </a:ln>
        </p:spPr>
      </p:pic>
      <p:sp>
        <p:nvSpPr>
          <p:cNvPr id="7172" name="Text Box 5"/>
          <p:cNvSpPr txBox="1">
            <a:spLocks noChangeArrowheads="1"/>
          </p:cNvSpPr>
          <p:nvPr/>
        </p:nvSpPr>
        <p:spPr bwMode="auto">
          <a:xfrm>
            <a:off x="1295400" y="6248400"/>
            <a:ext cx="6248400" cy="276225"/>
          </a:xfrm>
          <a:prstGeom prst="rect">
            <a:avLst/>
          </a:prstGeom>
          <a:noFill/>
          <a:ln w="9525">
            <a:noFill/>
            <a:miter lim="800000"/>
            <a:headEnd/>
            <a:tailEnd/>
          </a:ln>
        </p:spPr>
        <p:txBody>
          <a:bodyPr>
            <a:spAutoFit/>
          </a:bodyPr>
          <a:lstStyle/>
          <a:p>
            <a:pPr>
              <a:spcBef>
                <a:spcPct val="50000"/>
              </a:spcBef>
              <a:defRPr/>
            </a:pPr>
            <a:r>
              <a:rPr lang="en-US" dirty="0">
                <a:cs typeface="+mn-cs"/>
              </a:rPr>
              <a:t>The plot reappears with the larger range of days and the </a:t>
            </a:r>
            <a:r>
              <a:rPr lang="en-US" b="1" dirty="0">
                <a:solidFill>
                  <a:schemeClr val="accent2">
                    <a:lumMod val="75000"/>
                  </a:schemeClr>
                </a:solidFill>
                <a:cs typeface="+mn-cs"/>
              </a:rPr>
              <a:t>Hours On &amp; Choke </a:t>
            </a:r>
            <a:r>
              <a:rPr lang="en-US" dirty="0">
                <a:cs typeface="+mn-cs"/>
              </a:rPr>
              <a:t>missing.</a:t>
            </a:r>
          </a:p>
        </p:txBody>
      </p:sp>
      <p:sp>
        <p:nvSpPr>
          <p:cNvPr id="5" name="Title 4"/>
          <p:cNvSpPr>
            <a:spLocks noGrp="1"/>
          </p:cNvSpPr>
          <p:nvPr>
            <p:ph type="title" idx="4294967295"/>
          </p:nvPr>
        </p:nvSpPr>
        <p:spPr/>
        <p:txBody>
          <a:bodyPr/>
          <a:lstStyle/>
          <a:p>
            <a:r>
              <a:rPr lang="en-US" dirty="0" smtClean="0"/>
              <a:t>Example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2"/>
          </p:nvPr>
        </p:nvSpPr>
        <p:spPr>
          <a:noFill/>
        </p:spPr>
        <p:txBody>
          <a:bodyPr/>
          <a:lstStyle/>
          <a:p>
            <a:fld id="{2CCC7C33-9F84-4AFF-9F16-22862688A6D3}" type="slidenum">
              <a:rPr lang="en-US" smtClean="0">
                <a:cs typeface="Arial" charset="0"/>
              </a:rPr>
              <a:pPr/>
              <a:t>8</a:t>
            </a:fld>
            <a:endParaRPr lang="en-US" smtClean="0">
              <a:cs typeface="Arial" charset="0"/>
            </a:endParaRPr>
          </a:p>
        </p:txBody>
      </p:sp>
      <p:pic>
        <p:nvPicPr>
          <p:cNvPr id="12291" name="Picture 4"/>
          <p:cNvPicPr>
            <a:picLocks noChangeAspect="1" noChangeArrowheads="1"/>
          </p:cNvPicPr>
          <p:nvPr/>
        </p:nvPicPr>
        <p:blipFill>
          <a:blip r:embed="rId2" cstate="print"/>
          <a:srcRect/>
          <a:stretch>
            <a:fillRect/>
          </a:stretch>
        </p:blipFill>
        <p:spPr bwMode="auto">
          <a:xfrm>
            <a:off x="304800" y="838200"/>
            <a:ext cx="5181600" cy="3706813"/>
          </a:xfrm>
          <a:prstGeom prst="rect">
            <a:avLst/>
          </a:prstGeom>
          <a:noFill/>
          <a:ln w="9525">
            <a:noFill/>
            <a:miter lim="800000"/>
            <a:headEnd/>
            <a:tailEnd/>
          </a:ln>
        </p:spPr>
      </p:pic>
      <p:pic>
        <p:nvPicPr>
          <p:cNvPr id="12292" name="Picture 5"/>
          <p:cNvPicPr>
            <a:picLocks noChangeAspect="1" noChangeArrowheads="1"/>
          </p:cNvPicPr>
          <p:nvPr/>
        </p:nvPicPr>
        <p:blipFill>
          <a:blip r:embed="rId3" cstate="print"/>
          <a:srcRect/>
          <a:stretch>
            <a:fillRect/>
          </a:stretch>
        </p:blipFill>
        <p:spPr bwMode="auto">
          <a:xfrm>
            <a:off x="4038600" y="990600"/>
            <a:ext cx="3986213" cy="2395538"/>
          </a:xfrm>
          <a:prstGeom prst="rect">
            <a:avLst/>
          </a:prstGeom>
          <a:noFill/>
          <a:ln w="9525">
            <a:noFill/>
            <a:miter lim="800000"/>
            <a:headEnd/>
            <a:tailEnd/>
          </a:ln>
        </p:spPr>
      </p:pic>
      <p:sp>
        <p:nvSpPr>
          <p:cNvPr id="8197" name="Text Box 6"/>
          <p:cNvSpPr txBox="1">
            <a:spLocks noChangeArrowheads="1"/>
          </p:cNvSpPr>
          <p:nvPr/>
        </p:nvSpPr>
        <p:spPr bwMode="auto">
          <a:xfrm>
            <a:off x="609600" y="4876800"/>
            <a:ext cx="4038600" cy="1006475"/>
          </a:xfrm>
          <a:prstGeom prst="rect">
            <a:avLst/>
          </a:prstGeom>
          <a:noFill/>
          <a:ln w="9525">
            <a:noFill/>
            <a:miter lim="800000"/>
            <a:headEnd/>
            <a:tailEnd/>
          </a:ln>
        </p:spPr>
        <p:txBody>
          <a:bodyPr>
            <a:spAutoFit/>
          </a:bodyPr>
          <a:lstStyle/>
          <a:p>
            <a:pPr>
              <a:spcBef>
                <a:spcPct val="50000"/>
              </a:spcBef>
              <a:defRPr/>
            </a:pPr>
            <a:r>
              <a:rPr lang="en-US" dirty="0">
                <a:cs typeface="+mn-cs"/>
              </a:rPr>
              <a:t>Click on the </a:t>
            </a:r>
            <a:r>
              <a:rPr lang="en-US" b="1" dirty="0">
                <a:solidFill>
                  <a:schemeClr val="accent2">
                    <a:lumMod val="75000"/>
                  </a:schemeClr>
                </a:solidFill>
                <a:cs typeface="+mn-cs"/>
              </a:rPr>
              <a:t>Print</a:t>
            </a:r>
            <a:r>
              <a:rPr lang="en-US" dirty="0">
                <a:cs typeface="+mn-cs"/>
              </a:rPr>
              <a:t> button to print the graph.</a:t>
            </a:r>
          </a:p>
          <a:p>
            <a:pPr>
              <a:spcBef>
                <a:spcPct val="50000"/>
              </a:spcBef>
              <a:defRPr/>
            </a:pPr>
            <a:r>
              <a:rPr lang="en-US" dirty="0">
                <a:cs typeface="+mn-cs"/>
              </a:rPr>
              <a:t>When the Print Chart box opens, click </a:t>
            </a:r>
            <a:r>
              <a:rPr lang="en-US" b="1" dirty="0">
                <a:solidFill>
                  <a:schemeClr val="accent2">
                    <a:lumMod val="75000"/>
                  </a:schemeClr>
                </a:solidFill>
                <a:cs typeface="+mn-cs"/>
              </a:rPr>
              <a:t>OK</a:t>
            </a:r>
            <a:r>
              <a:rPr lang="en-US" dirty="0">
                <a:cs typeface="+mn-cs"/>
              </a:rPr>
              <a:t> to print. </a:t>
            </a:r>
          </a:p>
          <a:p>
            <a:pPr>
              <a:spcBef>
                <a:spcPct val="50000"/>
              </a:spcBef>
              <a:defRPr/>
            </a:pPr>
            <a:r>
              <a:rPr lang="en-US" dirty="0">
                <a:cs typeface="+mn-cs"/>
              </a:rPr>
              <a:t>To change the print settings, click on </a:t>
            </a:r>
            <a:r>
              <a:rPr lang="en-US" b="1" dirty="0">
                <a:solidFill>
                  <a:schemeClr val="accent2">
                    <a:lumMod val="75000"/>
                  </a:schemeClr>
                </a:solidFill>
                <a:cs typeface="+mn-cs"/>
              </a:rPr>
              <a:t>Setup</a:t>
            </a:r>
            <a:r>
              <a:rPr lang="en-US" dirty="0">
                <a:cs typeface="+mn-cs"/>
              </a:rPr>
              <a:t> button and make the changes, click </a:t>
            </a:r>
            <a:r>
              <a:rPr lang="en-US" b="1" dirty="0">
                <a:solidFill>
                  <a:schemeClr val="accent2">
                    <a:lumMod val="75000"/>
                  </a:schemeClr>
                </a:solidFill>
                <a:cs typeface="+mn-cs"/>
              </a:rPr>
              <a:t>OK</a:t>
            </a:r>
            <a:r>
              <a:rPr lang="en-US" dirty="0">
                <a:cs typeface="+mn-cs"/>
              </a:rPr>
              <a:t>, then click </a:t>
            </a:r>
            <a:r>
              <a:rPr lang="en-US" b="1" dirty="0">
                <a:solidFill>
                  <a:schemeClr val="accent2">
                    <a:lumMod val="75000"/>
                  </a:schemeClr>
                </a:solidFill>
                <a:cs typeface="+mn-cs"/>
              </a:rPr>
              <a:t>OK</a:t>
            </a:r>
            <a:r>
              <a:rPr lang="en-US" dirty="0">
                <a:cs typeface="+mn-cs"/>
              </a:rPr>
              <a:t> to print.</a:t>
            </a:r>
          </a:p>
        </p:txBody>
      </p:sp>
      <p:pic>
        <p:nvPicPr>
          <p:cNvPr id="12294" name="Picture 7"/>
          <p:cNvPicPr>
            <a:picLocks noChangeAspect="1" noChangeArrowheads="1"/>
          </p:cNvPicPr>
          <p:nvPr/>
        </p:nvPicPr>
        <p:blipFill>
          <a:blip r:embed="rId4" cstate="print"/>
          <a:srcRect/>
          <a:stretch>
            <a:fillRect/>
          </a:stretch>
        </p:blipFill>
        <p:spPr bwMode="auto">
          <a:xfrm>
            <a:off x="5334000" y="3581400"/>
            <a:ext cx="3595688" cy="2722563"/>
          </a:xfrm>
          <a:prstGeom prst="rect">
            <a:avLst/>
          </a:prstGeom>
          <a:noFill/>
          <a:ln w="9525">
            <a:noFill/>
            <a:miter lim="800000"/>
            <a:headEnd/>
            <a:tailEnd/>
          </a:ln>
        </p:spPr>
      </p:pic>
      <p:sp>
        <p:nvSpPr>
          <p:cNvPr id="12295" name="Line 11"/>
          <p:cNvSpPr>
            <a:spLocks noChangeShapeType="1"/>
          </p:cNvSpPr>
          <p:nvPr/>
        </p:nvSpPr>
        <p:spPr bwMode="auto">
          <a:xfrm>
            <a:off x="4114800" y="5867400"/>
            <a:ext cx="3276600" cy="304800"/>
          </a:xfrm>
          <a:prstGeom prst="line">
            <a:avLst/>
          </a:prstGeom>
          <a:noFill/>
          <a:ln w="19050">
            <a:solidFill>
              <a:srgbClr val="C00000"/>
            </a:solidFill>
            <a:round/>
            <a:headEnd/>
            <a:tailEnd type="triangle" w="med" len="med"/>
          </a:ln>
        </p:spPr>
        <p:txBody>
          <a:bodyPr/>
          <a:lstStyle/>
          <a:p>
            <a:endParaRPr lang="en-US"/>
          </a:p>
        </p:txBody>
      </p:sp>
      <p:sp>
        <p:nvSpPr>
          <p:cNvPr id="12296" name="Text Box 12"/>
          <p:cNvSpPr txBox="1">
            <a:spLocks noChangeArrowheads="1"/>
          </p:cNvSpPr>
          <p:nvPr/>
        </p:nvSpPr>
        <p:spPr bwMode="auto">
          <a:xfrm>
            <a:off x="3657600" y="381000"/>
            <a:ext cx="1828800" cy="366713"/>
          </a:xfrm>
          <a:prstGeom prst="rect">
            <a:avLst/>
          </a:prstGeom>
          <a:noFill/>
          <a:ln w="9525">
            <a:noFill/>
            <a:miter lim="800000"/>
            <a:headEnd/>
            <a:tailEnd/>
          </a:ln>
        </p:spPr>
        <p:txBody>
          <a:bodyPr>
            <a:spAutoFit/>
          </a:bodyPr>
          <a:lstStyle/>
          <a:p>
            <a:pPr>
              <a:spcBef>
                <a:spcPct val="50000"/>
              </a:spcBef>
            </a:pPr>
            <a:r>
              <a:rPr lang="en-US" sz="1800"/>
              <a:t>Print the Graph</a:t>
            </a:r>
          </a:p>
        </p:txBody>
      </p:sp>
      <p:sp>
        <p:nvSpPr>
          <p:cNvPr id="12297" name="Line 8"/>
          <p:cNvSpPr>
            <a:spLocks noChangeShapeType="1"/>
          </p:cNvSpPr>
          <p:nvPr/>
        </p:nvSpPr>
        <p:spPr bwMode="auto">
          <a:xfrm flipV="1">
            <a:off x="2743200" y="4419600"/>
            <a:ext cx="0" cy="457200"/>
          </a:xfrm>
          <a:prstGeom prst="line">
            <a:avLst/>
          </a:prstGeom>
          <a:noFill/>
          <a:ln w="19050">
            <a:solidFill>
              <a:srgbClr val="C00000"/>
            </a:solidFill>
            <a:round/>
            <a:headEnd/>
            <a:tailEnd type="triangle" w="med" len="med"/>
          </a:ln>
        </p:spPr>
        <p:txBody>
          <a:bodyPr/>
          <a:lstStyle/>
          <a:p>
            <a:endParaRPr lang="en-US"/>
          </a:p>
        </p:txBody>
      </p:sp>
      <p:sp>
        <p:nvSpPr>
          <p:cNvPr id="12298" name="Line 9"/>
          <p:cNvSpPr>
            <a:spLocks noChangeShapeType="1"/>
          </p:cNvSpPr>
          <p:nvPr/>
        </p:nvSpPr>
        <p:spPr bwMode="auto">
          <a:xfrm flipV="1">
            <a:off x="4114800" y="2590800"/>
            <a:ext cx="3124200" cy="2743200"/>
          </a:xfrm>
          <a:prstGeom prst="line">
            <a:avLst/>
          </a:prstGeom>
          <a:noFill/>
          <a:ln w="19050">
            <a:solidFill>
              <a:srgbClr val="C00000"/>
            </a:solidFill>
            <a:round/>
            <a:headEnd/>
            <a:tailEnd type="triangle" w="med" len="med"/>
          </a:ln>
        </p:spPr>
        <p:txBody>
          <a:bodyPr/>
          <a:lstStyle/>
          <a:p>
            <a:endParaRPr lang="en-US"/>
          </a:p>
        </p:txBody>
      </p:sp>
      <p:sp>
        <p:nvSpPr>
          <p:cNvPr id="12299" name="Line 10"/>
          <p:cNvSpPr>
            <a:spLocks noChangeShapeType="1"/>
          </p:cNvSpPr>
          <p:nvPr/>
        </p:nvSpPr>
        <p:spPr bwMode="auto">
          <a:xfrm flipV="1">
            <a:off x="4419600" y="3048000"/>
            <a:ext cx="2819400" cy="2438400"/>
          </a:xfrm>
          <a:prstGeom prst="line">
            <a:avLst/>
          </a:prstGeom>
          <a:noFill/>
          <a:ln w="19050">
            <a:solidFill>
              <a:srgbClr val="C00000"/>
            </a:solidFill>
            <a:round/>
            <a:headEnd/>
            <a:tailEnd type="triangle" w="med" len="med"/>
          </a:ln>
        </p:spPr>
        <p:txBody>
          <a:bodyPr/>
          <a:lstStyle/>
          <a:p>
            <a:endParaRPr lang="en-US"/>
          </a:p>
        </p:txBody>
      </p:sp>
      <p:sp>
        <p:nvSpPr>
          <p:cNvPr id="12" name="Title 11"/>
          <p:cNvSpPr>
            <a:spLocks noGrp="1"/>
          </p:cNvSpPr>
          <p:nvPr>
            <p:ph type="title" idx="4294967295"/>
          </p:nvPr>
        </p:nvSpPr>
        <p:spPr/>
        <p:txBody>
          <a:bodyPr/>
          <a:lstStyle/>
          <a:p>
            <a:r>
              <a:rPr lang="en-US" dirty="0" smtClean="0"/>
              <a:t>Print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2"/>
          </p:nvPr>
        </p:nvSpPr>
        <p:spPr>
          <a:noFill/>
        </p:spPr>
        <p:txBody>
          <a:bodyPr/>
          <a:lstStyle/>
          <a:p>
            <a:fld id="{C128EF5F-F387-45E8-A7FD-6F1AE310DB97}" type="slidenum">
              <a:rPr lang="en-US" smtClean="0">
                <a:cs typeface="Arial" charset="0"/>
              </a:rPr>
              <a:pPr/>
              <a:t>9</a:t>
            </a:fld>
            <a:endParaRPr lang="en-US" smtClean="0">
              <a:cs typeface="Arial" charset="0"/>
            </a:endParaRPr>
          </a:p>
        </p:txBody>
      </p:sp>
      <p:pic>
        <p:nvPicPr>
          <p:cNvPr id="13315" name="Picture 4"/>
          <p:cNvPicPr>
            <a:picLocks noChangeAspect="1" noChangeArrowheads="1"/>
          </p:cNvPicPr>
          <p:nvPr/>
        </p:nvPicPr>
        <p:blipFill>
          <a:blip r:embed="rId2" cstate="print"/>
          <a:srcRect/>
          <a:stretch>
            <a:fillRect/>
          </a:stretch>
        </p:blipFill>
        <p:spPr bwMode="auto">
          <a:xfrm>
            <a:off x="304800" y="990600"/>
            <a:ext cx="5638800" cy="4033838"/>
          </a:xfrm>
          <a:prstGeom prst="rect">
            <a:avLst/>
          </a:prstGeom>
          <a:noFill/>
          <a:ln w="9525">
            <a:noFill/>
            <a:miter lim="800000"/>
            <a:headEnd/>
            <a:tailEnd/>
          </a:ln>
        </p:spPr>
      </p:pic>
      <p:sp>
        <p:nvSpPr>
          <p:cNvPr id="13316" name="Text Box 5"/>
          <p:cNvSpPr txBox="1">
            <a:spLocks noChangeArrowheads="1"/>
          </p:cNvSpPr>
          <p:nvPr/>
        </p:nvSpPr>
        <p:spPr bwMode="auto">
          <a:xfrm>
            <a:off x="3429000" y="304800"/>
            <a:ext cx="2286000" cy="366713"/>
          </a:xfrm>
          <a:prstGeom prst="rect">
            <a:avLst/>
          </a:prstGeom>
          <a:noFill/>
          <a:ln w="9525">
            <a:noFill/>
            <a:miter lim="800000"/>
            <a:headEnd/>
            <a:tailEnd/>
          </a:ln>
        </p:spPr>
        <p:txBody>
          <a:bodyPr>
            <a:spAutoFit/>
          </a:bodyPr>
          <a:lstStyle/>
          <a:p>
            <a:pPr>
              <a:spcBef>
                <a:spcPct val="50000"/>
              </a:spcBef>
            </a:pPr>
            <a:r>
              <a:rPr lang="en-US" sz="1800"/>
              <a:t>Exporting the Graph</a:t>
            </a:r>
          </a:p>
        </p:txBody>
      </p:sp>
      <p:sp>
        <p:nvSpPr>
          <p:cNvPr id="9221" name="Text Box 7"/>
          <p:cNvSpPr txBox="1">
            <a:spLocks noChangeArrowheads="1"/>
          </p:cNvSpPr>
          <p:nvPr/>
        </p:nvSpPr>
        <p:spPr bwMode="auto">
          <a:xfrm>
            <a:off x="2057400" y="5562600"/>
            <a:ext cx="5105400" cy="457200"/>
          </a:xfrm>
          <a:prstGeom prst="rect">
            <a:avLst/>
          </a:prstGeom>
          <a:noFill/>
          <a:ln w="9525">
            <a:noFill/>
            <a:miter lim="800000"/>
            <a:headEnd/>
            <a:tailEnd/>
          </a:ln>
        </p:spPr>
        <p:txBody>
          <a:bodyPr>
            <a:spAutoFit/>
          </a:bodyPr>
          <a:lstStyle/>
          <a:p>
            <a:pPr>
              <a:spcBef>
                <a:spcPct val="50000"/>
              </a:spcBef>
              <a:defRPr/>
            </a:pPr>
            <a:r>
              <a:rPr lang="en-US" dirty="0">
                <a:cs typeface="+mn-cs"/>
              </a:rPr>
              <a:t>Click on the</a:t>
            </a:r>
            <a:r>
              <a:rPr lang="en-US" b="1" dirty="0">
                <a:cs typeface="+mn-cs"/>
              </a:rPr>
              <a:t> </a:t>
            </a:r>
            <a:r>
              <a:rPr lang="en-US" b="1" dirty="0">
                <a:solidFill>
                  <a:schemeClr val="accent2">
                    <a:lumMod val="75000"/>
                  </a:schemeClr>
                </a:solidFill>
                <a:cs typeface="+mn-cs"/>
              </a:rPr>
              <a:t>Export</a:t>
            </a:r>
            <a:r>
              <a:rPr lang="en-US" dirty="0">
                <a:cs typeface="+mn-cs"/>
              </a:rPr>
              <a:t> button, select the </a:t>
            </a:r>
            <a:r>
              <a:rPr lang="en-US" b="1" dirty="0">
                <a:solidFill>
                  <a:schemeClr val="accent2">
                    <a:lumMod val="75000"/>
                  </a:schemeClr>
                </a:solidFill>
                <a:cs typeface="+mn-cs"/>
              </a:rPr>
              <a:t>Type of File, Destination</a:t>
            </a:r>
            <a:r>
              <a:rPr lang="en-US" dirty="0">
                <a:solidFill>
                  <a:schemeClr val="accent2">
                    <a:lumMod val="75000"/>
                  </a:schemeClr>
                </a:solidFill>
                <a:cs typeface="+mn-cs"/>
              </a:rPr>
              <a:t> </a:t>
            </a:r>
            <a:r>
              <a:rPr lang="en-US" dirty="0">
                <a:cs typeface="+mn-cs"/>
              </a:rPr>
              <a:t>and makes changes to the </a:t>
            </a:r>
            <a:r>
              <a:rPr lang="en-US" b="1" dirty="0">
                <a:solidFill>
                  <a:schemeClr val="accent2">
                    <a:lumMod val="75000"/>
                  </a:schemeClr>
                </a:solidFill>
                <a:cs typeface="+mn-cs"/>
              </a:rPr>
              <a:t>Object Size</a:t>
            </a:r>
            <a:r>
              <a:rPr lang="en-US" dirty="0">
                <a:solidFill>
                  <a:schemeClr val="accent2">
                    <a:lumMod val="75000"/>
                  </a:schemeClr>
                </a:solidFill>
                <a:cs typeface="+mn-cs"/>
              </a:rPr>
              <a:t> </a:t>
            </a:r>
            <a:r>
              <a:rPr lang="en-US" dirty="0">
                <a:cs typeface="+mn-cs"/>
              </a:rPr>
              <a:t>if needed.  Click </a:t>
            </a:r>
            <a:r>
              <a:rPr lang="en-US" b="1" dirty="0">
                <a:solidFill>
                  <a:schemeClr val="accent2">
                    <a:lumMod val="75000"/>
                  </a:schemeClr>
                </a:solidFill>
                <a:cs typeface="+mn-cs"/>
              </a:rPr>
              <a:t>Export</a:t>
            </a:r>
            <a:r>
              <a:rPr lang="en-US" dirty="0">
                <a:cs typeface="+mn-cs"/>
              </a:rPr>
              <a:t>.</a:t>
            </a:r>
          </a:p>
        </p:txBody>
      </p:sp>
      <p:sp>
        <p:nvSpPr>
          <p:cNvPr id="13318" name="Line 10"/>
          <p:cNvSpPr>
            <a:spLocks noChangeShapeType="1"/>
          </p:cNvSpPr>
          <p:nvPr/>
        </p:nvSpPr>
        <p:spPr bwMode="auto">
          <a:xfrm flipV="1">
            <a:off x="3352800" y="4924425"/>
            <a:ext cx="609600" cy="685800"/>
          </a:xfrm>
          <a:prstGeom prst="line">
            <a:avLst/>
          </a:prstGeom>
          <a:noFill/>
          <a:ln w="19050">
            <a:solidFill>
              <a:srgbClr val="C00000"/>
            </a:solidFill>
            <a:round/>
            <a:headEnd/>
            <a:tailEnd type="triangle" w="med" len="med"/>
          </a:ln>
        </p:spPr>
        <p:txBody>
          <a:bodyPr/>
          <a:lstStyle/>
          <a:p>
            <a:endParaRPr lang="en-US"/>
          </a:p>
        </p:txBody>
      </p:sp>
      <p:pic>
        <p:nvPicPr>
          <p:cNvPr id="13319" name="Picture 13"/>
          <p:cNvPicPr>
            <a:picLocks noChangeAspect="1" noChangeArrowheads="1"/>
          </p:cNvPicPr>
          <p:nvPr/>
        </p:nvPicPr>
        <p:blipFill>
          <a:blip r:embed="rId3" cstate="print"/>
          <a:srcRect/>
          <a:stretch>
            <a:fillRect/>
          </a:stretch>
        </p:blipFill>
        <p:spPr bwMode="auto">
          <a:xfrm>
            <a:off x="3962400" y="1524000"/>
            <a:ext cx="4772025" cy="2867025"/>
          </a:xfrm>
          <a:prstGeom prst="rect">
            <a:avLst/>
          </a:prstGeom>
          <a:noFill/>
          <a:ln w="9525">
            <a:noFill/>
            <a:miter lim="800000"/>
            <a:headEnd/>
            <a:tailEnd/>
          </a:ln>
        </p:spPr>
      </p:pic>
      <p:sp>
        <p:nvSpPr>
          <p:cNvPr id="13320" name="Line 14"/>
          <p:cNvSpPr>
            <a:spLocks noChangeShapeType="1"/>
          </p:cNvSpPr>
          <p:nvPr/>
        </p:nvSpPr>
        <p:spPr bwMode="auto">
          <a:xfrm flipH="1">
            <a:off x="6172200" y="762000"/>
            <a:ext cx="685800" cy="1143000"/>
          </a:xfrm>
          <a:prstGeom prst="line">
            <a:avLst/>
          </a:prstGeom>
          <a:noFill/>
          <a:ln w="19050">
            <a:solidFill>
              <a:srgbClr val="C00000"/>
            </a:solidFill>
            <a:round/>
            <a:headEnd/>
            <a:tailEnd type="triangle" w="med" len="med"/>
          </a:ln>
        </p:spPr>
        <p:txBody>
          <a:bodyPr/>
          <a:lstStyle/>
          <a:p>
            <a:endParaRPr lang="en-US"/>
          </a:p>
        </p:txBody>
      </p:sp>
      <p:sp>
        <p:nvSpPr>
          <p:cNvPr id="13321" name="Line 15"/>
          <p:cNvSpPr>
            <a:spLocks noChangeShapeType="1"/>
          </p:cNvSpPr>
          <p:nvPr/>
        </p:nvSpPr>
        <p:spPr bwMode="auto">
          <a:xfrm flipH="1">
            <a:off x="6324600" y="2286000"/>
            <a:ext cx="2286000" cy="457200"/>
          </a:xfrm>
          <a:prstGeom prst="line">
            <a:avLst/>
          </a:prstGeom>
          <a:noFill/>
          <a:ln w="19050">
            <a:solidFill>
              <a:srgbClr val="C00000"/>
            </a:solidFill>
            <a:round/>
            <a:headEnd/>
            <a:tailEnd type="triangle" w="med" len="med"/>
          </a:ln>
        </p:spPr>
        <p:txBody>
          <a:bodyPr/>
          <a:lstStyle/>
          <a:p>
            <a:endParaRPr lang="en-US"/>
          </a:p>
        </p:txBody>
      </p:sp>
      <p:sp>
        <p:nvSpPr>
          <p:cNvPr id="13322" name="Oval 16"/>
          <p:cNvSpPr>
            <a:spLocks noChangeArrowheads="1"/>
          </p:cNvSpPr>
          <p:nvPr/>
        </p:nvSpPr>
        <p:spPr bwMode="auto">
          <a:xfrm>
            <a:off x="3962400" y="3429000"/>
            <a:ext cx="3810000" cy="990600"/>
          </a:xfrm>
          <a:prstGeom prst="ellipse">
            <a:avLst/>
          </a:prstGeom>
          <a:noFill/>
          <a:ln w="19050">
            <a:solidFill>
              <a:srgbClr val="C00000"/>
            </a:solidFill>
            <a:round/>
            <a:headEnd/>
            <a:tailEnd/>
          </a:ln>
        </p:spPr>
        <p:txBody>
          <a:bodyPr wrap="none" anchor="ctr"/>
          <a:lstStyle/>
          <a:p>
            <a:endParaRPr lang="en-US"/>
          </a:p>
        </p:txBody>
      </p:sp>
      <p:sp>
        <p:nvSpPr>
          <p:cNvPr id="13323" name="Oval 17"/>
          <p:cNvSpPr>
            <a:spLocks noChangeArrowheads="1"/>
          </p:cNvSpPr>
          <p:nvPr/>
        </p:nvSpPr>
        <p:spPr bwMode="auto">
          <a:xfrm>
            <a:off x="7543800" y="3352800"/>
            <a:ext cx="1295400" cy="609600"/>
          </a:xfrm>
          <a:prstGeom prst="ellipse">
            <a:avLst/>
          </a:prstGeom>
          <a:noFill/>
          <a:ln w="19050">
            <a:solidFill>
              <a:srgbClr val="C00000"/>
            </a:solidFill>
            <a:round/>
            <a:headEnd/>
            <a:tailEnd/>
          </a:ln>
        </p:spPr>
        <p:txBody>
          <a:bodyPr wrap="none" anchor="ctr"/>
          <a:lstStyle/>
          <a:p>
            <a:endParaRPr lang="en-US"/>
          </a:p>
        </p:txBody>
      </p:sp>
      <p:sp>
        <p:nvSpPr>
          <p:cNvPr id="12" name="Title 11"/>
          <p:cNvSpPr>
            <a:spLocks noGrp="1"/>
          </p:cNvSpPr>
          <p:nvPr>
            <p:ph type="title" idx="4294967295"/>
          </p:nvPr>
        </p:nvSpPr>
        <p:spPr/>
        <p:txBody>
          <a:bodyPr/>
          <a:lstStyle/>
          <a:p>
            <a:r>
              <a:rPr lang="en-US" dirty="0" smtClean="0"/>
              <a:t>Export</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599</TotalTime>
  <Words>908</Words>
  <Application>Microsoft Office PowerPoint</Application>
  <PresentationFormat>On-screen Show (4:3)</PresentationFormat>
  <Paragraphs>80</Paragraphs>
  <Slides>19</Slides>
  <Notes>0</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1_Default Design</vt:lpstr>
      <vt:lpstr>Default Design</vt:lpstr>
      <vt:lpstr>Intro 1</vt:lpstr>
      <vt:lpstr>Intro 2</vt:lpstr>
      <vt:lpstr>Graph Tab</vt:lpstr>
      <vt:lpstr>Type</vt:lpstr>
      <vt:lpstr>Daily</vt:lpstr>
      <vt:lpstr>Scale</vt:lpstr>
      <vt:lpstr>Example</vt:lpstr>
      <vt:lpstr>Print</vt:lpstr>
      <vt:lpstr>Export</vt:lpstr>
      <vt:lpstr>Totals</vt:lpstr>
      <vt:lpstr>Totals</vt:lpstr>
      <vt:lpstr>Totals</vt:lpstr>
      <vt:lpstr>Lease</vt:lpstr>
      <vt:lpstr>Type</vt:lpstr>
      <vt:lpstr>Scale</vt:lpstr>
      <vt:lpstr>Custom</vt:lpstr>
      <vt:lpstr>Custom</vt:lpstr>
      <vt:lpstr>Custom</vt:lpstr>
      <vt:lpstr>Monthly</vt:lpstr>
    </vt:vector>
  </TitlesOfParts>
  <Company>Linn Operating,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krattan</dc:creator>
  <cp:lastModifiedBy>David Cox</cp:lastModifiedBy>
  <cp:revision>40</cp:revision>
  <dcterms:created xsi:type="dcterms:W3CDTF">2009-11-13T16:21:44Z</dcterms:created>
  <dcterms:modified xsi:type="dcterms:W3CDTF">2011-03-01T20:12:50Z</dcterms:modified>
</cp:coreProperties>
</file>