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48" r:id="rId2"/>
  </p:sldMasterIdLst>
  <p:notesMasterIdLst>
    <p:notesMasterId r:id="rId20"/>
  </p:notesMasterIdLst>
  <p:sldIdLst>
    <p:sldId id="273" r:id="rId3"/>
    <p:sldId id="274"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8" autoAdjust="0"/>
    <p:restoredTop sz="86323" autoAdjust="0"/>
  </p:normalViewPr>
  <p:slideViewPr>
    <p:cSldViewPr>
      <p:cViewPr>
        <p:scale>
          <a:sx n="60" d="100"/>
          <a:sy n="60" d="100"/>
        </p:scale>
        <p:origin x="-12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545DA02A-F2D2-4240-917D-F20C5196B19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5E046EF-6E03-43A8-84B3-2082E08661FE}" type="slidenum">
              <a:rPr lang="en-US" smtClean="0">
                <a:cs typeface="Arial" charset="0"/>
              </a:rPr>
              <a:pPr/>
              <a:t>11</a:t>
            </a:fld>
            <a:endParaRPr lang="en-US" smtClean="0">
              <a:cs typeface="Arial"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7388" y="2132013"/>
            <a:ext cx="7770812" cy="1463675"/>
          </a:xfrm>
          <a:prstGeom prst="rect">
            <a:avLst/>
          </a:prstGeom>
        </p:spPr>
        <p:txBody>
          <a:bodyPr/>
          <a:lstStyle>
            <a:lvl1pPr>
              <a:defRPr/>
            </a:lvl1pPr>
          </a:lstStyle>
          <a:p>
            <a:r>
              <a:rPr lang="en-US"/>
              <a:t>Click to edit Master title style</a:t>
            </a:r>
          </a:p>
        </p:txBody>
      </p:sp>
      <p:sp>
        <p:nvSpPr>
          <p:cNvPr id="6147" name="Rectangle 3"/>
          <p:cNvSpPr>
            <a:spLocks noGrp="1" noChangeArrowheads="1"/>
          </p:cNvSpPr>
          <p:nvPr>
            <p:ph type="subTitle" idx="1"/>
          </p:nvPr>
        </p:nvSpPr>
        <p:spPr>
          <a:xfrm>
            <a:off x="1370013" y="3881438"/>
            <a:ext cx="6405562" cy="1762125"/>
          </a:xfrm>
          <a:prstGeom prst="rect">
            <a:avLst/>
          </a:prstGeom>
        </p:spPr>
        <p:txBody>
          <a:bodyPr/>
          <a:lstStyle>
            <a:lvl1pPr marL="0" indent="0" algn="ctr">
              <a:buFont typeface="Wingdings 3" pitchFamily="18" charset="2"/>
              <a:buNone/>
              <a:defRPr/>
            </a:lvl1pPr>
          </a:lstStyle>
          <a:p>
            <a:r>
              <a:rPr lang="en-US"/>
              <a:t>Click to edit Master subtitle style</a:t>
            </a:r>
          </a:p>
        </p:txBody>
      </p:sp>
      <p:sp>
        <p:nvSpPr>
          <p:cNvPr id="4" name="Rectangle 4"/>
          <p:cNvSpPr>
            <a:spLocks noGrp="1" noChangeArrowheads="1"/>
          </p:cNvSpPr>
          <p:nvPr>
            <p:ph type="sldNum" sz="quarter" idx="10"/>
          </p:nvPr>
        </p:nvSpPr>
        <p:spPr bwMode="auto">
          <a:xfrm>
            <a:off x="6554788" y="6251575"/>
            <a:ext cx="2133600" cy="476250"/>
          </a:xfrm>
          <a:prstGeom prst="rect">
            <a:avLst/>
          </a:prstGeom>
          <a:ln>
            <a:miter lim="800000"/>
            <a:headEnd/>
            <a:tailEnd/>
          </a:ln>
        </p:spPr>
        <p:txBody>
          <a:bodyPr vert="horz" wrap="square" lIns="86467" tIns="43236" rIns="86467" bIns="43236" numCol="1" anchor="t" anchorCtr="0" compatLnSpc="1">
            <a:prstTxWarp prst="textNoShape">
              <a:avLst/>
            </a:prstTxWarp>
          </a:bodyPr>
          <a:lstStyle>
            <a:lvl1pPr algn="ctr">
              <a:defRPr sz="1400" b="1">
                <a:cs typeface="+mn-cs"/>
              </a:defRPr>
            </a:lvl1pPr>
          </a:lstStyle>
          <a:p>
            <a:pPr>
              <a:defRPr/>
            </a:pPr>
            <a:r>
              <a:rPr lang="en-US"/>
              <a:t>Page </a:t>
            </a:r>
            <a:fld id="{2D96EE5D-0B32-4CC3-907E-7CA054D71B2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000125"/>
            <a:ext cx="8850313" cy="54768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66688"/>
            <a:ext cx="2211388" cy="664368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66688"/>
            <a:ext cx="6486525" cy="66436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8900" y="-166688"/>
            <a:ext cx="8850313" cy="66436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8900" y="1000125"/>
            <a:ext cx="4348163"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89463" y="1000125"/>
            <a:ext cx="4349750"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8900" y="3814763"/>
            <a:ext cx="4348163"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89463" y="3814763"/>
            <a:ext cx="4349750"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E7AF3D4-360B-4734-8B76-307760CBA60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6E54EC-D879-4B28-8777-67DDC3211894}"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D4E87-F832-4B81-B6D7-E31D6C6553E1}"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DA280C-3E2D-4DB4-99F0-701904FE8047}"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B7D9420-67BD-4006-866D-F1ED9FCBF6F4}"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1C34427-C581-4CAE-9C69-CAB204C59CF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8900" y="1000125"/>
            <a:ext cx="8850313" cy="54768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305800" y="6324600"/>
            <a:ext cx="533400" cy="307975"/>
          </a:xfrm>
          <a:ln/>
        </p:spPr>
        <p:txBody>
          <a:bodyPr/>
          <a:lstStyle>
            <a:lvl1pPr>
              <a:defRPr/>
            </a:lvl1pPr>
          </a:lstStyle>
          <a:p>
            <a:pPr>
              <a:defRPr/>
            </a:pPr>
            <a:fld id="{0E62186D-19A5-4211-A4F2-F37DA82643C4}"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08EA2B-9614-4DA2-AD04-5D6AEFDB004D}"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A230C77-DA12-4A9F-A04C-D4FD4C2C0499}"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5D9FC8-998A-4A6A-801C-8CB60F3CC312}"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ACB801C-CC65-4CB9-9804-36FA2559634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extBox 1"/>
          <p:cNvSpPr txBox="1"/>
          <p:nvPr userDrawn="1"/>
        </p:nvSpPr>
        <p:spPr>
          <a:xfrm>
            <a:off x="304800" y="101600"/>
            <a:ext cx="4191000" cy="584200"/>
          </a:xfrm>
          <a:prstGeom prst="rect">
            <a:avLst/>
          </a:prstGeom>
          <a:noFill/>
        </p:spPr>
        <p:txBody>
          <a:bodyPr>
            <a:spAutoFit/>
          </a:bodyPr>
          <a:lstStyle/>
          <a:p>
            <a:pPr>
              <a:defRPr/>
            </a:pPr>
            <a:r>
              <a:rPr lang="en-US" sz="3200" dirty="0">
                <a:solidFill>
                  <a:schemeClr val="bg1"/>
                </a:solidFill>
                <a:cs typeface="+mn-cs"/>
              </a:rPr>
              <a:t>PRS: The Lease Tab</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88900" y="1000125"/>
            <a:ext cx="4348163"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9463" y="1000125"/>
            <a:ext cx="4349750"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49" name="Rectangle 25"/>
          <p:cNvSpPr>
            <a:spLocks noChangeArrowheads="1"/>
          </p:cNvSpPr>
          <p:nvPr/>
        </p:nvSpPr>
        <p:spPr bwMode="auto">
          <a:xfrm>
            <a:off x="0" y="-12700"/>
            <a:ext cx="9144000" cy="835025"/>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cs typeface="+mn-cs"/>
            </a:endParaRPr>
          </a:p>
        </p:txBody>
      </p:sp>
      <p:sp>
        <p:nvSpPr>
          <p:cNvPr id="1032" name="Rectangle 8"/>
          <p:cNvSpPr>
            <a:spLocks noChangeArrowheads="1"/>
          </p:cNvSpPr>
          <p:nvPr/>
        </p:nvSpPr>
        <p:spPr bwMode="auto">
          <a:xfrm>
            <a:off x="0" y="0"/>
            <a:ext cx="9144000" cy="6858000"/>
          </a:xfrm>
          <a:prstGeom prst="rect">
            <a:avLst/>
          </a:prstGeom>
          <a:noFill/>
          <a:ln w="63500">
            <a:solidFill>
              <a:schemeClr val="tx1"/>
            </a:solidFill>
            <a:miter lim="800000"/>
            <a:headEnd/>
            <a:tailEnd/>
          </a:ln>
          <a:effectLst/>
        </p:spPr>
        <p:txBody>
          <a:bodyPr wrap="none" anchor="ctr"/>
          <a:lstStyle/>
          <a:p>
            <a:pPr>
              <a:defRPr/>
            </a:pPr>
            <a:endParaRPr lang="en-US">
              <a:cs typeface="+mn-cs"/>
            </a:endParaRPr>
          </a:p>
        </p:txBody>
      </p:sp>
      <p:sp>
        <p:nvSpPr>
          <p:cNvPr id="1047" name="Rectangle 23"/>
          <p:cNvSpPr>
            <a:spLocks noChangeArrowheads="1"/>
          </p:cNvSpPr>
          <p:nvPr/>
        </p:nvSpPr>
        <p:spPr bwMode="auto">
          <a:xfrm>
            <a:off x="0" y="6596063"/>
            <a:ext cx="9144000" cy="261937"/>
          </a:xfrm>
          <a:prstGeom prst="rect">
            <a:avLst/>
          </a:prstGeom>
          <a:solidFill>
            <a:schemeClr val="tx1"/>
          </a:solidFill>
          <a:ln w="9525">
            <a:noFill/>
            <a:miter lim="800000"/>
            <a:headEnd/>
            <a:tailEnd/>
          </a:ln>
          <a:effectLst/>
        </p:spPr>
        <p:txBody>
          <a:bodyPr wrap="none" anchor="ct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3750" r:id="rId1"/>
    <p:sldLayoutId id="2147483728" r:id="rId2"/>
    <p:sldLayoutId id="2147483751"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txStyles>
    <p:titleStyle>
      <a:lvl1pPr algn="l" defTabSz="863600" rtl="0" eaLnBrk="0" fontAlgn="base" hangingPunct="0">
        <a:spcBef>
          <a:spcPct val="0"/>
        </a:spcBef>
        <a:spcAft>
          <a:spcPct val="0"/>
        </a:spcAft>
        <a:defRPr sz="2900" b="1">
          <a:solidFill>
            <a:schemeClr val="bg1"/>
          </a:solidFill>
          <a:latin typeface="+mj-lt"/>
          <a:ea typeface="+mj-ea"/>
          <a:cs typeface="+mj-cs"/>
        </a:defRPr>
      </a:lvl1pPr>
      <a:lvl2pPr algn="l" defTabSz="863600" rtl="0" eaLnBrk="0" fontAlgn="base" hangingPunct="0">
        <a:spcBef>
          <a:spcPct val="0"/>
        </a:spcBef>
        <a:spcAft>
          <a:spcPct val="0"/>
        </a:spcAft>
        <a:defRPr sz="2900" b="1">
          <a:solidFill>
            <a:schemeClr val="bg1"/>
          </a:solidFill>
          <a:latin typeface="Arial" charset="0"/>
          <a:cs typeface="Arial" charset="0"/>
        </a:defRPr>
      </a:lvl2pPr>
      <a:lvl3pPr algn="l" defTabSz="863600" rtl="0" eaLnBrk="0" fontAlgn="base" hangingPunct="0">
        <a:spcBef>
          <a:spcPct val="0"/>
        </a:spcBef>
        <a:spcAft>
          <a:spcPct val="0"/>
        </a:spcAft>
        <a:defRPr sz="2900" b="1">
          <a:solidFill>
            <a:schemeClr val="bg1"/>
          </a:solidFill>
          <a:latin typeface="Arial" charset="0"/>
          <a:cs typeface="Arial" charset="0"/>
        </a:defRPr>
      </a:lvl3pPr>
      <a:lvl4pPr algn="l" defTabSz="863600" rtl="0" eaLnBrk="0" fontAlgn="base" hangingPunct="0">
        <a:spcBef>
          <a:spcPct val="0"/>
        </a:spcBef>
        <a:spcAft>
          <a:spcPct val="0"/>
        </a:spcAft>
        <a:defRPr sz="2900" b="1">
          <a:solidFill>
            <a:schemeClr val="bg1"/>
          </a:solidFill>
          <a:latin typeface="Arial" charset="0"/>
          <a:cs typeface="Arial" charset="0"/>
        </a:defRPr>
      </a:lvl4pPr>
      <a:lvl5pPr algn="l" defTabSz="863600" rtl="0" eaLnBrk="0" fontAlgn="base" hangingPunct="0">
        <a:spcBef>
          <a:spcPct val="0"/>
        </a:spcBef>
        <a:spcAft>
          <a:spcPct val="0"/>
        </a:spcAft>
        <a:defRPr sz="2900" b="1">
          <a:solidFill>
            <a:schemeClr val="bg1"/>
          </a:solidFill>
          <a:latin typeface="Arial" charset="0"/>
          <a:cs typeface="Arial" charset="0"/>
        </a:defRPr>
      </a:lvl5pPr>
      <a:lvl6pPr marL="457200" algn="l" defTabSz="863600" rtl="0" fontAlgn="base">
        <a:spcBef>
          <a:spcPct val="0"/>
        </a:spcBef>
        <a:spcAft>
          <a:spcPct val="0"/>
        </a:spcAft>
        <a:defRPr sz="2900" b="1">
          <a:solidFill>
            <a:schemeClr val="bg1"/>
          </a:solidFill>
          <a:latin typeface="Arial" charset="0"/>
          <a:cs typeface="Arial" charset="0"/>
        </a:defRPr>
      </a:lvl6pPr>
      <a:lvl7pPr marL="914400" algn="l" defTabSz="863600" rtl="0" fontAlgn="base">
        <a:spcBef>
          <a:spcPct val="0"/>
        </a:spcBef>
        <a:spcAft>
          <a:spcPct val="0"/>
        </a:spcAft>
        <a:defRPr sz="2900" b="1">
          <a:solidFill>
            <a:schemeClr val="bg1"/>
          </a:solidFill>
          <a:latin typeface="Arial" charset="0"/>
          <a:cs typeface="Arial" charset="0"/>
        </a:defRPr>
      </a:lvl7pPr>
      <a:lvl8pPr marL="1371600" algn="l" defTabSz="863600" rtl="0" fontAlgn="base">
        <a:spcBef>
          <a:spcPct val="0"/>
        </a:spcBef>
        <a:spcAft>
          <a:spcPct val="0"/>
        </a:spcAft>
        <a:defRPr sz="2900" b="1">
          <a:solidFill>
            <a:schemeClr val="bg1"/>
          </a:solidFill>
          <a:latin typeface="Arial" charset="0"/>
          <a:cs typeface="Arial" charset="0"/>
        </a:defRPr>
      </a:lvl8pPr>
      <a:lvl9pPr marL="1828800" algn="l" defTabSz="863600" rtl="0" fontAlgn="base">
        <a:spcBef>
          <a:spcPct val="0"/>
        </a:spcBef>
        <a:spcAft>
          <a:spcPct val="0"/>
        </a:spcAft>
        <a:defRPr sz="2900" b="1">
          <a:solidFill>
            <a:schemeClr val="bg1"/>
          </a:solidFill>
          <a:latin typeface="Arial" charset="0"/>
          <a:cs typeface="Arial" charset="0"/>
        </a:defRPr>
      </a:lvl9pPr>
    </p:titleStyle>
    <p:bodyStyle>
      <a:lvl1pPr marL="323850" indent="-323850" algn="l" defTabSz="863600" rtl="0" eaLnBrk="0" fontAlgn="base" hangingPunct="0">
        <a:spcBef>
          <a:spcPct val="20000"/>
        </a:spcBef>
        <a:spcAft>
          <a:spcPct val="0"/>
        </a:spcAft>
        <a:buClr>
          <a:schemeClr val="tx1"/>
        </a:buClr>
        <a:buSzPct val="120000"/>
        <a:buFont typeface="Wingdings 3" pitchFamily="18" charset="2"/>
        <a:buChar char=""/>
        <a:defRPr sz="1700" b="1">
          <a:solidFill>
            <a:schemeClr val="tx1"/>
          </a:solidFill>
          <a:latin typeface="+mn-lt"/>
          <a:ea typeface="+mn-ea"/>
          <a:cs typeface="+mn-cs"/>
        </a:defRPr>
      </a:lvl1pPr>
      <a:lvl2pPr marL="703263" indent="-271463" algn="l" defTabSz="863600" rtl="0" eaLnBrk="0" fontAlgn="base" hangingPunct="0">
        <a:spcBef>
          <a:spcPct val="20000"/>
        </a:spcBef>
        <a:spcAft>
          <a:spcPct val="0"/>
        </a:spcAft>
        <a:buFont typeface="Wingdings" pitchFamily="2" charset="2"/>
        <a:buChar char="§"/>
        <a:defRPr sz="1600">
          <a:solidFill>
            <a:schemeClr val="tx1"/>
          </a:solidFill>
          <a:latin typeface="+mn-lt"/>
          <a:cs typeface="+mn-cs"/>
        </a:defRPr>
      </a:lvl2pPr>
      <a:lvl3pPr marL="1081088" indent="-217488" algn="l" defTabSz="863600" rtl="0" eaLnBrk="0" fontAlgn="base" hangingPunct="0">
        <a:spcBef>
          <a:spcPct val="20000"/>
        </a:spcBef>
        <a:spcAft>
          <a:spcPct val="0"/>
        </a:spcAft>
        <a:buChar char="•"/>
        <a:defRPr sz="1600">
          <a:solidFill>
            <a:schemeClr val="tx1"/>
          </a:solidFill>
          <a:latin typeface="+mn-lt"/>
          <a:cs typeface="+mn-cs"/>
        </a:defRPr>
      </a:lvl3pPr>
      <a:lvl4pPr marL="1512888" indent="-212725" algn="l" defTabSz="863600" rtl="0" eaLnBrk="0" fontAlgn="base" hangingPunct="0">
        <a:spcBef>
          <a:spcPct val="20000"/>
        </a:spcBef>
        <a:spcAft>
          <a:spcPct val="0"/>
        </a:spcAft>
        <a:buChar char="o"/>
        <a:defRPr sz="1600">
          <a:solidFill>
            <a:schemeClr val="tx1"/>
          </a:solidFill>
          <a:latin typeface="+mn-lt"/>
          <a:cs typeface="+mn-cs"/>
        </a:defRPr>
      </a:lvl4pPr>
      <a:lvl5pPr marL="1944688" indent="-215900" algn="l" defTabSz="863600" rtl="0" eaLnBrk="0" fontAlgn="base" hangingPunct="0">
        <a:spcBef>
          <a:spcPct val="20000"/>
        </a:spcBef>
        <a:spcAft>
          <a:spcPct val="0"/>
        </a:spcAft>
        <a:buChar char="»"/>
        <a:defRPr sz="1600">
          <a:solidFill>
            <a:schemeClr val="tx1"/>
          </a:solidFill>
          <a:latin typeface="+mn-lt"/>
          <a:cs typeface="+mn-cs"/>
        </a:defRPr>
      </a:lvl5pPr>
      <a:lvl6pPr marL="2401888" indent="-215900" algn="l" defTabSz="863600" rtl="0" fontAlgn="base">
        <a:spcBef>
          <a:spcPct val="20000"/>
        </a:spcBef>
        <a:spcAft>
          <a:spcPct val="0"/>
        </a:spcAft>
        <a:buChar char="»"/>
        <a:defRPr sz="1600">
          <a:solidFill>
            <a:schemeClr val="tx1"/>
          </a:solidFill>
          <a:latin typeface="+mn-lt"/>
          <a:cs typeface="+mn-cs"/>
        </a:defRPr>
      </a:lvl6pPr>
      <a:lvl7pPr marL="2859088" indent="-215900" algn="l" defTabSz="863600" rtl="0" fontAlgn="base">
        <a:spcBef>
          <a:spcPct val="20000"/>
        </a:spcBef>
        <a:spcAft>
          <a:spcPct val="0"/>
        </a:spcAft>
        <a:buChar char="»"/>
        <a:defRPr sz="1600">
          <a:solidFill>
            <a:schemeClr val="tx1"/>
          </a:solidFill>
          <a:latin typeface="+mn-lt"/>
          <a:cs typeface="+mn-cs"/>
        </a:defRPr>
      </a:lvl7pPr>
      <a:lvl8pPr marL="3316288" indent="-215900" algn="l" defTabSz="863600" rtl="0" fontAlgn="base">
        <a:spcBef>
          <a:spcPct val="20000"/>
        </a:spcBef>
        <a:spcAft>
          <a:spcPct val="0"/>
        </a:spcAft>
        <a:buChar char="»"/>
        <a:defRPr sz="1600">
          <a:solidFill>
            <a:schemeClr val="tx1"/>
          </a:solidFill>
          <a:latin typeface="+mn-lt"/>
          <a:cs typeface="+mn-cs"/>
        </a:defRPr>
      </a:lvl8pPr>
      <a:lvl9pPr marL="3773488" indent="-215900" algn="l" defTabSz="863600" rtl="0" fontAlgn="base">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609600"/>
            <a:ext cx="5334000" cy="487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382000" y="6324600"/>
            <a:ext cx="5334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171DAF74-20E3-45A1-9DD4-79849E08D7D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ft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20.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ontent Placeholder 3" descr="horseheadchevtex.jpg"/>
          <p:cNvPicPr>
            <a:picLocks noGrp="1" noChangeAspect="1"/>
          </p:cNvPicPr>
          <p:nvPr>
            <p:ph idx="4294967295"/>
          </p:nvPr>
        </p:nvPicPr>
        <p:blipFill>
          <a:blip r:embed="rId2" cstate="print"/>
          <a:srcRect/>
          <a:stretch>
            <a:fillRect/>
          </a:stretch>
        </p:blipFill>
        <p:spPr bwMode="auto">
          <a:xfrm>
            <a:off x="2895600" y="2743200"/>
            <a:ext cx="3373438" cy="2133600"/>
          </a:xfrm>
          <a:prstGeom prst="rect">
            <a:avLst/>
          </a:prstGeom>
          <a:noFill/>
          <a:ln>
            <a:miter lim="800000"/>
            <a:headEnd/>
            <a:tailEnd/>
          </a:ln>
        </p:spPr>
      </p:pic>
      <p:sp>
        <p:nvSpPr>
          <p:cNvPr id="5123" name="TextBox 4"/>
          <p:cNvSpPr txBox="1">
            <a:spLocks noChangeArrowheads="1"/>
          </p:cNvSpPr>
          <p:nvPr/>
        </p:nvSpPr>
        <p:spPr bwMode="auto">
          <a:xfrm>
            <a:off x="381000" y="161925"/>
            <a:ext cx="4419600" cy="523875"/>
          </a:xfrm>
          <a:prstGeom prst="rect">
            <a:avLst/>
          </a:prstGeom>
          <a:noFill/>
          <a:ln w="9525">
            <a:noFill/>
            <a:miter lim="800000"/>
            <a:headEnd/>
            <a:tailEnd/>
          </a:ln>
        </p:spPr>
        <p:txBody>
          <a:bodyPr>
            <a:spAutoFit/>
          </a:bodyPr>
          <a:lstStyle/>
          <a:p>
            <a:r>
              <a:rPr lang="en-US" sz="2800" b="1">
                <a:solidFill>
                  <a:schemeClr val="bg1"/>
                </a:solidFill>
              </a:rPr>
              <a:t>Carroll Engineering, Inc.</a:t>
            </a:r>
          </a:p>
        </p:txBody>
      </p:sp>
      <p:sp>
        <p:nvSpPr>
          <p:cNvPr id="5124" name="TextBox 4"/>
          <p:cNvSpPr txBox="1">
            <a:spLocks noChangeArrowheads="1"/>
          </p:cNvSpPr>
          <p:nvPr/>
        </p:nvSpPr>
        <p:spPr bwMode="auto">
          <a:xfrm>
            <a:off x="1295400" y="1447800"/>
            <a:ext cx="6553200" cy="523875"/>
          </a:xfrm>
          <a:prstGeom prst="rect">
            <a:avLst/>
          </a:prstGeom>
          <a:noFill/>
          <a:ln w="9525">
            <a:noFill/>
            <a:miter lim="800000"/>
            <a:headEnd/>
            <a:tailEnd/>
          </a:ln>
        </p:spPr>
        <p:txBody>
          <a:bodyPr>
            <a:spAutoFit/>
          </a:bodyPr>
          <a:lstStyle/>
          <a:p>
            <a:pPr algn="ctr"/>
            <a:r>
              <a:rPr lang="en-US" sz="2800" b="1"/>
              <a:t>PRS – Production Reporting System</a:t>
            </a:r>
          </a:p>
        </p:txBody>
      </p:sp>
      <p:sp>
        <p:nvSpPr>
          <p:cNvPr id="5" name="Title 4"/>
          <p:cNvSpPr>
            <a:spLocks noGrp="1"/>
          </p:cNvSpPr>
          <p:nvPr>
            <p:ph type="title" idx="4294967295"/>
          </p:nvPr>
        </p:nvSpPr>
        <p:spPr>
          <a:xfrm>
            <a:off x="381000" y="-685800"/>
            <a:ext cx="8229600" cy="563562"/>
          </a:xfrm>
          <a:prstGeom prst="rect">
            <a:avLst/>
          </a:prstGeom>
        </p:spPr>
        <p:txBody>
          <a:bodyPr/>
          <a:lstStyle/>
          <a:p>
            <a:r>
              <a:rPr lang="en-US" dirty="0" smtClean="0"/>
              <a:t>Intro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noFill/>
        </p:spPr>
        <p:txBody>
          <a:bodyPr/>
          <a:lstStyle/>
          <a:p>
            <a:fld id="{53F9F6AE-1128-4850-AB6E-33283EE574B0}" type="slidenum">
              <a:rPr lang="en-US" smtClean="0">
                <a:cs typeface="Arial" charset="0"/>
              </a:rPr>
              <a:pPr/>
              <a:t>10</a:t>
            </a:fld>
            <a:endParaRPr lang="en-US" smtClean="0">
              <a:cs typeface="Arial" charset="0"/>
            </a:endParaRPr>
          </a:p>
        </p:txBody>
      </p:sp>
      <p:pic>
        <p:nvPicPr>
          <p:cNvPr id="14339" name="Picture 4"/>
          <p:cNvPicPr>
            <a:picLocks noChangeAspect="1" noChangeArrowheads="1"/>
          </p:cNvPicPr>
          <p:nvPr/>
        </p:nvPicPr>
        <p:blipFill>
          <a:blip r:embed="rId2" cstate="print"/>
          <a:srcRect/>
          <a:stretch>
            <a:fillRect/>
          </a:stretch>
        </p:blipFill>
        <p:spPr bwMode="auto">
          <a:xfrm>
            <a:off x="4572000" y="228600"/>
            <a:ext cx="2428875" cy="1457325"/>
          </a:xfrm>
          <a:prstGeom prst="rect">
            <a:avLst/>
          </a:prstGeom>
          <a:noFill/>
          <a:ln w="9525">
            <a:noFill/>
            <a:miter lim="800000"/>
            <a:headEnd/>
            <a:tailEnd/>
          </a:ln>
        </p:spPr>
      </p:pic>
      <p:pic>
        <p:nvPicPr>
          <p:cNvPr id="14340" name="Picture 5"/>
          <p:cNvPicPr>
            <a:picLocks noChangeAspect="1" noChangeArrowheads="1"/>
          </p:cNvPicPr>
          <p:nvPr/>
        </p:nvPicPr>
        <p:blipFill>
          <a:blip r:embed="rId3" cstate="print"/>
          <a:srcRect/>
          <a:stretch>
            <a:fillRect/>
          </a:stretch>
        </p:blipFill>
        <p:spPr bwMode="auto">
          <a:xfrm>
            <a:off x="4572000" y="1828800"/>
            <a:ext cx="2381250" cy="1476375"/>
          </a:xfrm>
          <a:prstGeom prst="rect">
            <a:avLst/>
          </a:prstGeom>
          <a:noFill/>
          <a:ln w="9525">
            <a:noFill/>
            <a:miter lim="800000"/>
            <a:headEnd/>
            <a:tailEnd/>
          </a:ln>
        </p:spPr>
      </p:pic>
      <p:pic>
        <p:nvPicPr>
          <p:cNvPr id="14341" name="Picture 6"/>
          <p:cNvPicPr>
            <a:picLocks noChangeAspect="1" noChangeArrowheads="1"/>
          </p:cNvPicPr>
          <p:nvPr/>
        </p:nvPicPr>
        <p:blipFill>
          <a:blip r:embed="rId4" cstate="print"/>
          <a:srcRect/>
          <a:stretch>
            <a:fillRect/>
          </a:stretch>
        </p:blipFill>
        <p:spPr bwMode="auto">
          <a:xfrm>
            <a:off x="4267200" y="3733800"/>
            <a:ext cx="3876675" cy="1133475"/>
          </a:xfrm>
          <a:prstGeom prst="rect">
            <a:avLst/>
          </a:prstGeom>
          <a:noFill/>
          <a:ln w="9525">
            <a:noFill/>
            <a:miter lim="800000"/>
            <a:headEnd/>
            <a:tailEnd/>
          </a:ln>
        </p:spPr>
      </p:pic>
      <p:pic>
        <p:nvPicPr>
          <p:cNvPr id="14342" name="Picture 7"/>
          <p:cNvPicPr>
            <a:picLocks noChangeAspect="1" noChangeArrowheads="1"/>
          </p:cNvPicPr>
          <p:nvPr/>
        </p:nvPicPr>
        <p:blipFill>
          <a:blip r:embed="rId5" cstate="print"/>
          <a:srcRect/>
          <a:stretch>
            <a:fillRect/>
          </a:stretch>
        </p:blipFill>
        <p:spPr bwMode="auto">
          <a:xfrm>
            <a:off x="1143000" y="5410200"/>
            <a:ext cx="7086600" cy="1133475"/>
          </a:xfrm>
          <a:prstGeom prst="rect">
            <a:avLst/>
          </a:prstGeom>
          <a:noFill/>
          <a:ln w="9525">
            <a:noFill/>
            <a:miter lim="800000"/>
            <a:headEnd/>
            <a:tailEnd/>
          </a:ln>
        </p:spPr>
      </p:pic>
      <p:sp>
        <p:nvSpPr>
          <p:cNvPr id="14343" name="Text Box 10"/>
          <p:cNvSpPr txBox="1">
            <a:spLocks noChangeArrowheads="1"/>
          </p:cNvSpPr>
          <p:nvPr/>
        </p:nvSpPr>
        <p:spPr bwMode="auto">
          <a:xfrm>
            <a:off x="1219200" y="685800"/>
            <a:ext cx="2819400" cy="274638"/>
          </a:xfrm>
          <a:prstGeom prst="rect">
            <a:avLst/>
          </a:prstGeom>
          <a:noFill/>
          <a:ln w="9525">
            <a:noFill/>
            <a:miter lim="800000"/>
            <a:headEnd/>
            <a:tailEnd/>
          </a:ln>
        </p:spPr>
        <p:txBody>
          <a:bodyPr>
            <a:spAutoFit/>
          </a:bodyPr>
          <a:lstStyle/>
          <a:p>
            <a:pPr>
              <a:spcBef>
                <a:spcPct val="50000"/>
              </a:spcBef>
            </a:pPr>
            <a:r>
              <a:rPr lang="en-US" sz="1200"/>
              <a:t>Select the date range to export</a:t>
            </a:r>
          </a:p>
        </p:txBody>
      </p:sp>
      <p:sp>
        <p:nvSpPr>
          <p:cNvPr id="14344" name="Text Box 11"/>
          <p:cNvSpPr txBox="1">
            <a:spLocks noChangeArrowheads="1"/>
          </p:cNvSpPr>
          <p:nvPr/>
        </p:nvSpPr>
        <p:spPr bwMode="auto">
          <a:xfrm>
            <a:off x="1219200" y="1752600"/>
            <a:ext cx="2971800" cy="1004888"/>
          </a:xfrm>
          <a:prstGeom prst="rect">
            <a:avLst/>
          </a:prstGeom>
          <a:noFill/>
          <a:ln w="9525">
            <a:noFill/>
            <a:miter lim="800000"/>
            <a:headEnd/>
            <a:tailEnd/>
          </a:ln>
        </p:spPr>
        <p:txBody>
          <a:bodyPr>
            <a:spAutoFit/>
          </a:bodyPr>
          <a:lstStyle/>
          <a:p>
            <a:pPr>
              <a:spcBef>
                <a:spcPct val="50000"/>
              </a:spcBef>
            </a:pPr>
            <a:r>
              <a:rPr lang="en-US" sz="1200"/>
              <a:t>Select the Criteria for Leases – the selection of wells could be a filtered list, selected list or a saved group.  In this instance the selection is a saved group which will pull the 2009 NMC New Wells.</a:t>
            </a:r>
          </a:p>
        </p:txBody>
      </p:sp>
      <p:sp>
        <p:nvSpPr>
          <p:cNvPr id="14345" name="Line 12"/>
          <p:cNvSpPr>
            <a:spLocks noChangeShapeType="1"/>
          </p:cNvSpPr>
          <p:nvPr/>
        </p:nvSpPr>
        <p:spPr bwMode="auto">
          <a:xfrm>
            <a:off x="3505200" y="838200"/>
            <a:ext cx="1219200" cy="0"/>
          </a:xfrm>
          <a:prstGeom prst="line">
            <a:avLst/>
          </a:prstGeom>
          <a:noFill/>
          <a:ln w="19050">
            <a:solidFill>
              <a:srgbClr val="C00000"/>
            </a:solidFill>
            <a:round/>
            <a:headEnd/>
            <a:tailEnd type="triangle" w="med" len="med"/>
          </a:ln>
        </p:spPr>
        <p:txBody>
          <a:bodyPr/>
          <a:lstStyle/>
          <a:p>
            <a:endParaRPr lang="en-US"/>
          </a:p>
        </p:txBody>
      </p:sp>
      <p:sp>
        <p:nvSpPr>
          <p:cNvPr id="14346" name="Line 13"/>
          <p:cNvSpPr>
            <a:spLocks noChangeShapeType="1"/>
          </p:cNvSpPr>
          <p:nvPr/>
        </p:nvSpPr>
        <p:spPr bwMode="auto">
          <a:xfrm>
            <a:off x="3810000" y="1905000"/>
            <a:ext cx="838200" cy="304800"/>
          </a:xfrm>
          <a:prstGeom prst="line">
            <a:avLst/>
          </a:prstGeom>
          <a:noFill/>
          <a:ln w="19050">
            <a:solidFill>
              <a:srgbClr val="C00000"/>
            </a:solidFill>
            <a:round/>
            <a:headEnd/>
            <a:tailEnd type="triangle" w="med" len="med"/>
          </a:ln>
        </p:spPr>
        <p:txBody>
          <a:bodyPr/>
          <a:lstStyle/>
          <a:p>
            <a:endParaRPr lang="en-US"/>
          </a:p>
        </p:txBody>
      </p:sp>
      <p:sp>
        <p:nvSpPr>
          <p:cNvPr id="14347" name="Text Box 14"/>
          <p:cNvSpPr txBox="1">
            <a:spLocks noChangeArrowheads="1"/>
          </p:cNvSpPr>
          <p:nvPr/>
        </p:nvSpPr>
        <p:spPr bwMode="auto">
          <a:xfrm>
            <a:off x="381000" y="4724400"/>
            <a:ext cx="3276600" cy="639763"/>
          </a:xfrm>
          <a:prstGeom prst="rect">
            <a:avLst/>
          </a:prstGeom>
          <a:noFill/>
          <a:ln w="9525">
            <a:noFill/>
            <a:miter lim="800000"/>
            <a:headEnd/>
            <a:tailEnd/>
          </a:ln>
        </p:spPr>
        <p:txBody>
          <a:bodyPr>
            <a:spAutoFit/>
          </a:bodyPr>
          <a:lstStyle/>
          <a:p>
            <a:pPr>
              <a:spcBef>
                <a:spcPct val="50000"/>
              </a:spcBef>
            </a:pPr>
            <a:r>
              <a:rPr lang="en-US" sz="1200"/>
              <a:t>The last box will give information that the export completed with the file name and where it was sent.  Click Ok on the button.</a:t>
            </a:r>
          </a:p>
        </p:txBody>
      </p:sp>
      <p:sp>
        <p:nvSpPr>
          <p:cNvPr id="14348" name="Text Box 15"/>
          <p:cNvSpPr txBox="1">
            <a:spLocks noChangeArrowheads="1"/>
          </p:cNvSpPr>
          <p:nvPr/>
        </p:nvSpPr>
        <p:spPr bwMode="auto">
          <a:xfrm>
            <a:off x="685800" y="3733800"/>
            <a:ext cx="3124200" cy="457200"/>
          </a:xfrm>
          <a:prstGeom prst="rect">
            <a:avLst/>
          </a:prstGeom>
          <a:noFill/>
          <a:ln w="9525">
            <a:noFill/>
            <a:miter lim="800000"/>
            <a:headEnd/>
            <a:tailEnd/>
          </a:ln>
        </p:spPr>
        <p:txBody>
          <a:bodyPr>
            <a:spAutoFit/>
          </a:bodyPr>
          <a:lstStyle/>
          <a:p>
            <a:pPr>
              <a:spcBef>
                <a:spcPct val="50000"/>
              </a:spcBef>
            </a:pPr>
            <a:r>
              <a:rPr lang="en-US" sz="1200"/>
              <a:t>Click Yes or No  to exclude lease with zero oil &amp; gas production from the export.</a:t>
            </a:r>
          </a:p>
        </p:txBody>
      </p:sp>
      <p:sp>
        <p:nvSpPr>
          <p:cNvPr id="14349" name="Line 16"/>
          <p:cNvSpPr>
            <a:spLocks noChangeShapeType="1"/>
          </p:cNvSpPr>
          <p:nvPr/>
        </p:nvSpPr>
        <p:spPr bwMode="auto">
          <a:xfrm>
            <a:off x="3429000" y="4038600"/>
            <a:ext cx="1676400" cy="304800"/>
          </a:xfrm>
          <a:prstGeom prst="line">
            <a:avLst/>
          </a:prstGeom>
          <a:noFill/>
          <a:ln w="19050">
            <a:solidFill>
              <a:srgbClr val="C00000"/>
            </a:solidFill>
            <a:round/>
            <a:headEnd/>
            <a:tailEnd type="triangle" w="med" len="med"/>
          </a:ln>
        </p:spPr>
        <p:txBody>
          <a:bodyPr/>
          <a:lstStyle/>
          <a:p>
            <a:endParaRPr lang="en-US"/>
          </a:p>
        </p:txBody>
      </p:sp>
      <p:sp>
        <p:nvSpPr>
          <p:cNvPr id="14350" name="Line 17"/>
          <p:cNvSpPr>
            <a:spLocks noChangeShapeType="1"/>
          </p:cNvSpPr>
          <p:nvPr/>
        </p:nvSpPr>
        <p:spPr bwMode="auto">
          <a:xfrm>
            <a:off x="3352800" y="5029200"/>
            <a:ext cx="533400" cy="533400"/>
          </a:xfrm>
          <a:prstGeom prst="line">
            <a:avLst/>
          </a:prstGeom>
          <a:noFill/>
          <a:ln w="19050">
            <a:solidFill>
              <a:srgbClr val="C00000"/>
            </a:solidFill>
            <a:round/>
            <a:headEnd/>
            <a:tailEnd type="triangle" w="med" len="med"/>
          </a:ln>
        </p:spPr>
        <p:txBody>
          <a:bodyPr/>
          <a:lstStyle/>
          <a:p>
            <a:endParaRPr lang="en-US"/>
          </a:p>
        </p:txBody>
      </p:sp>
      <p:sp>
        <p:nvSpPr>
          <p:cNvPr id="15" name="Title 14"/>
          <p:cNvSpPr>
            <a:spLocks noGrp="1"/>
          </p:cNvSpPr>
          <p:nvPr>
            <p:ph type="title" idx="4294967295"/>
          </p:nvPr>
        </p:nvSpPr>
        <p:spPr/>
        <p:txBody>
          <a:bodyPr/>
          <a:lstStyle/>
          <a:p>
            <a:r>
              <a:rPr lang="en-US" dirty="0" smtClean="0"/>
              <a:t>Monthly to CSV</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p:spPr>
        <p:txBody>
          <a:bodyPr/>
          <a:lstStyle/>
          <a:p>
            <a:fld id="{0A940096-7C7B-4481-8636-CFAB3D42C7B2}" type="slidenum">
              <a:rPr lang="en-US" smtClean="0">
                <a:cs typeface="Arial" charset="0"/>
              </a:rPr>
              <a:pPr/>
              <a:t>11</a:t>
            </a:fld>
            <a:endParaRPr lang="en-US" smtClean="0">
              <a:cs typeface="Arial" charset="0"/>
            </a:endParaRPr>
          </a:p>
        </p:txBody>
      </p:sp>
      <p:pic>
        <p:nvPicPr>
          <p:cNvPr id="15363" name="Picture 4"/>
          <p:cNvPicPr>
            <a:picLocks noChangeAspect="1" noChangeArrowheads="1"/>
          </p:cNvPicPr>
          <p:nvPr/>
        </p:nvPicPr>
        <p:blipFill>
          <a:blip r:embed="rId3" cstate="print"/>
          <a:srcRect/>
          <a:stretch>
            <a:fillRect/>
          </a:stretch>
        </p:blipFill>
        <p:spPr bwMode="auto">
          <a:xfrm>
            <a:off x="457200" y="685800"/>
            <a:ext cx="8153400" cy="5588000"/>
          </a:xfrm>
          <a:prstGeom prst="rect">
            <a:avLst/>
          </a:prstGeom>
          <a:noFill/>
          <a:ln w="9525">
            <a:noFill/>
            <a:miter lim="800000"/>
            <a:headEnd/>
            <a:tailEnd/>
          </a:ln>
        </p:spPr>
      </p:pic>
      <p:sp>
        <p:nvSpPr>
          <p:cNvPr id="15364" name="Text Box 5"/>
          <p:cNvSpPr txBox="1">
            <a:spLocks noChangeArrowheads="1"/>
          </p:cNvSpPr>
          <p:nvPr/>
        </p:nvSpPr>
        <p:spPr bwMode="auto">
          <a:xfrm>
            <a:off x="609600" y="457200"/>
            <a:ext cx="7772400" cy="274638"/>
          </a:xfrm>
          <a:prstGeom prst="rect">
            <a:avLst/>
          </a:prstGeom>
          <a:noFill/>
          <a:ln w="9525">
            <a:noFill/>
            <a:miter lim="800000"/>
            <a:headEnd/>
            <a:tailEnd/>
          </a:ln>
        </p:spPr>
        <p:txBody>
          <a:bodyPr>
            <a:spAutoFit/>
          </a:bodyPr>
          <a:lstStyle/>
          <a:p>
            <a:pPr>
              <a:spcBef>
                <a:spcPct val="50000"/>
              </a:spcBef>
            </a:pPr>
            <a:r>
              <a:rPr lang="en-US" sz="1200"/>
              <a:t>Open the file in Excel. Below is a sample of the data items exported.  The Cross Ref 3 contains the Aries prop #. </a:t>
            </a:r>
          </a:p>
        </p:txBody>
      </p:sp>
      <p:sp>
        <p:nvSpPr>
          <p:cNvPr id="5" name="Title 4"/>
          <p:cNvSpPr>
            <a:spLocks noGrp="1"/>
          </p:cNvSpPr>
          <p:nvPr>
            <p:ph type="title" idx="4294967295"/>
          </p:nvPr>
        </p:nvSpPr>
        <p:spPr/>
        <p:txBody>
          <a:bodyPr/>
          <a:lstStyle/>
          <a:p>
            <a:r>
              <a:rPr lang="en-US" dirty="0" smtClean="0"/>
              <a:t>Excel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2"/>
          </p:nvPr>
        </p:nvSpPr>
        <p:spPr>
          <a:xfrm>
            <a:off x="8153400" y="6248400"/>
            <a:ext cx="685800" cy="384175"/>
          </a:xfrm>
          <a:noFill/>
        </p:spPr>
        <p:txBody>
          <a:bodyPr/>
          <a:lstStyle/>
          <a:p>
            <a:fld id="{512565B1-E6B7-4E62-BD13-DFB1635C51FD}" type="slidenum">
              <a:rPr lang="en-US" smtClean="0">
                <a:cs typeface="Arial" charset="0"/>
              </a:rPr>
              <a:pPr/>
              <a:t>12</a:t>
            </a:fld>
            <a:endParaRPr lang="en-US" smtClean="0">
              <a:cs typeface="Arial" charset="0"/>
            </a:endParaRPr>
          </a:p>
        </p:txBody>
      </p:sp>
      <p:pic>
        <p:nvPicPr>
          <p:cNvPr id="16387" name="Picture 5"/>
          <p:cNvPicPr>
            <a:picLocks noChangeAspect="1" noChangeArrowheads="1"/>
          </p:cNvPicPr>
          <p:nvPr/>
        </p:nvPicPr>
        <p:blipFill>
          <a:blip r:embed="rId2" cstate="print"/>
          <a:srcRect/>
          <a:stretch>
            <a:fillRect/>
          </a:stretch>
        </p:blipFill>
        <p:spPr bwMode="auto">
          <a:xfrm>
            <a:off x="990600" y="990600"/>
            <a:ext cx="7034213" cy="5032375"/>
          </a:xfrm>
          <a:prstGeom prst="rect">
            <a:avLst/>
          </a:prstGeom>
          <a:noFill/>
          <a:ln w="9525">
            <a:noFill/>
            <a:miter lim="800000"/>
            <a:headEnd/>
            <a:tailEnd/>
          </a:ln>
        </p:spPr>
      </p:pic>
      <p:sp>
        <p:nvSpPr>
          <p:cNvPr id="12292" name="Text Box 6"/>
          <p:cNvSpPr txBox="1">
            <a:spLocks noChangeArrowheads="1"/>
          </p:cNvSpPr>
          <p:nvPr/>
        </p:nvSpPr>
        <p:spPr bwMode="auto">
          <a:xfrm>
            <a:off x="1752600" y="6248400"/>
            <a:ext cx="5715000" cy="276225"/>
          </a:xfrm>
          <a:prstGeom prst="rect">
            <a:avLst/>
          </a:prstGeom>
          <a:noFill/>
          <a:ln w="9525">
            <a:noFill/>
            <a:miter lim="800000"/>
            <a:headEnd/>
            <a:tailEnd/>
          </a:ln>
        </p:spPr>
        <p:txBody>
          <a:bodyPr>
            <a:spAutoFit/>
          </a:bodyPr>
          <a:lstStyle/>
          <a:p>
            <a:pPr>
              <a:spcBef>
                <a:spcPct val="50000"/>
              </a:spcBef>
              <a:defRPr/>
            </a:pPr>
            <a:r>
              <a:rPr lang="en-US" sz="1200" dirty="0">
                <a:cs typeface="+mn-cs"/>
              </a:rPr>
              <a:t>Click on the Lease, </a:t>
            </a:r>
            <a:r>
              <a:rPr lang="en-US" sz="1200" b="1" dirty="0">
                <a:solidFill>
                  <a:schemeClr val="accent2">
                    <a:lumMod val="75000"/>
                  </a:schemeClr>
                </a:solidFill>
                <a:cs typeface="+mn-cs"/>
              </a:rPr>
              <a:t>Monthly, and Daily to Excel </a:t>
            </a:r>
            <a:r>
              <a:rPr lang="en-US" sz="1200" dirty="0">
                <a:cs typeface="+mn-cs"/>
              </a:rPr>
              <a:t>then click on the </a:t>
            </a:r>
            <a:r>
              <a:rPr lang="en-US" sz="1200" b="1" dirty="0">
                <a:solidFill>
                  <a:schemeClr val="accent2">
                    <a:lumMod val="75000"/>
                  </a:schemeClr>
                </a:solidFill>
                <a:cs typeface="+mn-cs"/>
              </a:rPr>
              <a:t>Export</a:t>
            </a:r>
            <a:r>
              <a:rPr lang="en-US" sz="1200" dirty="0">
                <a:cs typeface="+mn-cs"/>
              </a:rPr>
              <a:t> button.</a:t>
            </a:r>
          </a:p>
        </p:txBody>
      </p:sp>
      <p:sp>
        <p:nvSpPr>
          <p:cNvPr id="16389" name="Text Box 7"/>
          <p:cNvSpPr txBox="1">
            <a:spLocks noChangeArrowheads="1"/>
          </p:cNvSpPr>
          <p:nvPr/>
        </p:nvSpPr>
        <p:spPr bwMode="auto">
          <a:xfrm>
            <a:off x="2362200" y="533400"/>
            <a:ext cx="4419600" cy="366713"/>
          </a:xfrm>
          <a:prstGeom prst="rect">
            <a:avLst/>
          </a:prstGeom>
          <a:noFill/>
          <a:ln w="9525">
            <a:noFill/>
            <a:miter lim="800000"/>
            <a:headEnd/>
            <a:tailEnd/>
          </a:ln>
        </p:spPr>
        <p:txBody>
          <a:bodyPr>
            <a:spAutoFit/>
          </a:bodyPr>
          <a:lstStyle/>
          <a:p>
            <a:pPr>
              <a:spcBef>
                <a:spcPct val="50000"/>
              </a:spcBef>
            </a:pPr>
            <a:r>
              <a:rPr lang="en-US"/>
              <a:t>Lease, Monthly, and Daily to Excel Export</a:t>
            </a:r>
          </a:p>
        </p:txBody>
      </p:sp>
      <p:sp>
        <p:nvSpPr>
          <p:cNvPr id="16390" name="Line 8"/>
          <p:cNvSpPr>
            <a:spLocks noChangeShapeType="1"/>
          </p:cNvSpPr>
          <p:nvPr/>
        </p:nvSpPr>
        <p:spPr bwMode="auto">
          <a:xfrm flipV="1">
            <a:off x="1752600" y="3429000"/>
            <a:ext cx="914400" cy="381000"/>
          </a:xfrm>
          <a:prstGeom prst="line">
            <a:avLst/>
          </a:prstGeom>
          <a:noFill/>
          <a:ln w="19050">
            <a:solidFill>
              <a:srgbClr val="C00000"/>
            </a:solidFill>
            <a:round/>
            <a:headEnd/>
            <a:tailEnd type="triangle" w="med" len="med"/>
          </a:ln>
        </p:spPr>
        <p:txBody>
          <a:bodyPr/>
          <a:lstStyle/>
          <a:p>
            <a:endParaRPr lang="en-US"/>
          </a:p>
        </p:txBody>
      </p:sp>
      <p:sp>
        <p:nvSpPr>
          <p:cNvPr id="16391" name="Line 9"/>
          <p:cNvSpPr>
            <a:spLocks noChangeShapeType="1"/>
          </p:cNvSpPr>
          <p:nvPr/>
        </p:nvSpPr>
        <p:spPr bwMode="auto">
          <a:xfrm flipH="1" flipV="1">
            <a:off x="5257800" y="4800600"/>
            <a:ext cx="1066800" cy="914400"/>
          </a:xfrm>
          <a:prstGeom prst="line">
            <a:avLst/>
          </a:prstGeom>
          <a:noFill/>
          <a:ln w="19050">
            <a:solidFill>
              <a:srgbClr val="C00000"/>
            </a:solidFill>
            <a:round/>
            <a:headEnd/>
            <a:tailEnd type="triangle" w="med" len="med"/>
          </a:ln>
        </p:spPr>
        <p:txBody>
          <a:bodyPr/>
          <a:lstStyle/>
          <a:p>
            <a:endParaRPr lang="en-US"/>
          </a:p>
        </p:txBody>
      </p:sp>
      <p:sp>
        <p:nvSpPr>
          <p:cNvPr id="8" name="Title 7"/>
          <p:cNvSpPr>
            <a:spLocks noGrp="1"/>
          </p:cNvSpPr>
          <p:nvPr>
            <p:ph type="title" idx="4294967295"/>
          </p:nvPr>
        </p:nvSpPr>
        <p:spPr/>
        <p:txBody>
          <a:bodyPr/>
          <a:lstStyle/>
          <a:p>
            <a:r>
              <a:rPr lang="en-US" dirty="0" smtClean="0"/>
              <a:t>Export Tab</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noFill/>
        </p:spPr>
        <p:txBody>
          <a:bodyPr/>
          <a:lstStyle/>
          <a:p>
            <a:fld id="{CB3EF38C-B0F1-4240-B1B2-B3A36C6A797E}" type="slidenum">
              <a:rPr lang="en-US" smtClean="0">
                <a:cs typeface="Arial" charset="0"/>
              </a:rPr>
              <a:pPr/>
              <a:t>13</a:t>
            </a:fld>
            <a:endParaRPr lang="en-US" smtClean="0">
              <a:cs typeface="Arial" charset="0"/>
            </a:endParaRPr>
          </a:p>
        </p:txBody>
      </p:sp>
      <p:pic>
        <p:nvPicPr>
          <p:cNvPr id="17411" name="Picture 4"/>
          <p:cNvPicPr>
            <a:picLocks noChangeAspect="1" noChangeArrowheads="1"/>
          </p:cNvPicPr>
          <p:nvPr/>
        </p:nvPicPr>
        <p:blipFill>
          <a:blip r:embed="rId2" cstate="print"/>
          <a:srcRect/>
          <a:stretch>
            <a:fillRect/>
          </a:stretch>
        </p:blipFill>
        <p:spPr bwMode="auto">
          <a:xfrm>
            <a:off x="2286000" y="609600"/>
            <a:ext cx="6000750" cy="5286375"/>
          </a:xfrm>
          <a:prstGeom prst="rect">
            <a:avLst/>
          </a:prstGeom>
          <a:noFill/>
          <a:ln w="9525">
            <a:noFill/>
            <a:miter lim="800000"/>
            <a:headEnd/>
            <a:tailEnd/>
          </a:ln>
        </p:spPr>
      </p:pic>
      <p:sp>
        <p:nvSpPr>
          <p:cNvPr id="13316" name="Text Box 5"/>
          <p:cNvSpPr txBox="1">
            <a:spLocks noChangeArrowheads="1"/>
          </p:cNvSpPr>
          <p:nvPr/>
        </p:nvSpPr>
        <p:spPr bwMode="auto">
          <a:xfrm>
            <a:off x="304800" y="914400"/>
            <a:ext cx="1676400" cy="3600450"/>
          </a:xfrm>
          <a:prstGeom prst="rect">
            <a:avLst/>
          </a:prstGeom>
          <a:noFill/>
          <a:ln w="9525">
            <a:noFill/>
            <a:miter lim="800000"/>
            <a:headEnd/>
            <a:tailEnd/>
          </a:ln>
        </p:spPr>
        <p:txBody>
          <a:bodyPr>
            <a:spAutoFit/>
          </a:bodyPr>
          <a:lstStyle/>
          <a:p>
            <a:pPr>
              <a:spcBef>
                <a:spcPct val="50000"/>
              </a:spcBef>
              <a:defRPr/>
            </a:pPr>
            <a:r>
              <a:rPr lang="en-US" sz="1200" dirty="0">
                <a:cs typeface="+mn-cs"/>
              </a:rPr>
              <a:t>The lease grid contains all the items on the lease tab.  Pick the items in the </a:t>
            </a:r>
            <a:r>
              <a:rPr lang="en-US" sz="1200" b="1" dirty="0">
                <a:solidFill>
                  <a:schemeClr val="accent2">
                    <a:lumMod val="75000"/>
                  </a:schemeClr>
                </a:solidFill>
                <a:cs typeface="+mn-cs"/>
              </a:rPr>
              <a:t>Col No </a:t>
            </a:r>
            <a:r>
              <a:rPr lang="en-US" sz="1200" dirty="0">
                <a:cs typeface="+mn-cs"/>
              </a:rPr>
              <a:t>to appear in column order from 1 to ?. These will be in columns a, b c, … in Excel. A sort order can be set by selecting 1,2,3 in the </a:t>
            </a:r>
            <a:r>
              <a:rPr lang="en-US" sz="1200" b="1" dirty="0">
                <a:solidFill>
                  <a:schemeClr val="accent2">
                    <a:lumMod val="75000"/>
                  </a:schemeClr>
                </a:solidFill>
                <a:cs typeface="+mn-cs"/>
              </a:rPr>
              <a:t>Sort No</a:t>
            </a:r>
            <a:r>
              <a:rPr lang="en-US" sz="1200" dirty="0">
                <a:cs typeface="+mn-cs"/>
              </a:rPr>
              <a:t>.</a:t>
            </a:r>
          </a:p>
          <a:p>
            <a:pPr>
              <a:spcBef>
                <a:spcPct val="50000"/>
              </a:spcBef>
              <a:defRPr/>
            </a:pPr>
            <a:r>
              <a:rPr lang="en-US" sz="1200" dirty="0">
                <a:cs typeface="+mn-cs"/>
              </a:rPr>
              <a:t>Select either or both </a:t>
            </a:r>
            <a:r>
              <a:rPr lang="en-US" sz="1200" b="1" dirty="0">
                <a:solidFill>
                  <a:schemeClr val="accent2">
                    <a:lumMod val="75000"/>
                  </a:schemeClr>
                </a:solidFill>
                <a:cs typeface="+mn-cs"/>
              </a:rPr>
              <a:t>Monthly, Daily </a:t>
            </a:r>
            <a:r>
              <a:rPr lang="en-US" sz="1200" dirty="0">
                <a:cs typeface="+mn-cs"/>
              </a:rPr>
              <a:t>production items and a date range.</a:t>
            </a:r>
          </a:p>
          <a:p>
            <a:pPr>
              <a:spcBef>
                <a:spcPct val="50000"/>
              </a:spcBef>
              <a:defRPr/>
            </a:pPr>
            <a:r>
              <a:rPr lang="en-US" sz="1200" dirty="0">
                <a:cs typeface="+mn-cs"/>
              </a:rPr>
              <a:t>Exports can be saved to use again.</a:t>
            </a:r>
          </a:p>
        </p:txBody>
      </p:sp>
      <p:sp>
        <p:nvSpPr>
          <p:cNvPr id="5" name="Rectangle 4"/>
          <p:cNvSpPr/>
          <p:nvPr/>
        </p:nvSpPr>
        <p:spPr>
          <a:xfrm>
            <a:off x="4010025" y="1038225"/>
            <a:ext cx="914400" cy="228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itle 5"/>
          <p:cNvSpPr>
            <a:spLocks noGrp="1"/>
          </p:cNvSpPr>
          <p:nvPr>
            <p:ph type="title" idx="4294967295"/>
          </p:nvPr>
        </p:nvSpPr>
        <p:spPr/>
        <p:txBody>
          <a:bodyPr/>
          <a:lstStyle/>
          <a:p>
            <a:r>
              <a:rPr lang="en-US" dirty="0" smtClean="0"/>
              <a:t>Excel Export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a:noFill/>
        </p:spPr>
        <p:txBody>
          <a:bodyPr/>
          <a:lstStyle/>
          <a:p>
            <a:fld id="{E72378C1-B50F-4393-9F5E-0565378B7A10}" type="slidenum">
              <a:rPr lang="en-US" smtClean="0">
                <a:cs typeface="Arial" charset="0"/>
              </a:rPr>
              <a:pPr/>
              <a:t>14</a:t>
            </a:fld>
            <a:endParaRPr lang="en-US" smtClean="0">
              <a:cs typeface="Arial" charset="0"/>
            </a:endParaRPr>
          </a:p>
        </p:txBody>
      </p:sp>
      <p:pic>
        <p:nvPicPr>
          <p:cNvPr id="18435" name="Picture 4"/>
          <p:cNvPicPr>
            <a:picLocks noChangeAspect="1" noChangeArrowheads="1"/>
          </p:cNvPicPr>
          <p:nvPr/>
        </p:nvPicPr>
        <p:blipFill>
          <a:blip r:embed="rId2" cstate="print"/>
          <a:srcRect/>
          <a:stretch>
            <a:fillRect/>
          </a:stretch>
        </p:blipFill>
        <p:spPr bwMode="auto">
          <a:xfrm>
            <a:off x="2514600" y="381000"/>
            <a:ext cx="6000750" cy="5286375"/>
          </a:xfrm>
          <a:prstGeom prst="rect">
            <a:avLst/>
          </a:prstGeom>
          <a:noFill/>
          <a:ln w="9525">
            <a:noFill/>
            <a:miter lim="800000"/>
            <a:headEnd/>
            <a:tailEnd/>
          </a:ln>
        </p:spPr>
      </p:pic>
      <p:sp>
        <p:nvSpPr>
          <p:cNvPr id="18436" name="Text Box 5"/>
          <p:cNvSpPr txBox="1">
            <a:spLocks noChangeArrowheads="1"/>
          </p:cNvSpPr>
          <p:nvPr/>
        </p:nvSpPr>
        <p:spPr bwMode="auto">
          <a:xfrm>
            <a:off x="228600" y="1219200"/>
            <a:ext cx="2057400" cy="2101850"/>
          </a:xfrm>
          <a:prstGeom prst="rect">
            <a:avLst/>
          </a:prstGeom>
          <a:noFill/>
          <a:ln w="9525">
            <a:noFill/>
            <a:miter lim="800000"/>
            <a:headEnd/>
            <a:tailEnd/>
          </a:ln>
        </p:spPr>
        <p:txBody>
          <a:bodyPr>
            <a:spAutoFit/>
          </a:bodyPr>
          <a:lstStyle/>
          <a:p>
            <a:pPr>
              <a:spcBef>
                <a:spcPct val="50000"/>
              </a:spcBef>
            </a:pPr>
            <a:r>
              <a:rPr lang="en-US" sz="1200"/>
              <a:t>Six items are selected for the export and the list will sort on the Lease Name.</a:t>
            </a:r>
          </a:p>
          <a:p>
            <a:pPr>
              <a:spcBef>
                <a:spcPct val="50000"/>
              </a:spcBef>
            </a:pPr>
            <a:r>
              <a:rPr lang="en-US" sz="1200"/>
              <a:t>Monthly production is selected for Oil Produced, Run Tickets, Gas Produced, Water Produced and Days On for the months of Sept and Oct.</a:t>
            </a:r>
          </a:p>
          <a:p>
            <a:pPr>
              <a:spcBef>
                <a:spcPct val="50000"/>
              </a:spcBef>
            </a:pPr>
            <a:r>
              <a:rPr lang="en-US" sz="1200"/>
              <a:t>Click on the Export Button</a:t>
            </a:r>
          </a:p>
        </p:txBody>
      </p:sp>
      <p:sp>
        <p:nvSpPr>
          <p:cNvPr id="18437" name="Oval 6"/>
          <p:cNvSpPr>
            <a:spLocks noChangeArrowheads="1"/>
          </p:cNvSpPr>
          <p:nvPr/>
        </p:nvSpPr>
        <p:spPr bwMode="auto">
          <a:xfrm>
            <a:off x="2774950" y="5026025"/>
            <a:ext cx="1143000" cy="533400"/>
          </a:xfrm>
          <a:prstGeom prst="ellipse">
            <a:avLst/>
          </a:prstGeom>
          <a:noFill/>
          <a:ln w="19050">
            <a:solidFill>
              <a:srgbClr val="C00000"/>
            </a:solidFill>
            <a:round/>
            <a:headEnd/>
            <a:tailEnd/>
          </a:ln>
        </p:spPr>
        <p:txBody>
          <a:bodyPr wrap="none" anchor="ctr"/>
          <a:lstStyle/>
          <a:p>
            <a:endParaRPr lang="en-US"/>
          </a:p>
        </p:txBody>
      </p:sp>
      <p:sp>
        <p:nvSpPr>
          <p:cNvPr id="18438" name="Line 8"/>
          <p:cNvSpPr>
            <a:spLocks noChangeShapeType="1"/>
          </p:cNvSpPr>
          <p:nvPr/>
        </p:nvSpPr>
        <p:spPr bwMode="auto">
          <a:xfrm>
            <a:off x="4953000" y="257175"/>
            <a:ext cx="0" cy="533400"/>
          </a:xfrm>
          <a:prstGeom prst="line">
            <a:avLst/>
          </a:prstGeom>
          <a:noFill/>
          <a:ln w="19050">
            <a:solidFill>
              <a:srgbClr val="C00000"/>
            </a:solidFill>
            <a:round/>
            <a:headEnd/>
            <a:tailEnd type="triangle" w="med" len="med"/>
          </a:ln>
        </p:spPr>
        <p:txBody>
          <a:bodyPr/>
          <a:lstStyle/>
          <a:p>
            <a:endParaRPr lang="en-US"/>
          </a:p>
        </p:txBody>
      </p:sp>
      <p:sp>
        <p:nvSpPr>
          <p:cNvPr id="18439" name="Line 9"/>
          <p:cNvSpPr>
            <a:spLocks noChangeShapeType="1"/>
          </p:cNvSpPr>
          <p:nvPr/>
        </p:nvSpPr>
        <p:spPr bwMode="auto">
          <a:xfrm>
            <a:off x="6248400" y="212725"/>
            <a:ext cx="0" cy="609600"/>
          </a:xfrm>
          <a:prstGeom prst="line">
            <a:avLst/>
          </a:prstGeom>
          <a:noFill/>
          <a:ln w="19050">
            <a:solidFill>
              <a:srgbClr val="C00000"/>
            </a:solidFill>
            <a:round/>
            <a:headEnd/>
            <a:tailEnd type="triangle" w="med" len="med"/>
          </a:ln>
        </p:spPr>
        <p:txBody>
          <a:bodyPr/>
          <a:lstStyle/>
          <a:p>
            <a:endParaRPr lang="en-US"/>
          </a:p>
        </p:txBody>
      </p:sp>
      <p:sp>
        <p:nvSpPr>
          <p:cNvPr id="18440" name="Oval 10"/>
          <p:cNvSpPr>
            <a:spLocks noChangeArrowheads="1"/>
          </p:cNvSpPr>
          <p:nvPr/>
        </p:nvSpPr>
        <p:spPr bwMode="auto">
          <a:xfrm>
            <a:off x="5426075" y="4676775"/>
            <a:ext cx="1524000" cy="1066800"/>
          </a:xfrm>
          <a:prstGeom prst="ellipse">
            <a:avLst/>
          </a:prstGeom>
          <a:noFill/>
          <a:ln w="19050">
            <a:solidFill>
              <a:srgbClr val="C00000"/>
            </a:solidFill>
            <a:round/>
            <a:headEnd/>
            <a:tailEnd/>
          </a:ln>
        </p:spPr>
        <p:txBody>
          <a:bodyPr wrap="none" anchor="ctr"/>
          <a:lstStyle/>
          <a:p>
            <a:endParaRPr lang="en-US"/>
          </a:p>
        </p:txBody>
      </p:sp>
      <p:sp>
        <p:nvSpPr>
          <p:cNvPr id="18441" name="Line 8"/>
          <p:cNvSpPr>
            <a:spLocks noChangeShapeType="1"/>
          </p:cNvSpPr>
          <p:nvPr/>
        </p:nvSpPr>
        <p:spPr bwMode="auto">
          <a:xfrm>
            <a:off x="4451350" y="252413"/>
            <a:ext cx="0" cy="533400"/>
          </a:xfrm>
          <a:prstGeom prst="line">
            <a:avLst/>
          </a:prstGeom>
          <a:noFill/>
          <a:ln w="19050">
            <a:solidFill>
              <a:srgbClr val="C00000"/>
            </a:solidFill>
            <a:round/>
            <a:headEnd/>
            <a:tailEnd type="triangle" w="med" len="med"/>
          </a:ln>
        </p:spPr>
        <p:txBody>
          <a:bodyPr/>
          <a:lstStyle/>
          <a:p>
            <a:endParaRPr lang="en-US"/>
          </a:p>
        </p:txBody>
      </p:sp>
      <p:sp>
        <p:nvSpPr>
          <p:cNvPr id="10" name="Title 9"/>
          <p:cNvSpPr>
            <a:spLocks noGrp="1"/>
          </p:cNvSpPr>
          <p:nvPr>
            <p:ph type="title" idx="4294967295"/>
          </p:nvPr>
        </p:nvSpPr>
        <p:spPr/>
        <p:txBody>
          <a:bodyPr/>
          <a:lstStyle/>
          <a:p>
            <a:r>
              <a:rPr lang="en-US" dirty="0" smtClean="0"/>
              <a:t>Excel Export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a:noFill/>
        </p:spPr>
        <p:txBody>
          <a:bodyPr/>
          <a:lstStyle/>
          <a:p>
            <a:fld id="{6AF95484-F846-4225-9420-E345F8FBC3A6}" type="slidenum">
              <a:rPr lang="en-US" smtClean="0">
                <a:cs typeface="Arial" charset="0"/>
              </a:rPr>
              <a:pPr/>
              <a:t>15</a:t>
            </a:fld>
            <a:endParaRPr lang="en-US" smtClean="0">
              <a:cs typeface="Arial" charset="0"/>
            </a:endParaRPr>
          </a:p>
        </p:txBody>
      </p:sp>
      <p:pic>
        <p:nvPicPr>
          <p:cNvPr id="19459" name="Picture 4"/>
          <p:cNvPicPr>
            <a:picLocks noChangeAspect="1" noChangeArrowheads="1"/>
          </p:cNvPicPr>
          <p:nvPr/>
        </p:nvPicPr>
        <p:blipFill>
          <a:blip r:embed="rId2" cstate="print"/>
          <a:srcRect/>
          <a:stretch>
            <a:fillRect/>
          </a:stretch>
        </p:blipFill>
        <p:spPr bwMode="auto">
          <a:xfrm>
            <a:off x="2895600" y="609600"/>
            <a:ext cx="5181600" cy="3765550"/>
          </a:xfrm>
          <a:prstGeom prst="rect">
            <a:avLst/>
          </a:prstGeom>
          <a:noFill/>
          <a:ln w="9525">
            <a:noFill/>
            <a:miter lim="800000"/>
            <a:headEnd/>
            <a:tailEnd/>
          </a:ln>
        </p:spPr>
      </p:pic>
      <p:pic>
        <p:nvPicPr>
          <p:cNvPr id="19460" name="Picture 5"/>
          <p:cNvPicPr>
            <a:picLocks noChangeAspect="1" noChangeArrowheads="1"/>
          </p:cNvPicPr>
          <p:nvPr/>
        </p:nvPicPr>
        <p:blipFill>
          <a:blip r:embed="rId3" cstate="print"/>
          <a:srcRect/>
          <a:stretch>
            <a:fillRect/>
          </a:stretch>
        </p:blipFill>
        <p:spPr bwMode="auto">
          <a:xfrm>
            <a:off x="3505200" y="4495800"/>
            <a:ext cx="2743200" cy="1700213"/>
          </a:xfrm>
          <a:prstGeom prst="rect">
            <a:avLst/>
          </a:prstGeom>
          <a:noFill/>
          <a:ln w="9525">
            <a:noFill/>
            <a:miter lim="800000"/>
            <a:headEnd/>
            <a:tailEnd/>
          </a:ln>
        </p:spPr>
      </p:pic>
      <p:sp>
        <p:nvSpPr>
          <p:cNvPr id="19461" name="Rectangle 6"/>
          <p:cNvSpPr>
            <a:spLocks noChangeArrowheads="1"/>
          </p:cNvSpPr>
          <p:nvPr/>
        </p:nvSpPr>
        <p:spPr bwMode="auto">
          <a:xfrm>
            <a:off x="228600" y="1828800"/>
            <a:ext cx="2514600" cy="457200"/>
          </a:xfrm>
          <a:prstGeom prst="rect">
            <a:avLst/>
          </a:prstGeom>
          <a:noFill/>
          <a:ln w="9525">
            <a:noFill/>
            <a:miter lim="800000"/>
            <a:headEnd/>
            <a:tailEnd/>
          </a:ln>
        </p:spPr>
        <p:txBody>
          <a:bodyPr>
            <a:spAutoFit/>
          </a:bodyPr>
          <a:lstStyle/>
          <a:p>
            <a:r>
              <a:rPr lang="en-US" sz="1200"/>
              <a:t>Name the file and select where to send the file, click on Open.</a:t>
            </a:r>
          </a:p>
        </p:txBody>
      </p:sp>
      <p:sp>
        <p:nvSpPr>
          <p:cNvPr id="19462" name="Text Box 7"/>
          <p:cNvSpPr txBox="1">
            <a:spLocks noChangeArrowheads="1"/>
          </p:cNvSpPr>
          <p:nvPr/>
        </p:nvSpPr>
        <p:spPr bwMode="auto">
          <a:xfrm>
            <a:off x="457200" y="4648200"/>
            <a:ext cx="2971800" cy="1004888"/>
          </a:xfrm>
          <a:prstGeom prst="rect">
            <a:avLst/>
          </a:prstGeom>
          <a:noFill/>
          <a:ln w="9525">
            <a:noFill/>
            <a:miter lim="800000"/>
            <a:headEnd/>
            <a:tailEnd/>
          </a:ln>
        </p:spPr>
        <p:txBody>
          <a:bodyPr>
            <a:spAutoFit/>
          </a:bodyPr>
          <a:lstStyle/>
          <a:p>
            <a:pPr>
              <a:spcBef>
                <a:spcPct val="50000"/>
              </a:spcBef>
            </a:pPr>
            <a:r>
              <a:rPr lang="en-US" sz="1200"/>
              <a:t>Select the Criteria for Leases – the selection of wells could be a filtered list, selected list or a saved group.  In this instance the selection is a saved group which will pull the 2009 NMC New Wells.</a:t>
            </a:r>
          </a:p>
        </p:txBody>
      </p:sp>
      <p:sp>
        <p:nvSpPr>
          <p:cNvPr id="19463" name="Oval 8"/>
          <p:cNvSpPr>
            <a:spLocks noChangeArrowheads="1"/>
          </p:cNvSpPr>
          <p:nvPr/>
        </p:nvSpPr>
        <p:spPr bwMode="auto">
          <a:xfrm>
            <a:off x="7162800" y="3429000"/>
            <a:ext cx="914400" cy="457200"/>
          </a:xfrm>
          <a:prstGeom prst="ellipse">
            <a:avLst/>
          </a:prstGeom>
          <a:noFill/>
          <a:ln w="19050">
            <a:solidFill>
              <a:srgbClr val="C00000"/>
            </a:solidFill>
            <a:round/>
            <a:headEnd/>
            <a:tailEnd/>
          </a:ln>
        </p:spPr>
        <p:txBody>
          <a:bodyPr wrap="none" anchor="ctr"/>
          <a:lstStyle/>
          <a:p>
            <a:endParaRPr lang="en-US"/>
          </a:p>
        </p:txBody>
      </p:sp>
      <p:sp>
        <p:nvSpPr>
          <p:cNvPr id="19464" name="Line 9"/>
          <p:cNvSpPr>
            <a:spLocks noChangeShapeType="1"/>
          </p:cNvSpPr>
          <p:nvPr/>
        </p:nvSpPr>
        <p:spPr bwMode="auto">
          <a:xfrm>
            <a:off x="2514600" y="2057400"/>
            <a:ext cx="2209800" cy="1524000"/>
          </a:xfrm>
          <a:prstGeom prst="line">
            <a:avLst/>
          </a:prstGeom>
          <a:noFill/>
          <a:ln w="19050">
            <a:solidFill>
              <a:srgbClr val="C00000"/>
            </a:solidFill>
            <a:round/>
            <a:headEnd/>
            <a:tailEnd type="triangle" w="med" len="med"/>
          </a:ln>
        </p:spPr>
        <p:txBody>
          <a:bodyPr/>
          <a:lstStyle/>
          <a:p>
            <a:endParaRPr lang="en-US"/>
          </a:p>
        </p:txBody>
      </p:sp>
      <p:sp>
        <p:nvSpPr>
          <p:cNvPr id="19465" name="Line 10"/>
          <p:cNvSpPr>
            <a:spLocks noChangeShapeType="1"/>
          </p:cNvSpPr>
          <p:nvPr/>
        </p:nvSpPr>
        <p:spPr bwMode="auto">
          <a:xfrm flipV="1">
            <a:off x="2514600" y="1371600"/>
            <a:ext cx="2514600" cy="457200"/>
          </a:xfrm>
          <a:prstGeom prst="line">
            <a:avLst/>
          </a:prstGeom>
          <a:noFill/>
          <a:ln w="19050">
            <a:solidFill>
              <a:srgbClr val="C00000"/>
            </a:solidFill>
            <a:round/>
            <a:headEnd/>
            <a:tailEnd type="triangle" w="med" len="med"/>
          </a:ln>
        </p:spPr>
        <p:txBody>
          <a:bodyPr/>
          <a:lstStyle/>
          <a:p>
            <a:endParaRPr lang="en-US"/>
          </a:p>
        </p:txBody>
      </p:sp>
      <p:sp>
        <p:nvSpPr>
          <p:cNvPr id="10" name="Title 9"/>
          <p:cNvSpPr>
            <a:spLocks noGrp="1"/>
          </p:cNvSpPr>
          <p:nvPr>
            <p:ph type="title" idx="4294967295"/>
          </p:nvPr>
        </p:nvSpPr>
        <p:spPr/>
        <p:txBody>
          <a:bodyPr/>
          <a:lstStyle/>
          <a:p>
            <a:r>
              <a:rPr lang="en-US" dirty="0" smtClean="0"/>
              <a:t>Excel Export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noFill/>
        </p:spPr>
        <p:txBody>
          <a:bodyPr/>
          <a:lstStyle/>
          <a:p>
            <a:fld id="{27BD6214-3549-4B9C-BA40-C288CBEE47F7}" type="slidenum">
              <a:rPr lang="en-US" smtClean="0">
                <a:cs typeface="Arial" charset="0"/>
              </a:rPr>
              <a:pPr/>
              <a:t>16</a:t>
            </a:fld>
            <a:endParaRPr lang="en-US" smtClean="0">
              <a:cs typeface="Arial" charset="0"/>
            </a:endParaRPr>
          </a:p>
        </p:txBody>
      </p:sp>
      <p:pic>
        <p:nvPicPr>
          <p:cNvPr id="20483" name="Picture 4"/>
          <p:cNvPicPr>
            <a:picLocks noChangeAspect="1" noChangeArrowheads="1"/>
          </p:cNvPicPr>
          <p:nvPr/>
        </p:nvPicPr>
        <p:blipFill>
          <a:blip r:embed="rId2" cstate="print"/>
          <a:srcRect/>
          <a:stretch>
            <a:fillRect/>
          </a:stretch>
        </p:blipFill>
        <p:spPr bwMode="auto">
          <a:xfrm>
            <a:off x="381000" y="1295400"/>
            <a:ext cx="8305800" cy="3798888"/>
          </a:xfrm>
          <a:prstGeom prst="rect">
            <a:avLst/>
          </a:prstGeom>
          <a:noFill/>
          <a:ln w="9525">
            <a:noFill/>
            <a:miter lim="800000"/>
            <a:headEnd/>
            <a:tailEnd/>
          </a:ln>
        </p:spPr>
      </p:pic>
      <p:sp>
        <p:nvSpPr>
          <p:cNvPr id="20484" name="Text Box 5"/>
          <p:cNvSpPr txBox="1">
            <a:spLocks noChangeArrowheads="1"/>
          </p:cNvSpPr>
          <p:nvPr/>
        </p:nvSpPr>
        <p:spPr bwMode="auto">
          <a:xfrm>
            <a:off x="609600" y="4724400"/>
            <a:ext cx="7772400" cy="274638"/>
          </a:xfrm>
          <a:prstGeom prst="rect">
            <a:avLst/>
          </a:prstGeom>
          <a:noFill/>
          <a:ln w="9525">
            <a:noFill/>
            <a:miter lim="800000"/>
            <a:headEnd/>
            <a:tailEnd/>
          </a:ln>
        </p:spPr>
        <p:txBody>
          <a:bodyPr>
            <a:spAutoFit/>
          </a:bodyPr>
          <a:lstStyle/>
          <a:p>
            <a:pPr>
              <a:spcBef>
                <a:spcPct val="50000"/>
              </a:spcBef>
            </a:pPr>
            <a:endParaRPr lang="en-US" sz="1200"/>
          </a:p>
        </p:txBody>
      </p:sp>
      <p:sp>
        <p:nvSpPr>
          <p:cNvPr id="20485" name="Text Box 6"/>
          <p:cNvSpPr txBox="1">
            <a:spLocks noChangeArrowheads="1"/>
          </p:cNvSpPr>
          <p:nvPr/>
        </p:nvSpPr>
        <p:spPr bwMode="auto">
          <a:xfrm>
            <a:off x="914400" y="533400"/>
            <a:ext cx="7391400" cy="639763"/>
          </a:xfrm>
          <a:prstGeom prst="rect">
            <a:avLst/>
          </a:prstGeom>
          <a:noFill/>
          <a:ln w="9525">
            <a:noFill/>
            <a:miter lim="800000"/>
            <a:headEnd/>
            <a:tailEnd/>
          </a:ln>
        </p:spPr>
        <p:txBody>
          <a:bodyPr>
            <a:spAutoFit/>
          </a:bodyPr>
          <a:lstStyle/>
          <a:p>
            <a:pPr>
              <a:spcBef>
                <a:spcPct val="50000"/>
              </a:spcBef>
            </a:pPr>
            <a:r>
              <a:rPr lang="en-US" sz="1200"/>
              <a:t>The file will usually open in Excel.  If Excel is already open, the Excel box at the bottom will reveal the file has downloaded.  Click on the file and open. Remember to </a:t>
            </a:r>
            <a:r>
              <a:rPr lang="en-US" sz="1200" b="1"/>
              <a:t>Close</a:t>
            </a:r>
            <a:r>
              <a:rPr lang="en-US" sz="1200"/>
              <a:t> out of the Excel Export screen. To keep this export list to be used again, don’t close the Excel Export screen (continue to next slide).</a:t>
            </a:r>
          </a:p>
        </p:txBody>
      </p:sp>
      <p:sp>
        <p:nvSpPr>
          <p:cNvPr id="20486" name="Text Box 7"/>
          <p:cNvSpPr txBox="1">
            <a:spLocks noChangeArrowheads="1"/>
          </p:cNvSpPr>
          <p:nvPr/>
        </p:nvSpPr>
        <p:spPr bwMode="auto">
          <a:xfrm>
            <a:off x="685800" y="5486400"/>
            <a:ext cx="7772400" cy="639763"/>
          </a:xfrm>
          <a:prstGeom prst="rect">
            <a:avLst/>
          </a:prstGeom>
          <a:noFill/>
          <a:ln w="9525">
            <a:noFill/>
            <a:miter lim="800000"/>
            <a:headEnd/>
            <a:tailEnd/>
          </a:ln>
        </p:spPr>
        <p:txBody>
          <a:bodyPr>
            <a:spAutoFit/>
          </a:bodyPr>
          <a:lstStyle/>
          <a:p>
            <a:pPr>
              <a:spcBef>
                <a:spcPct val="50000"/>
              </a:spcBef>
            </a:pPr>
            <a:r>
              <a:rPr lang="en-US" sz="1200"/>
              <a:t>The six items in the lease grid are in the first 6 columns of the spreadsheet. OP – Oil Produced; OR – Oil Run Tickets; GP – Gas Produced; WP – Water Produced; MDOP – Days of Production.  The volumes are listed by each type in a date order.  Enlarge the column size to reveal all of the column headings.</a:t>
            </a:r>
          </a:p>
        </p:txBody>
      </p:sp>
      <p:sp>
        <p:nvSpPr>
          <p:cNvPr id="7" name="Title 6"/>
          <p:cNvSpPr>
            <a:spLocks noGrp="1"/>
          </p:cNvSpPr>
          <p:nvPr>
            <p:ph type="title" idx="4294967295"/>
          </p:nvPr>
        </p:nvSpPr>
        <p:spPr/>
        <p:txBody>
          <a:bodyPr/>
          <a:lstStyle/>
          <a:p>
            <a:r>
              <a:rPr lang="en-US" dirty="0" smtClean="0"/>
              <a:t>Excel</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a:noFill/>
        </p:spPr>
        <p:txBody>
          <a:bodyPr/>
          <a:lstStyle/>
          <a:p>
            <a:fld id="{9A006FDE-BF18-4E50-9FD1-313B7CE09862}" type="slidenum">
              <a:rPr lang="en-US" smtClean="0">
                <a:cs typeface="Arial" charset="0"/>
              </a:rPr>
              <a:pPr/>
              <a:t>17</a:t>
            </a:fld>
            <a:endParaRPr lang="en-US" smtClean="0">
              <a:cs typeface="Arial" charset="0"/>
            </a:endParaRPr>
          </a:p>
        </p:txBody>
      </p:sp>
      <p:pic>
        <p:nvPicPr>
          <p:cNvPr id="21507" name="Picture 4"/>
          <p:cNvPicPr>
            <a:picLocks noChangeAspect="1" noChangeArrowheads="1"/>
          </p:cNvPicPr>
          <p:nvPr/>
        </p:nvPicPr>
        <p:blipFill>
          <a:blip r:embed="rId2" cstate="print"/>
          <a:srcRect/>
          <a:stretch>
            <a:fillRect/>
          </a:stretch>
        </p:blipFill>
        <p:spPr bwMode="auto">
          <a:xfrm>
            <a:off x="152400" y="228600"/>
            <a:ext cx="4752975" cy="4187825"/>
          </a:xfrm>
          <a:prstGeom prst="rect">
            <a:avLst/>
          </a:prstGeom>
          <a:noFill/>
          <a:ln w="9525">
            <a:noFill/>
            <a:miter lim="800000"/>
            <a:headEnd/>
            <a:tailEnd/>
          </a:ln>
        </p:spPr>
      </p:pic>
      <p:pic>
        <p:nvPicPr>
          <p:cNvPr id="21508" name="Picture 5"/>
          <p:cNvPicPr>
            <a:picLocks noChangeAspect="1" noChangeArrowheads="1"/>
          </p:cNvPicPr>
          <p:nvPr/>
        </p:nvPicPr>
        <p:blipFill>
          <a:blip r:embed="rId3" cstate="print"/>
          <a:srcRect/>
          <a:stretch>
            <a:fillRect/>
          </a:stretch>
        </p:blipFill>
        <p:spPr bwMode="auto">
          <a:xfrm>
            <a:off x="3200400" y="1447800"/>
            <a:ext cx="2947988" cy="1177925"/>
          </a:xfrm>
          <a:prstGeom prst="rect">
            <a:avLst/>
          </a:prstGeom>
          <a:noFill/>
          <a:ln w="9525">
            <a:noFill/>
            <a:miter lim="800000"/>
            <a:headEnd/>
            <a:tailEnd/>
          </a:ln>
        </p:spPr>
      </p:pic>
      <p:sp>
        <p:nvSpPr>
          <p:cNvPr id="17413" name="Text Box 7"/>
          <p:cNvSpPr txBox="1">
            <a:spLocks noChangeArrowheads="1"/>
          </p:cNvSpPr>
          <p:nvPr/>
        </p:nvSpPr>
        <p:spPr bwMode="auto">
          <a:xfrm>
            <a:off x="228600" y="4572000"/>
            <a:ext cx="3505200" cy="2032000"/>
          </a:xfrm>
          <a:prstGeom prst="rect">
            <a:avLst/>
          </a:prstGeom>
          <a:noFill/>
          <a:ln w="9525">
            <a:noFill/>
            <a:miter lim="800000"/>
            <a:headEnd/>
            <a:tailEnd/>
          </a:ln>
        </p:spPr>
        <p:txBody>
          <a:bodyPr>
            <a:spAutoFit/>
          </a:bodyPr>
          <a:lstStyle/>
          <a:p>
            <a:pPr>
              <a:spcBef>
                <a:spcPct val="50000"/>
              </a:spcBef>
              <a:defRPr/>
            </a:pPr>
            <a:r>
              <a:rPr lang="en-US" sz="1200" dirty="0">
                <a:cs typeface="+mn-cs"/>
              </a:rPr>
              <a:t>To save this export list to be used again, click on the </a:t>
            </a:r>
            <a:r>
              <a:rPr lang="en-US" sz="1200" b="1" dirty="0">
                <a:solidFill>
                  <a:schemeClr val="accent2">
                    <a:lumMod val="75000"/>
                  </a:schemeClr>
                </a:solidFill>
                <a:cs typeface="+mn-cs"/>
              </a:rPr>
              <a:t>Save Export </a:t>
            </a:r>
            <a:r>
              <a:rPr lang="en-US" sz="1200" dirty="0">
                <a:cs typeface="+mn-cs"/>
              </a:rPr>
              <a:t>button</a:t>
            </a:r>
          </a:p>
          <a:p>
            <a:pPr>
              <a:spcBef>
                <a:spcPct val="50000"/>
              </a:spcBef>
              <a:defRPr/>
            </a:pPr>
            <a:r>
              <a:rPr lang="en-US" sz="1200" dirty="0">
                <a:cs typeface="+mn-cs"/>
              </a:rPr>
              <a:t>Name the export and click OK</a:t>
            </a:r>
          </a:p>
          <a:p>
            <a:pPr>
              <a:spcBef>
                <a:spcPct val="50000"/>
              </a:spcBef>
              <a:defRPr/>
            </a:pPr>
            <a:r>
              <a:rPr lang="en-US" sz="1200" dirty="0">
                <a:cs typeface="+mn-cs"/>
              </a:rPr>
              <a:t>Next time you open the Excel Export, click on the drop-down arrow and select the export. The grid will reload with the items needed.  Selection of Monthly/Daily items and date range will need to be selected.  Only items in the grid are saved.</a:t>
            </a:r>
          </a:p>
          <a:p>
            <a:pPr>
              <a:spcBef>
                <a:spcPct val="50000"/>
              </a:spcBef>
              <a:defRPr/>
            </a:pPr>
            <a:r>
              <a:rPr lang="en-US" sz="1200" dirty="0">
                <a:cs typeface="+mn-cs"/>
              </a:rPr>
              <a:t>Click on the Close button to exit this screen.</a:t>
            </a:r>
          </a:p>
        </p:txBody>
      </p:sp>
      <p:pic>
        <p:nvPicPr>
          <p:cNvPr id="21510" name="Picture 8"/>
          <p:cNvPicPr>
            <a:picLocks noChangeAspect="1" noChangeArrowheads="1"/>
          </p:cNvPicPr>
          <p:nvPr/>
        </p:nvPicPr>
        <p:blipFill>
          <a:blip r:embed="rId4" cstate="print"/>
          <a:srcRect/>
          <a:stretch>
            <a:fillRect/>
          </a:stretch>
        </p:blipFill>
        <p:spPr bwMode="auto">
          <a:xfrm>
            <a:off x="3962400" y="2667000"/>
            <a:ext cx="4391025" cy="3933825"/>
          </a:xfrm>
          <a:prstGeom prst="rect">
            <a:avLst/>
          </a:prstGeom>
          <a:noFill/>
          <a:ln w="9525">
            <a:noFill/>
            <a:miter lim="800000"/>
            <a:headEnd/>
            <a:tailEnd/>
          </a:ln>
        </p:spPr>
      </p:pic>
      <p:sp>
        <p:nvSpPr>
          <p:cNvPr id="21511" name="Oval 9"/>
          <p:cNvSpPr>
            <a:spLocks noChangeArrowheads="1"/>
          </p:cNvSpPr>
          <p:nvPr/>
        </p:nvSpPr>
        <p:spPr bwMode="auto">
          <a:xfrm>
            <a:off x="228600" y="3702050"/>
            <a:ext cx="1143000" cy="381000"/>
          </a:xfrm>
          <a:prstGeom prst="ellipse">
            <a:avLst/>
          </a:prstGeom>
          <a:noFill/>
          <a:ln w="19050">
            <a:solidFill>
              <a:srgbClr val="C00000"/>
            </a:solidFill>
            <a:round/>
            <a:headEnd/>
            <a:tailEnd/>
          </a:ln>
        </p:spPr>
        <p:txBody>
          <a:bodyPr wrap="none" anchor="ctr"/>
          <a:lstStyle/>
          <a:p>
            <a:endParaRPr lang="en-US"/>
          </a:p>
        </p:txBody>
      </p:sp>
      <p:sp>
        <p:nvSpPr>
          <p:cNvPr id="21512" name="Line 10"/>
          <p:cNvSpPr>
            <a:spLocks noChangeShapeType="1"/>
          </p:cNvSpPr>
          <p:nvPr/>
        </p:nvSpPr>
        <p:spPr bwMode="auto">
          <a:xfrm flipV="1">
            <a:off x="2438400" y="2514600"/>
            <a:ext cx="1295400" cy="2667000"/>
          </a:xfrm>
          <a:prstGeom prst="line">
            <a:avLst/>
          </a:prstGeom>
          <a:noFill/>
          <a:ln w="19050">
            <a:solidFill>
              <a:srgbClr val="C00000"/>
            </a:solidFill>
            <a:round/>
            <a:headEnd/>
            <a:tailEnd type="triangle" w="med" len="med"/>
          </a:ln>
        </p:spPr>
        <p:txBody>
          <a:bodyPr/>
          <a:lstStyle/>
          <a:p>
            <a:endParaRPr lang="en-US"/>
          </a:p>
        </p:txBody>
      </p:sp>
      <p:sp>
        <p:nvSpPr>
          <p:cNvPr id="21513" name="Line 12"/>
          <p:cNvSpPr>
            <a:spLocks noChangeShapeType="1"/>
          </p:cNvSpPr>
          <p:nvPr/>
        </p:nvSpPr>
        <p:spPr bwMode="auto">
          <a:xfrm>
            <a:off x="3657600" y="5715000"/>
            <a:ext cx="762000" cy="152400"/>
          </a:xfrm>
          <a:prstGeom prst="line">
            <a:avLst/>
          </a:prstGeom>
          <a:noFill/>
          <a:ln w="19050">
            <a:solidFill>
              <a:srgbClr val="C00000"/>
            </a:solidFill>
            <a:round/>
            <a:headEnd/>
            <a:tailEnd type="triangle" w="med" len="med"/>
          </a:ln>
        </p:spPr>
        <p:txBody>
          <a:bodyPr/>
          <a:lstStyle/>
          <a:p>
            <a:endParaRPr lang="en-US"/>
          </a:p>
        </p:txBody>
      </p:sp>
      <p:sp>
        <p:nvSpPr>
          <p:cNvPr id="10" name="Oval 9"/>
          <p:cNvSpPr/>
          <p:nvPr/>
        </p:nvSpPr>
        <p:spPr>
          <a:xfrm>
            <a:off x="5470525" y="1600200"/>
            <a:ext cx="6858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itle 10"/>
          <p:cNvSpPr>
            <a:spLocks noGrp="1"/>
          </p:cNvSpPr>
          <p:nvPr>
            <p:ph type="title" idx="4294967295"/>
          </p:nvPr>
        </p:nvSpPr>
        <p:spPr/>
        <p:txBody>
          <a:bodyPr/>
          <a:lstStyle/>
          <a:p>
            <a:r>
              <a:rPr lang="en-US" dirty="0" smtClean="0"/>
              <a:t>Excel Export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98466AA0-DB64-48FE-936F-915C4CDF0BBE}" type="slidenum">
              <a:rPr lang="en-US" smtClean="0">
                <a:cs typeface="Arial" charset="0"/>
              </a:rPr>
              <a:pPr/>
              <a:t>2</a:t>
            </a:fld>
            <a:endParaRPr lang="en-US" smtClean="0">
              <a:cs typeface="Arial" charset="0"/>
            </a:endParaRPr>
          </a:p>
        </p:txBody>
      </p:sp>
      <p:pic>
        <p:nvPicPr>
          <p:cNvPr id="6147" name="Picture 5"/>
          <p:cNvPicPr>
            <a:picLocks noChangeAspect="1" noChangeArrowheads="1"/>
          </p:cNvPicPr>
          <p:nvPr/>
        </p:nvPicPr>
        <p:blipFill>
          <a:blip r:embed="rId2" cstate="print"/>
          <a:srcRect/>
          <a:stretch>
            <a:fillRect/>
          </a:stretch>
        </p:blipFill>
        <p:spPr bwMode="auto">
          <a:xfrm>
            <a:off x="762000" y="838200"/>
            <a:ext cx="7478713" cy="4419600"/>
          </a:xfrm>
          <a:prstGeom prst="rect">
            <a:avLst/>
          </a:prstGeom>
          <a:noFill/>
          <a:ln w="9525">
            <a:solidFill>
              <a:schemeClr val="accent3">
                <a:lumMod val="75000"/>
              </a:schemeClr>
            </a:solidFill>
            <a:miter lim="800000"/>
            <a:headEnd/>
            <a:tailEnd/>
          </a:ln>
        </p:spPr>
      </p:pic>
      <p:sp>
        <p:nvSpPr>
          <p:cNvPr id="6148" name="Text Box 5"/>
          <p:cNvSpPr txBox="1">
            <a:spLocks noChangeArrowheads="1"/>
          </p:cNvSpPr>
          <p:nvPr/>
        </p:nvSpPr>
        <p:spPr bwMode="auto">
          <a:xfrm>
            <a:off x="3276600" y="5729288"/>
            <a:ext cx="2590800" cy="366712"/>
          </a:xfrm>
          <a:prstGeom prst="rect">
            <a:avLst/>
          </a:prstGeom>
          <a:noFill/>
          <a:ln w="9525">
            <a:noFill/>
            <a:miter lim="800000"/>
            <a:headEnd/>
            <a:tailEnd/>
          </a:ln>
        </p:spPr>
        <p:txBody>
          <a:bodyPr>
            <a:spAutoFit/>
          </a:bodyPr>
          <a:lstStyle/>
          <a:p>
            <a:pPr>
              <a:spcBef>
                <a:spcPct val="50000"/>
              </a:spcBef>
            </a:pPr>
            <a:r>
              <a:rPr lang="en-US"/>
              <a:t>Import and Export Tabs</a:t>
            </a:r>
          </a:p>
        </p:txBody>
      </p:sp>
      <p:sp>
        <p:nvSpPr>
          <p:cNvPr id="5" name="Title 4"/>
          <p:cNvSpPr>
            <a:spLocks noGrp="1"/>
          </p:cNvSpPr>
          <p:nvPr>
            <p:ph type="title" idx="4294967295"/>
          </p:nvPr>
        </p:nvSpPr>
        <p:spPr/>
        <p:txBody>
          <a:bodyPr/>
          <a:lstStyle/>
          <a:p>
            <a:r>
              <a:rPr lang="en-US" dirty="0" smtClean="0"/>
              <a:t>Intro 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2"/>
          </p:nvPr>
        </p:nvSpPr>
        <p:spPr>
          <a:noFill/>
        </p:spPr>
        <p:txBody>
          <a:bodyPr/>
          <a:lstStyle/>
          <a:p>
            <a:fld id="{AD01D42E-420A-4199-A9A8-0B1DB96C88B7}" type="slidenum">
              <a:rPr lang="en-US" smtClean="0">
                <a:cs typeface="Arial" charset="0"/>
              </a:rPr>
              <a:pPr/>
              <a:t>3</a:t>
            </a:fld>
            <a:endParaRPr lang="en-US" smtClean="0">
              <a:cs typeface="Arial" charset="0"/>
            </a:endParaRPr>
          </a:p>
        </p:txBody>
      </p:sp>
      <p:pic>
        <p:nvPicPr>
          <p:cNvPr id="7171" name="Picture 6"/>
          <p:cNvPicPr>
            <a:picLocks noChangeAspect="1" noChangeArrowheads="1"/>
          </p:cNvPicPr>
          <p:nvPr/>
        </p:nvPicPr>
        <p:blipFill>
          <a:blip r:embed="rId2" cstate="print"/>
          <a:srcRect/>
          <a:stretch>
            <a:fillRect/>
          </a:stretch>
        </p:blipFill>
        <p:spPr bwMode="auto">
          <a:xfrm>
            <a:off x="762000" y="838200"/>
            <a:ext cx="7643813" cy="5468938"/>
          </a:xfrm>
          <a:prstGeom prst="rect">
            <a:avLst/>
          </a:prstGeom>
          <a:noFill/>
          <a:ln w="9525">
            <a:noFill/>
            <a:miter lim="800000"/>
            <a:headEnd/>
            <a:tailEnd/>
          </a:ln>
        </p:spPr>
      </p:pic>
      <p:sp>
        <p:nvSpPr>
          <p:cNvPr id="7172" name="Text Box 10"/>
          <p:cNvSpPr txBox="1">
            <a:spLocks noChangeArrowheads="1"/>
          </p:cNvSpPr>
          <p:nvPr/>
        </p:nvSpPr>
        <p:spPr bwMode="auto">
          <a:xfrm>
            <a:off x="3276600" y="381000"/>
            <a:ext cx="2590800" cy="366713"/>
          </a:xfrm>
          <a:prstGeom prst="rect">
            <a:avLst/>
          </a:prstGeom>
          <a:noFill/>
          <a:ln w="9525">
            <a:noFill/>
            <a:miter lim="800000"/>
            <a:headEnd/>
            <a:tailEnd/>
          </a:ln>
        </p:spPr>
        <p:txBody>
          <a:bodyPr>
            <a:spAutoFit/>
          </a:bodyPr>
          <a:lstStyle/>
          <a:p>
            <a:pPr>
              <a:spcBef>
                <a:spcPct val="50000"/>
              </a:spcBef>
            </a:pPr>
            <a:r>
              <a:rPr lang="en-US"/>
              <a:t>Import and Export Tabs</a:t>
            </a:r>
          </a:p>
        </p:txBody>
      </p:sp>
      <p:sp>
        <p:nvSpPr>
          <p:cNvPr id="7" name="Rectangle 6"/>
          <p:cNvSpPr/>
          <p:nvPr/>
        </p:nvSpPr>
        <p:spPr>
          <a:xfrm>
            <a:off x="4114800" y="1295400"/>
            <a:ext cx="17526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itle 5"/>
          <p:cNvSpPr>
            <a:spLocks noGrp="1"/>
          </p:cNvSpPr>
          <p:nvPr>
            <p:ph type="title" idx="4294967295"/>
          </p:nvPr>
        </p:nvSpPr>
        <p:spPr/>
        <p:txBody>
          <a:bodyPr/>
          <a:lstStyle/>
          <a:p>
            <a:r>
              <a:rPr lang="en-US" dirty="0" smtClean="0"/>
              <a:t>Import Tab</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2"/>
          </p:nvPr>
        </p:nvSpPr>
        <p:spPr>
          <a:noFill/>
        </p:spPr>
        <p:txBody>
          <a:bodyPr/>
          <a:lstStyle/>
          <a:p>
            <a:fld id="{1440FF8F-5D10-41F1-9F45-9561A09F5D09}" type="slidenum">
              <a:rPr lang="en-US" smtClean="0">
                <a:cs typeface="Arial" charset="0"/>
              </a:rPr>
              <a:pPr/>
              <a:t>4</a:t>
            </a:fld>
            <a:endParaRPr lang="en-US" smtClean="0">
              <a:cs typeface="Arial" charset="0"/>
            </a:endParaRPr>
          </a:p>
        </p:txBody>
      </p:sp>
      <p:pic>
        <p:nvPicPr>
          <p:cNvPr id="8195" name="Picture 4"/>
          <p:cNvPicPr>
            <a:picLocks noChangeAspect="1" noChangeArrowheads="1"/>
          </p:cNvPicPr>
          <p:nvPr/>
        </p:nvPicPr>
        <p:blipFill>
          <a:blip r:embed="rId2" cstate="print"/>
          <a:srcRect/>
          <a:stretch>
            <a:fillRect/>
          </a:stretch>
        </p:blipFill>
        <p:spPr bwMode="auto">
          <a:xfrm>
            <a:off x="1143000" y="762000"/>
            <a:ext cx="6729413" cy="4814888"/>
          </a:xfrm>
          <a:prstGeom prst="rect">
            <a:avLst/>
          </a:prstGeom>
          <a:noFill/>
          <a:ln w="9525">
            <a:noFill/>
            <a:miter lim="800000"/>
            <a:headEnd/>
            <a:tailEnd/>
          </a:ln>
        </p:spPr>
      </p:pic>
      <p:sp>
        <p:nvSpPr>
          <p:cNvPr id="8196" name="Text Box 5"/>
          <p:cNvSpPr txBox="1">
            <a:spLocks noChangeArrowheads="1"/>
          </p:cNvSpPr>
          <p:nvPr/>
        </p:nvSpPr>
        <p:spPr bwMode="auto">
          <a:xfrm>
            <a:off x="3886200" y="381000"/>
            <a:ext cx="1295400" cy="366713"/>
          </a:xfrm>
          <a:prstGeom prst="rect">
            <a:avLst/>
          </a:prstGeom>
          <a:noFill/>
          <a:ln w="9525">
            <a:noFill/>
            <a:miter lim="800000"/>
            <a:headEnd/>
            <a:tailEnd/>
          </a:ln>
        </p:spPr>
        <p:txBody>
          <a:bodyPr>
            <a:spAutoFit/>
          </a:bodyPr>
          <a:lstStyle/>
          <a:p>
            <a:pPr>
              <a:spcBef>
                <a:spcPct val="50000"/>
              </a:spcBef>
            </a:pPr>
            <a:r>
              <a:rPr lang="en-US"/>
              <a:t>Import Tab</a:t>
            </a:r>
          </a:p>
        </p:txBody>
      </p:sp>
      <p:sp>
        <p:nvSpPr>
          <p:cNvPr id="4101" name="Text Box 6"/>
          <p:cNvSpPr txBox="1">
            <a:spLocks noChangeArrowheads="1"/>
          </p:cNvSpPr>
          <p:nvPr/>
        </p:nvSpPr>
        <p:spPr bwMode="auto">
          <a:xfrm>
            <a:off x="1143000" y="5791200"/>
            <a:ext cx="6781800" cy="646113"/>
          </a:xfrm>
          <a:prstGeom prst="rect">
            <a:avLst/>
          </a:prstGeom>
          <a:noFill/>
          <a:ln w="9525">
            <a:noFill/>
            <a:miter lim="800000"/>
            <a:headEnd/>
            <a:tailEnd/>
          </a:ln>
        </p:spPr>
        <p:txBody>
          <a:bodyPr>
            <a:spAutoFit/>
          </a:bodyPr>
          <a:lstStyle/>
          <a:p>
            <a:pPr>
              <a:spcBef>
                <a:spcPct val="50000"/>
              </a:spcBef>
              <a:defRPr/>
            </a:pPr>
            <a:r>
              <a:rPr lang="en-US" sz="1200" dirty="0">
                <a:cs typeface="+mn-cs"/>
              </a:rPr>
              <a:t>The </a:t>
            </a:r>
            <a:r>
              <a:rPr lang="en-US" sz="1200" b="1" dirty="0">
                <a:solidFill>
                  <a:schemeClr val="accent2">
                    <a:lumMod val="75000"/>
                  </a:schemeClr>
                </a:solidFill>
                <a:cs typeface="+mn-cs"/>
              </a:rPr>
              <a:t>Import Tab </a:t>
            </a:r>
            <a:r>
              <a:rPr lang="en-US" sz="1200" dirty="0">
                <a:cs typeface="+mn-cs"/>
              </a:rPr>
              <a:t>contains processes which allow for PumperPal and PRS to communicate.  There are other processes which allow PRS to communicate and receive data from other sources.  The General User will not use any items listed and the </a:t>
            </a:r>
            <a:r>
              <a:rPr lang="en-US" sz="1200" b="1" dirty="0">
                <a:solidFill>
                  <a:schemeClr val="accent2">
                    <a:lumMod val="75000"/>
                  </a:schemeClr>
                </a:solidFill>
                <a:cs typeface="+mn-cs"/>
              </a:rPr>
              <a:t>Import</a:t>
            </a:r>
            <a:r>
              <a:rPr lang="en-US" sz="1200" dirty="0">
                <a:cs typeface="+mn-cs"/>
              </a:rPr>
              <a:t> button should be grayed-out.</a:t>
            </a:r>
          </a:p>
        </p:txBody>
      </p:sp>
      <p:sp>
        <p:nvSpPr>
          <p:cNvPr id="6" name="Title 5"/>
          <p:cNvSpPr>
            <a:spLocks noGrp="1"/>
          </p:cNvSpPr>
          <p:nvPr>
            <p:ph type="title" idx="4294967295"/>
          </p:nvPr>
        </p:nvSpPr>
        <p:spPr/>
        <p:txBody>
          <a:bodyPr/>
          <a:lstStyle/>
          <a:p>
            <a:r>
              <a:rPr lang="en-US" dirty="0" smtClean="0"/>
              <a:t>Import Tab</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2"/>
          </p:nvPr>
        </p:nvSpPr>
        <p:spPr>
          <a:noFill/>
        </p:spPr>
        <p:txBody>
          <a:bodyPr/>
          <a:lstStyle/>
          <a:p>
            <a:fld id="{3DBD0B2D-0213-4B73-B022-1486C673B824}" type="slidenum">
              <a:rPr lang="en-US" smtClean="0">
                <a:cs typeface="Arial" charset="0"/>
              </a:rPr>
              <a:pPr/>
              <a:t>5</a:t>
            </a:fld>
            <a:endParaRPr lang="en-US" smtClean="0">
              <a:cs typeface="Arial" charset="0"/>
            </a:endParaRPr>
          </a:p>
        </p:txBody>
      </p:sp>
      <p:sp>
        <p:nvSpPr>
          <p:cNvPr id="9219" name="Text Box 5"/>
          <p:cNvSpPr txBox="1">
            <a:spLocks noChangeArrowheads="1"/>
          </p:cNvSpPr>
          <p:nvPr/>
        </p:nvSpPr>
        <p:spPr bwMode="auto">
          <a:xfrm>
            <a:off x="3886200" y="304800"/>
            <a:ext cx="1371600" cy="366713"/>
          </a:xfrm>
          <a:prstGeom prst="rect">
            <a:avLst/>
          </a:prstGeom>
          <a:noFill/>
          <a:ln w="9525">
            <a:noFill/>
            <a:miter lim="800000"/>
            <a:headEnd/>
            <a:tailEnd/>
          </a:ln>
        </p:spPr>
        <p:txBody>
          <a:bodyPr>
            <a:spAutoFit/>
          </a:bodyPr>
          <a:lstStyle/>
          <a:p>
            <a:pPr>
              <a:spcBef>
                <a:spcPct val="50000"/>
              </a:spcBef>
            </a:pPr>
            <a:r>
              <a:rPr lang="en-US"/>
              <a:t>Export Tab</a:t>
            </a:r>
          </a:p>
        </p:txBody>
      </p:sp>
      <p:sp>
        <p:nvSpPr>
          <p:cNvPr id="5125" name="Text Box 6"/>
          <p:cNvSpPr txBox="1">
            <a:spLocks noChangeArrowheads="1"/>
          </p:cNvSpPr>
          <p:nvPr/>
        </p:nvSpPr>
        <p:spPr bwMode="auto">
          <a:xfrm>
            <a:off x="457200" y="4800600"/>
            <a:ext cx="8305800" cy="1938338"/>
          </a:xfrm>
          <a:prstGeom prst="rect">
            <a:avLst/>
          </a:prstGeom>
          <a:noFill/>
          <a:ln w="9525">
            <a:noFill/>
            <a:miter lim="800000"/>
            <a:headEnd/>
            <a:tailEnd/>
          </a:ln>
        </p:spPr>
        <p:txBody>
          <a:bodyPr>
            <a:spAutoFit/>
          </a:bodyPr>
          <a:lstStyle/>
          <a:p>
            <a:pPr>
              <a:spcBef>
                <a:spcPct val="50000"/>
              </a:spcBef>
              <a:defRPr/>
            </a:pPr>
            <a:r>
              <a:rPr lang="en-US" sz="1200" dirty="0">
                <a:cs typeface="+mn-cs"/>
              </a:rPr>
              <a:t>The Export tab contains some items which process data from PumperPal to PRS and other programs.  There are 4 items in the list which can help the general user export data.</a:t>
            </a:r>
          </a:p>
          <a:p>
            <a:pPr>
              <a:spcBef>
                <a:spcPct val="50000"/>
              </a:spcBef>
              <a:defRPr/>
            </a:pPr>
            <a:r>
              <a:rPr lang="en-US" sz="1200" b="1" dirty="0">
                <a:solidFill>
                  <a:schemeClr val="accent2">
                    <a:lumMod val="75000"/>
                  </a:schemeClr>
                </a:solidFill>
                <a:cs typeface="+mn-cs"/>
              </a:rPr>
              <a:t>Daily to Comma Delimited CSV </a:t>
            </a:r>
            <a:r>
              <a:rPr lang="en-US" sz="1200" dirty="0">
                <a:cs typeface="+mn-cs"/>
              </a:rPr>
              <a:t>– set download of items (Prop #, Well Name, Date, Gas Prod, Oil Prod, Water Prod, Tubing Pressure, Hours On, Downtime Code, Status and Choke)</a:t>
            </a:r>
          </a:p>
          <a:p>
            <a:pPr>
              <a:spcBef>
                <a:spcPct val="50000"/>
              </a:spcBef>
              <a:defRPr/>
            </a:pPr>
            <a:r>
              <a:rPr lang="en-US" sz="1200" b="1" dirty="0">
                <a:solidFill>
                  <a:schemeClr val="accent2">
                    <a:lumMod val="75000"/>
                  </a:schemeClr>
                </a:solidFill>
                <a:cs typeface="+mn-cs"/>
              </a:rPr>
              <a:t>Daily to Fixed Width TXT </a:t>
            </a:r>
            <a:r>
              <a:rPr lang="en-US" sz="1200" dirty="0">
                <a:cs typeface="+mn-cs"/>
              </a:rPr>
              <a:t>– same set download of items as the </a:t>
            </a:r>
            <a:r>
              <a:rPr lang="en-US" sz="1200" b="1" dirty="0">
                <a:solidFill>
                  <a:schemeClr val="accent2">
                    <a:lumMod val="75000"/>
                  </a:schemeClr>
                </a:solidFill>
                <a:cs typeface="+mn-cs"/>
              </a:rPr>
              <a:t>CSV</a:t>
            </a:r>
          </a:p>
          <a:p>
            <a:pPr>
              <a:spcBef>
                <a:spcPct val="50000"/>
              </a:spcBef>
              <a:defRPr/>
            </a:pPr>
            <a:r>
              <a:rPr lang="en-US" sz="1200" b="1" dirty="0">
                <a:solidFill>
                  <a:schemeClr val="accent2">
                    <a:lumMod val="75000"/>
                  </a:schemeClr>
                </a:solidFill>
                <a:cs typeface="+mn-cs"/>
              </a:rPr>
              <a:t>Monthly to Comma Delimited CSV </a:t>
            </a:r>
            <a:r>
              <a:rPr lang="en-US" sz="1200" dirty="0">
                <a:cs typeface="+mn-cs"/>
              </a:rPr>
              <a:t>– set download of items (Prop #, Well Name, Monthly Gas, Oil, Water Prod, Days Prod and Run Tickets)</a:t>
            </a:r>
          </a:p>
          <a:p>
            <a:pPr>
              <a:spcBef>
                <a:spcPct val="50000"/>
              </a:spcBef>
              <a:defRPr/>
            </a:pPr>
            <a:r>
              <a:rPr lang="en-US" sz="1200" b="1" dirty="0">
                <a:solidFill>
                  <a:schemeClr val="accent2">
                    <a:lumMod val="75000"/>
                  </a:schemeClr>
                </a:solidFill>
                <a:cs typeface="+mn-cs"/>
              </a:rPr>
              <a:t>Lease, Monthly, and Daily to Excel </a:t>
            </a:r>
            <a:r>
              <a:rPr lang="en-US" sz="1200" dirty="0">
                <a:cs typeface="+mn-cs"/>
              </a:rPr>
              <a:t>– ad hoc type of extraction</a:t>
            </a:r>
          </a:p>
        </p:txBody>
      </p:sp>
      <p:pic>
        <p:nvPicPr>
          <p:cNvPr id="9222" name="Picture 4"/>
          <p:cNvPicPr>
            <a:picLocks noChangeAspect="1" noChangeArrowheads="1"/>
          </p:cNvPicPr>
          <p:nvPr/>
        </p:nvPicPr>
        <p:blipFill>
          <a:blip r:embed="rId2" cstate="print"/>
          <a:srcRect/>
          <a:stretch>
            <a:fillRect/>
          </a:stretch>
        </p:blipFill>
        <p:spPr bwMode="auto">
          <a:xfrm>
            <a:off x="1447800" y="609600"/>
            <a:ext cx="5943600" cy="4191000"/>
          </a:xfrm>
          <a:prstGeom prst="rect">
            <a:avLst/>
          </a:prstGeom>
          <a:noFill/>
          <a:ln w="9525">
            <a:noFill/>
            <a:miter lim="800000"/>
            <a:headEnd/>
            <a:tailEnd/>
          </a:ln>
        </p:spPr>
      </p:pic>
      <p:sp>
        <p:nvSpPr>
          <p:cNvPr id="9223" name="Line 7"/>
          <p:cNvSpPr>
            <a:spLocks noChangeShapeType="1"/>
          </p:cNvSpPr>
          <p:nvPr/>
        </p:nvSpPr>
        <p:spPr bwMode="auto">
          <a:xfrm>
            <a:off x="2548467" y="2272743"/>
            <a:ext cx="366889" cy="0"/>
          </a:xfrm>
          <a:prstGeom prst="line">
            <a:avLst/>
          </a:prstGeom>
          <a:noFill/>
          <a:ln w="19050">
            <a:solidFill>
              <a:srgbClr val="C00000"/>
            </a:solidFill>
            <a:round/>
            <a:headEnd/>
            <a:tailEnd type="triangle" w="med" len="med"/>
          </a:ln>
        </p:spPr>
        <p:txBody>
          <a:bodyPr/>
          <a:lstStyle/>
          <a:p>
            <a:endParaRPr lang="en-US"/>
          </a:p>
        </p:txBody>
      </p:sp>
      <p:sp>
        <p:nvSpPr>
          <p:cNvPr id="9224" name="Line 8"/>
          <p:cNvSpPr>
            <a:spLocks noChangeShapeType="1"/>
          </p:cNvSpPr>
          <p:nvPr/>
        </p:nvSpPr>
        <p:spPr bwMode="auto">
          <a:xfrm>
            <a:off x="2548467" y="2417364"/>
            <a:ext cx="366889" cy="0"/>
          </a:xfrm>
          <a:prstGeom prst="line">
            <a:avLst/>
          </a:prstGeom>
          <a:noFill/>
          <a:ln w="19050">
            <a:solidFill>
              <a:srgbClr val="C00000"/>
            </a:solidFill>
            <a:round/>
            <a:headEnd/>
            <a:tailEnd type="triangle" w="med" len="med"/>
          </a:ln>
        </p:spPr>
        <p:txBody>
          <a:bodyPr/>
          <a:lstStyle/>
          <a:p>
            <a:endParaRPr lang="en-US"/>
          </a:p>
        </p:txBody>
      </p:sp>
      <p:sp>
        <p:nvSpPr>
          <p:cNvPr id="9225" name="Line 9"/>
          <p:cNvSpPr>
            <a:spLocks noChangeShapeType="1"/>
          </p:cNvSpPr>
          <p:nvPr/>
        </p:nvSpPr>
        <p:spPr bwMode="auto">
          <a:xfrm>
            <a:off x="2548467" y="2634296"/>
            <a:ext cx="366889" cy="0"/>
          </a:xfrm>
          <a:prstGeom prst="line">
            <a:avLst/>
          </a:prstGeom>
          <a:noFill/>
          <a:ln w="19050">
            <a:solidFill>
              <a:srgbClr val="C00000"/>
            </a:solidFill>
            <a:round/>
            <a:headEnd/>
            <a:tailEnd type="triangle" w="med" len="med"/>
          </a:ln>
        </p:spPr>
        <p:txBody>
          <a:bodyPr/>
          <a:lstStyle/>
          <a:p>
            <a:endParaRPr lang="en-US"/>
          </a:p>
        </p:txBody>
      </p:sp>
      <p:sp>
        <p:nvSpPr>
          <p:cNvPr id="9226" name="Line 7"/>
          <p:cNvSpPr>
            <a:spLocks noChangeShapeType="1"/>
          </p:cNvSpPr>
          <p:nvPr/>
        </p:nvSpPr>
        <p:spPr bwMode="auto">
          <a:xfrm>
            <a:off x="2548467" y="2345054"/>
            <a:ext cx="366889" cy="0"/>
          </a:xfrm>
          <a:prstGeom prst="line">
            <a:avLst/>
          </a:prstGeom>
          <a:noFill/>
          <a:ln w="19050">
            <a:solidFill>
              <a:srgbClr val="C00000"/>
            </a:solidFill>
            <a:round/>
            <a:headEnd/>
            <a:tailEnd type="triangle" w="med" len="med"/>
          </a:ln>
        </p:spPr>
        <p:txBody>
          <a:bodyPr/>
          <a:lstStyle/>
          <a:p>
            <a:endParaRPr lang="en-US"/>
          </a:p>
        </p:txBody>
      </p:sp>
      <p:sp>
        <p:nvSpPr>
          <p:cNvPr id="11" name="Title 10"/>
          <p:cNvSpPr>
            <a:spLocks noGrp="1"/>
          </p:cNvSpPr>
          <p:nvPr>
            <p:ph type="title" idx="4294967295"/>
          </p:nvPr>
        </p:nvSpPr>
        <p:spPr/>
        <p:txBody>
          <a:bodyPr/>
          <a:lstStyle/>
          <a:p>
            <a:r>
              <a:rPr lang="en-US" dirty="0" smtClean="0"/>
              <a:t>Export Tab</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2"/>
          </p:nvPr>
        </p:nvSpPr>
        <p:spPr>
          <a:noFill/>
        </p:spPr>
        <p:txBody>
          <a:bodyPr/>
          <a:lstStyle/>
          <a:p>
            <a:fld id="{46879FCB-9C14-4924-B640-B2FD64EDC914}" type="slidenum">
              <a:rPr lang="en-US" smtClean="0">
                <a:cs typeface="Arial" charset="0"/>
              </a:rPr>
              <a:pPr/>
              <a:t>6</a:t>
            </a:fld>
            <a:endParaRPr lang="en-US" smtClean="0">
              <a:cs typeface="Arial" charset="0"/>
            </a:endParaRPr>
          </a:p>
        </p:txBody>
      </p:sp>
      <p:pic>
        <p:nvPicPr>
          <p:cNvPr id="10243" name="Picture 4"/>
          <p:cNvPicPr>
            <a:picLocks noChangeAspect="1" noChangeArrowheads="1"/>
          </p:cNvPicPr>
          <p:nvPr/>
        </p:nvPicPr>
        <p:blipFill>
          <a:blip r:embed="rId2" cstate="print"/>
          <a:srcRect/>
          <a:stretch>
            <a:fillRect/>
          </a:stretch>
        </p:blipFill>
        <p:spPr bwMode="auto">
          <a:xfrm>
            <a:off x="3505200" y="381000"/>
            <a:ext cx="4724400" cy="3379788"/>
          </a:xfrm>
          <a:prstGeom prst="rect">
            <a:avLst/>
          </a:prstGeom>
          <a:noFill/>
          <a:ln w="9525">
            <a:noFill/>
            <a:miter lim="800000"/>
            <a:headEnd/>
            <a:tailEnd/>
          </a:ln>
        </p:spPr>
      </p:pic>
      <p:pic>
        <p:nvPicPr>
          <p:cNvPr id="10244" name="Picture 6"/>
          <p:cNvPicPr>
            <a:picLocks noChangeAspect="1" noChangeArrowheads="1"/>
          </p:cNvPicPr>
          <p:nvPr/>
        </p:nvPicPr>
        <p:blipFill>
          <a:blip r:embed="rId3" cstate="print"/>
          <a:srcRect/>
          <a:stretch>
            <a:fillRect/>
          </a:stretch>
        </p:blipFill>
        <p:spPr bwMode="auto">
          <a:xfrm>
            <a:off x="1981200" y="3886200"/>
            <a:ext cx="3657600" cy="2655888"/>
          </a:xfrm>
          <a:prstGeom prst="rect">
            <a:avLst/>
          </a:prstGeom>
          <a:noFill/>
          <a:ln w="9525">
            <a:noFill/>
            <a:miter lim="800000"/>
            <a:headEnd/>
            <a:tailEnd/>
          </a:ln>
        </p:spPr>
      </p:pic>
      <p:sp>
        <p:nvSpPr>
          <p:cNvPr id="10245" name="Text Box 12"/>
          <p:cNvSpPr txBox="1">
            <a:spLocks noChangeArrowheads="1"/>
          </p:cNvSpPr>
          <p:nvPr/>
        </p:nvSpPr>
        <p:spPr bwMode="auto">
          <a:xfrm>
            <a:off x="152400" y="152400"/>
            <a:ext cx="3505200" cy="366713"/>
          </a:xfrm>
          <a:prstGeom prst="rect">
            <a:avLst/>
          </a:prstGeom>
          <a:noFill/>
          <a:ln w="9525">
            <a:noFill/>
            <a:miter lim="800000"/>
            <a:headEnd/>
            <a:tailEnd/>
          </a:ln>
        </p:spPr>
        <p:txBody>
          <a:bodyPr>
            <a:spAutoFit/>
          </a:bodyPr>
          <a:lstStyle/>
          <a:p>
            <a:pPr>
              <a:spcBef>
                <a:spcPct val="50000"/>
              </a:spcBef>
            </a:pPr>
            <a:r>
              <a:rPr lang="en-US"/>
              <a:t>Daily to Comma Delimited CSV</a:t>
            </a:r>
          </a:p>
        </p:txBody>
      </p:sp>
      <p:sp>
        <p:nvSpPr>
          <p:cNvPr id="6150" name="Text Box 13"/>
          <p:cNvSpPr txBox="1">
            <a:spLocks noChangeArrowheads="1"/>
          </p:cNvSpPr>
          <p:nvPr/>
        </p:nvSpPr>
        <p:spPr bwMode="auto">
          <a:xfrm>
            <a:off x="304800" y="685800"/>
            <a:ext cx="2971800" cy="3140075"/>
          </a:xfrm>
          <a:prstGeom prst="rect">
            <a:avLst/>
          </a:prstGeom>
          <a:noFill/>
          <a:ln w="9525">
            <a:noFill/>
            <a:miter lim="800000"/>
            <a:headEnd/>
            <a:tailEnd/>
          </a:ln>
        </p:spPr>
        <p:txBody>
          <a:bodyPr>
            <a:spAutoFit/>
          </a:bodyPr>
          <a:lstStyle/>
          <a:p>
            <a:pPr>
              <a:spcBef>
                <a:spcPct val="50000"/>
              </a:spcBef>
              <a:defRPr/>
            </a:pPr>
            <a:r>
              <a:rPr lang="en-US" sz="1200" dirty="0">
                <a:cs typeface="+mn-cs"/>
              </a:rPr>
              <a:t>The </a:t>
            </a:r>
            <a:r>
              <a:rPr lang="en-US" sz="1200" b="1" dirty="0">
                <a:solidFill>
                  <a:schemeClr val="accent2">
                    <a:lumMod val="75000"/>
                  </a:schemeClr>
                </a:solidFill>
                <a:cs typeface="+mn-cs"/>
              </a:rPr>
              <a:t>Daily to Comma Delimited CSV </a:t>
            </a:r>
            <a:r>
              <a:rPr lang="en-US" sz="1200" dirty="0">
                <a:cs typeface="+mn-cs"/>
              </a:rPr>
              <a:t>will download daily data into a CSV file which can be opened in Excel. The </a:t>
            </a:r>
            <a:r>
              <a:rPr lang="en-US" sz="1200" b="1" dirty="0">
                <a:solidFill>
                  <a:schemeClr val="accent2">
                    <a:lumMod val="75000"/>
                  </a:schemeClr>
                </a:solidFill>
                <a:cs typeface="+mn-cs"/>
              </a:rPr>
              <a:t>Daily to Fixed Width TXT </a:t>
            </a:r>
            <a:r>
              <a:rPr lang="en-US" sz="1200" dirty="0">
                <a:cs typeface="+mn-cs"/>
              </a:rPr>
              <a:t>is processed in the same manner.</a:t>
            </a:r>
          </a:p>
          <a:p>
            <a:pPr>
              <a:spcBef>
                <a:spcPct val="50000"/>
              </a:spcBef>
              <a:defRPr/>
            </a:pPr>
            <a:r>
              <a:rPr lang="en-US" sz="1200" dirty="0">
                <a:cs typeface="+mn-cs"/>
              </a:rPr>
              <a:t>This download has data items which are not included in the ad hoc Lease, Monthly, and Daily to Excel export.</a:t>
            </a:r>
          </a:p>
          <a:p>
            <a:pPr>
              <a:spcBef>
                <a:spcPct val="50000"/>
              </a:spcBef>
              <a:defRPr/>
            </a:pPr>
            <a:endParaRPr lang="en-US" sz="1200" dirty="0">
              <a:cs typeface="+mn-cs"/>
            </a:endParaRPr>
          </a:p>
          <a:p>
            <a:pPr>
              <a:spcBef>
                <a:spcPct val="50000"/>
              </a:spcBef>
              <a:defRPr/>
            </a:pPr>
            <a:r>
              <a:rPr lang="en-US" sz="1200" dirty="0">
                <a:cs typeface="+mn-cs"/>
              </a:rPr>
              <a:t>Click on the </a:t>
            </a:r>
            <a:r>
              <a:rPr lang="en-US" sz="1200" b="1" dirty="0">
                <a:solidFill>
                  <a:schemeClr val="accent2">
                    <a:lumMod val="75000"/>
                  </a:schemeClr>
                </a:solidFill>
                <a:cs typeface="+mn-cs"/>
              </a:rPr>
              <a:t>Daily to Comma Delimited CSV</a:t>
            </a:r>
            <a:r>
              <a:rPr lang="en-US" sz="1200" dirty="0">
                <a:cs typeface="+mn-cs"/>
              </a:rPr>
              <a:t> and click on the Export button.</a:t>
            </a:r>
          </a:p>
          <a:p>
            <a:pPr>
              <a:spcBef>
                <a:spcPct val="50000"/>
              </a:spcBef>
              <a:defRPr/>
            </a:pPr>
            <a:endParaRPr lang="en-US" sz="1200" dirty="0">
              <a:cs typeface="+mn-cs"/>
            </a:endParaRPr>
          </a:p>
          <a:p>
            <a:pPr>
              <a:spcBef>
                <a:spcPct val="50000"/>
              </a:spcBef>
              <a:defRPr/>
            </a:pPr>
            <a:r>
              <a:rPr lang="en-US" sz="1200" dirty="0">
                <a:cs typeface="+mn-cs"/>
              </a:rPr>
              <a:t>Name the file and select where to send the file, click on Open.</a:t>
            </a:r>
          </a:p>
        </p:txBody>
      </p:sp>
      <p:sp>
        <p:nvSpPr>
          <p:cNvPr id="10247" name="Line 15"/>
          <p:cNvSpPr>
            <a:spLocks noChangeShapeType="1"/>
          </p:cNvSpPr>
          <p:nvPr/>
        </p:nvSpPr>
        <p:spPr bwMode="auto">
          <a:xfrm flipV="1">
            <a:off x="2971800" y="1752600"/>
            <a:ext cx="1676400" cy="914400"/>
          </a:xfrm>
          <a:prstGeom prst="line">
            <a:avLst/>
          </a:prstGeom>
          <a:noFill/>
          <a:ln w="19050">
            <a:solidFill>
              <a:srgbClr val="C00000"/>
            </a:solidFill>
            <a:round/>
            <a:headEnd/>
            <a:tailEnd type="triangle" w="med" len="med"/>
          </a:ln>
        </p:spPr>
        <p:txBody>
          <a:bodyPr/>
          <a:lstStyle/>
          <a:p>
            <a:endParaRPr lang="en-US"/>
          </a:p>
        </p:txBody>
      </p:sp>
      <p:sp>
        <p:nvSpPr>
          <p:cNvPr id="10248" name="Line 16"/>
          <p:cNvSpPr>
            <a:spLocks noChangeShapeType="1"/>
          </p:cNvSpPr>
          <p:nvPr/>
        </p:nvSpPr>
        <p:spPr bwMode="auto">
          <a:xfrm flipV="1">
            <a:off x="2895600" y="2819400"/>
            <a:ext cx="2438400" cy="76200"/>
          </a:xfrm>
          <a:prstGeom prst="line">
            <a:avLst/>
          </a:prstGeom>
          <a:noFill/>
          <a:ln w="19050">
            <a:solidFill>
              <a:srgbClr val="C00000"/>
            </a:solidFill>
            <a:round/>
            <a:headEnd/>
            <a:tailEnd type="triangle" w="med" len="med"/>
          </a:ln>
        </p:spPr>
        <p:txBody>
          <a:bodyPr/>
          <a:lstStyle/>
          <a:p>
            <a:endParaRPr lang="en-US"/>
          </a:p>
        </p:txBody>
      </p:sp>
      <p:sp>
        <p:nvSpPr>
          <p:cNvPr id="10249" name="Oval 19"/>
          <p:cNvSpPr>
            <a:spLocks noChangeArrowheads="1"/>
          </p:cNvSpPr>
          <p:nvPr/>
        </p:nvSpPr>
        <p:spPr bwMode="auto">
          <a:xfrm>
            <a:off x="5029200" y="5867400"/>
            <a:ext cx="609600" cy="381000"/>
          </a:xfrm>
          <a:prstGeom prst="ellipse">
            <a:avLst/>
          </a:prstGeom>
          <a:noFill/>
          <a:ln w="19050">
            <a:solidFill>
              <a:srgbClr val="C00000"/>
            </a:solidFill>
            <a:round/>
            <a:headEnd/>
            <a:tailEnd/>
          </a:ln>
        </p:spPr>
        <p:txBody>
          <a:bodyPr wrap="none" anchor="ctr"/>
          <a:lstStyle/>
          <a:p>
            <a:endParaRPr lang="en-US"/>
          </a:p>
        </p:txBody>
      </p:sp>
      <p:sp>
        <p:nvSpPr>
          <p:cNvPr id="10250" name="Line 20"/>
          <p:cNvSpPr>
            <a:spLocks noChangeShapeType="1"/>
          </p:cNvSpPr>
          <p:nvPr/>
        </p:nvSpPr>
        <p:spPr bwMode="auto">
          <a:xfrm>
            <a:off x="2743200" y="3657600"/>
            <a:ext cx="304800" cy="304800"/>
          </a:xfrm>
          <a:prstGeom prst="line">
            <a:avLst/>
          </a:prstGeom>
          <a:noFill/>
          <a:ln w="19050">
            <a:solidFill>
              <a:srgbClr val="C00000"/>
            </a:solidFill>
            <a:round/>
            <a:headEnd/>
            <a:tailEnd type="triangle" w="med" len="med"/>
          </a:ln>
        </p:spPr>
        <p:txBody>
          <a:bodyPr/>
          <a:lstStyle/>
          <a:p>
            <a:endParaRPr lang="en-US"/>
          </a:p>
        </p:txBody>
      </p:sp>
      <p:sp>
        <p:nvSpPr>
          <p:cNvPr id="10251" name="Oval 21"/>
          <p:cNvSpPr>
            <a:spLocks noChangeArrowheads="1"/>
          </p:cNvSpPr>
          <p:nvPr/>
        </p:nvSpPr>
        <p:spPr bwMode="auto">
          <a:xfrm>
            <a:off x="2590800" y="5867400"/>
            <a:ext cx="2057400" cy="304800"/>
          </a:xfrm>
          <a:prstGeom prst="ellipse">
            <a:avLst/>
          </a:prstGeom>
          <a:noFill/>
          <a:ln w="19050">
            <a:solidFill>
              <a:srgbClr val="C00000"/>
            </a:solidFill>
            <a:round/>
            <a:headEnd/>
            <a:tailEnd/>
          </a:ln>
        </p:spPr>
        <p:txBody>
          <a:bodyPr wrap="none" anchor="ctr"/>
          <a:lstStyle/>
          <a:p>
            <a:endParaRPr lang="en-US"/>
          </a:p>
        </p:txBody>
      </p:sp>
      <p:sp>
        <p:nvSpPr>
          <p:cNvPr id="12" name="Title 11"/>
          <p:cNvSpPr>
            <a:spLocks noGrp="1"/>
          </p:cNvSpPr>
          <p:nvPr>
            <p:ph type="title" idx="4294967295"/>
          </p:nvPr>
        </p:nvSpPr>
        <p:spPr/>
        <p:txBody>
          <a:bodyPr/>
          <a:lstStyle/>
          <a:p>
            <a:r>
              <a:rPr lang="en-US" dirty="0" smtClean="0"/>
              <a:t>Export Tab</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a:noFill/>
        </p:spPr>
        <p:txBody>
          <a:bodyPr/>
          <a:lstStyle/>
          <a:p>
            <a:fld id="{E9167A10-473B-45E8-893C-81EE52193E6A}" type="slidenum">
              <a:rPr lang="en-US" smtClean="0">
                <a:cs typeface="Arial" charset="0"/>
              </a:rPr>
              <a:pPr/>
              <a:t>7</a:t>
            </a:fld>
            <a:endParaRPr lang="en-US" smtClean="0">
              <a:cs typeface="Arial" charset="0"/>
            </a:endParaRPr>
          </a:p>
        </p:txBody>
      </p:sp>
      <p:pic>
        <p:nvPicPr>
          <p:cNvPr id="11267" name="Picture 4"/>
          <p:cNvPicPr>
            <a:picLocks noChangeAspect="1" noChangeArrowheads="1"/>
          </p:cNvPicPr>
          <p:nvPr/>
        </p:nvPicPr>
        <p:blipFill>
          <a:blip r:embed="rId2" cstate="print"/>
          <a:srcRect/>
          <a:stretch>
            <a:fillRect/>
          </a:stretch>
        </p:blipFill>
        <p:spPr bwMode="auto">
          <a:xfrm>
            <a:off x="1066800" y="5715000"/>
            <a:ext cx="6677025" cy="952500"/>
          </a:xfrm>
          <a:prstGeom prst="rect">
            <a:avLst/>
          </a:prstGeom>
          <a:noFill/>
          <a:ln w="9525">
            <a:noFill/>
            <a:miter lim="800000"/>
            <a:headEnd/>
            <a:tailEnd/>
          </a:ln>
        </p:spPr>
      </p:pic>
      <p:pic>
        <p:nvPicPr>
          <p:cNvPr id="11268" name="Picture 5"/>
          <p:cNvPicPr>
            <a:picLocks noChangeAspect="1" noChangeArrowheads="1"/>
          </p:cNvPicPr>
          <p:nvPr/>
        </p:nvPicPr>
        <p:blipFill>
          <a:blip r:embed="rId3" cstate="print"/>
          <a:srcRect/>
          <a:stretch>
            <a:fillRect/>
          </a:stretch>
        </p:blipFill>
        <p:spPr bwMode="auto">
          <a:xfrm>
            <a:off x="4038600" y="4419600"/>
            <a:ext cx="3171825" cy="1133475"/>
          </a:xfrm>
          <a:prstGeom prst="rect">
            <a:avLst/>
          </a:prstGeom>
          <a:noFill/>
          <a:ln w="9525">
            <a:noFill/>
            <a:miter lim="800000"/>
            <a:headEnd/>
            <a:tailEnd/>
          </a:ln>
        </p:spPr>
      </p:pic>
      <p:pic>
        <p:nvPicPr>
          <p:cNvPr id="11269" name="Picture 6"/>
          <p:cNvPicPr>
            <a:picLocks noChangeAspect="1" noChangeArrowheads="1"/>
          </p:cNvPicPr>
          <p:nvPr/>
        </p:nvPicPr>
        <p:blipFill>
          <a:blip r:embed="rId4" cstate="print"/>
          <a:srcRect/>
          <a:stretch>
            <a:fillRect/>
          </a:stretch>
        </p:blipFill>
        <p:spPr bwMode="auto">
          <a:xfrm>
            <a:off x="4572000" y="3200400"/>
            <a:ext cx="2476500" cy="1133475"/>
          </a:xfrm>
          <a:prstGeom prst="rect">
            <a:avLst/>
          </a:prstGeom>
          <a:noFill/>
          <a:ln w="9525">
            <a:noFill/>
            <a:miter lim="800000"/>
            <a:headEnd/>
            <a:tailEnd/>
          </a:ln>
        </p:spPr>
      </p:pic>
      <p:pic>
        <p:nvPicPr>
          <p:cNvPr id="11270" name="Picture 7"/>
          <p:cNvPicPr>
            <a:picLocks noChangeAspect="1" noChangeArrowheads="1"/>
          </p:cNvPicPr>
          <p:nvPr/>
        </p:nvPicPr>
        <p:blipFill>
          <a:blip r:embed="rId5" cstate="print"/>
          <a:srcRect/>
          <a:stretch>
            <a:fillRect/>
          </a:stretch>
        </p:blipFill>
        <p:spPr bwMode="auto">
          <a:xfrm>
            <a:off x="4572000" y="1676400"/>
            <a:ext cx="2381250" cy="1476375"/>
          </a:xfrm>
          <a:prstGeom prst="rect">
            <a:avLst/>
          </a:prstGeom>
          <a:noFill/>
          <a:ln w="9525">
            <a:noFill/>
            <a:miter lim="800000"/>
            <a:headEnd/>
            <a:tailEnd/>
          </a:ln>
        </p:spPr>
      </p:pic>
      <p:pic>
        <p:nvPicPr>
          <p:cNvPr id="11271" name="Picture 8"/>
          <p:cNvPicPr>
            <a:picLocks noChangeAspect="1" noChangeArrowheads="1"/>
          </p:cNvPicPr>
          <p:nvPr/>
        </p:nvPicPr>
        <p:blipFill>
          <a:blip r:embed="rId6" cstate="print"/>
          <a:srcRect/>
          <a:stretch>
            <a:fillRect/>
          </a:stretch>
        </p:blipFill>
        <p:spPr bwMode="auto">
          <a:xfrm>
            <a:off x="4572000" y="228600"/>
            <a:ext cx="2343150" cy="1428750"/>
          </a:xfrm>
          <a:prstGeom prst="rect">
            <a:avLst/>
          </a:prstGeom>
          <a:noFill/>
          <a:ln w="9525">
            <a:noFill/>
            <a:miter lim="800000"/>
            <a:headEnd/>
            <a:tailEnd/>
          </a:ln>
        </p:spPr>
      </p:pic>
      <p:sp>
        <p:nvSpPr>
          <p:cNvPr id="11272" name="Text Box 9"/>
          <p:cNvSpPr txBox="1">
            <a:spLocks noChangeArrowheads="1"/>
          </p:cNvSpPr>
          <p:nvPr/>
        </p:nvSpPr>
        <p:spPr bwMode="auto">
          <a:xfrm>
            <a:off x="1219200" y="685800"/>
            <a:ext cx="2819400" cy="274638"/>
          </a:xfrm>
          <a:prstGeom prst="rect">
            <a:avLst/>
          </a:prstGeom>
          <a:noFill/>
          <a:ln w="9525">
            <a:noFill/>
            <a:miter lim="800000"/>
            <a:headEnd/>
            <a:tailEnd/>
          </a:ln>
        </p:spPr>
        <p:txBody>
          <a:bodyPr>
            <a:spAutoFit/>
          </a:bodyPr>
          <a:lstStyle/>
          <a:p>
            <a:pPr>
              <a:spcBef>
                <a:spcPct val="50000"/>
              </a:spcBef>
            </a:pPr>
            <a:r>
              <a:rPr lang="en-US" sz="1200"/>
              <a:t>Select the date range to export</a:t>
            </a:r>
          </a:p>
        </p:txBody>
      </p:sp>
      <p:sp>
        <p:nvSpPr>
          <p:cNvPr id="11273" name="Text Box 11"/>
          <p:cNvSpPr txBox="1">
            <a:spLocks noChangeArrowheads="1"/>
          </p:cNvSpPr>
          <p:nvPr/>
        </p:nvSpPr>
        <p:spPr bwMode="auto">
          <a:xfrm>
            <a:off x="1219200" y="1752600"/>
            <a:ext cx="2971800" cy="1004888"/>
          </a:xfrm>
          <a:prstGeom prst="rect">
            <a:avLst/>
          </a:prstGeom>
          <a:noFill/>
          <a:ln w="9525">
            <a:noFill/>
            <a:miter lim="800000"/>
            <a:headEnd/>
            <a:tailEnd/>
          </a:ln>
        </p:spPr>
        <p:txBody>
          <a:bodyPr>
            <a:spAutoFit/>
          </a:bodyPr>
          <a:lstStyle/>
          <a:p>
            <a:pPr>
              <a:spcBef>
                <a:spcPct val="50000"/>
              </a:spcBef>
            </a:pPr>
            <a:r>
              <a:rPr lang="en-US" sz="1200"/>
              <a:t>Select the Criteria for Leases – the selection of wells could be a filtered list, selected list or a saved group.  In this instance the selection is a saved group which will pull the 2009 NMC New Wells.</a:t>
            </a:r>
          </a:p>
        </p:txBody>
      </p:sp>
      <p:sp>
        <p:nvSpPr>
          <p:cNvPr id="11274" name="Text Box 12"/>
          <p:cNvSpPr txBox="1">
            <a:spLocks noChangeArrowheads="1"/>
          </p:cNvSpPr>
          <p:nvPr/>
        </p:nvSpPr>
        <p:spPr bwMode="auto">
          <a:xfrm>
            <a:off x="914400" y="3352800"/>
            <a:ext cx="3124200" cy="1108075"/>
          </a:xfrm>
          <a:prstGeom prst="rect">
            <a:avLst/>
          </a:prstGeom>
          <a:noFill/>
          <a:ln w="9525">
            <a:noFill/>
            <a:miter lim="800000"/>
            <a:headEnd/>
            <a:tailEnd/>
          </a:ln>
        </p:spPr>
        <p:txBody>
          <a:bodyPr>
            <a:spAutoFit/>
          </a:bodyPr>
          <a:lstStyle/>
          <a:p>
            <a:pPr>
              <a:spcBef>
                <a:spcPct val="50000"/>
              </a:spcBef>
            </a:pPr>
            <a:r>
              <a:rPr lang="en-US" sz="1200"/>
              <a:t>Click Yes or No (usually No) for cross reference fields.  (Cross Ref 3 is the Aries Prop #.)</a:t>
            </a:r>
          </a:p>
          <a:p>
            <a:pPr>
              <a:spcBef>
                <a:spcPct val="50000"/>
              </a:spcBef>
            </a:pPr>
            <a:r>
              <a:rPr lang="en-US" sz="1200"/>
              <a:t>Click Yes or No (usually No) for setting a minimum first production date.</a:t>
            </a:r>
          </a:p>
        </p:txBody>
      </p:sp>
      <p:sp>
        <p:nvSpPr>
          <p:cNvPr id="11275" name="Text Box 13"/>
          <p:cNvSpPr txBox="1">
            <a:spLocks noChangeArrowheads="1"/>
          </p:cNvSpPr>
          <p:nvPr/>
        </p:nvSpPr>
        <p:spPr bwMode="auto">
          <a:xfrm>
            <a:off x="533400" y="4953000"/>
            <a:ext cx="3276600" cy="639763"/>
          </a:xfrm>
          <a:prstGeom prst="rect">
            <a:avLst/>
          </a:prstGeom>
          <a:noFill/>
          <a:ln w="9525">
            <a:noFill/>
            <a:miter lim="800000"/>
            <a:headEnd/>
            <a:tailEnd/>
          </a:ln>
        </p:spPr>
        <p:txBody>
          <a:bodyPr>
            <a:spAutoFit/>
          </a:bodyPr>
          <a:lstStyle/>
          <a:p>
            <a:pPr>
              <a:spcBef>
                <a:spcPct val="50000"/>
              </a:spcBef>
            </a:pPr>
            <a:r>
              <a:rPr lang="en-US" sz="1200"/>
              <a:t>The last box will give information that the export completed with the file name and where it was sent.  Click Ok on the button.</a:t>
            </a:r>
          </a:p>
        </p:txBody>
      </p:sp>
      <p:sp>
        <p:nvSpPr>
          <p:cNvPr id="11276" name="Line 14"/>
          <p:cNvSpPr>
            <a:spLocks noChangeShapeType="1"/>
          </p:cNvSpPr>
          <p:nvPr/>
        </p:nvSpPr>
        <p:spPr bwMode="auto">
          <a:xfrm>
            <a:off x="3505200" y="838200"/>
            <a:ext cx="1066800" cy="0"/>
          </a:xfrm>
          <a:prstGeom prst="line">
            <a:avLst/>
          </a:prstGeom>
          <a:noFill/>
          <a:ln w="19050">
            <a:solidFill>
              <a:srgbClr val="C00000"/>
            </a:solidFill>
            <a:round/>
            <a:headEnd/>
            <a:tailEnd type="triangle" w="med" len="med"/>
          </a:ln>
        </p:spPr>
        <p:txBody>
          <a:bodyPr/>
          <a:lstStyle/>
          <a:p>
            <a:endParaRPr lang="en-US"/>
          </a:p>
        </p:txBody>
      </p:sp>
      <p:sp>
        <p:nvSpPr>
          <p:cNvPr id="11277" name="Line 15"/>
          <p:cNvSpPr>
            <a:spLocks noChangeShapeType="1"/>
          </p:cNvSpPr>
          <p:nvPr/>
        </p:nvSpPr>
        <p:spPr bwMode="auto">
          <a:xfrm>
            <a:off x="4038600" y="2209800"/>
            <a:ext cx="457200" cy="0"/>
          </a:xfrm>
          <a:prstGeom prst="line">
            <a:avLst/>
          </a:prstGeom>
          <a:noFill/>
          <a:ln w="19050">
            <a:solidFill>
              <a:srgbClr val="C00000"/>
            </a:solidFill>
            <a:round/>
            <a:headEnd/>
            <a:tailEnd type="triangle" w="med" len="med"/>
          </a:ln>
        </p:spPr>
        <p:txBody>
          <a:bodyPr/>
          <a:lstStyle/>
          <a:p>
            <a:endParaRPr lang="en-US"/>
          </a:p>
        </p:txBody>
      </p:sp>
      <p:sp>
        <p:nvSpPr>
          <p:cNvPr id="11278" name="Line 17"/>
          <p:cNvSpPr>
            <a:spLocks noChangeShapeType="1"/>
          </p:cNvSpPr>
          <p:nvPr/>
        </p:nvSpPr>
        <p:spPr bwMode="auto">
          <a:xfrm>
            <a:off x="3810000" y="3581400"/>
            <a:ext cx="762000" cy="152400"/>
          </a:xfrm>
          <a:prstGeom prst="line">
            <a:avLst/>
          </a:prstGeom>
          <a:noFill/>
          <a:ln w="19050">
            <a:solidFill>
              <a:srgbClr val="C00000"/>
            </a:solidFill>
            <a:round/>
            <a:headEnd/>
            <a:tailEnd type="triangle" w="med" len="med"/>
          </a:ln>
        </p:spPr>
        <p:txBody>
          <a:bodyPr/>
          <a:lstStyle/>
          <a:p>
            <a:endParaRPr lang="en-US"/>
          </a:p>
        </p:txBody>
      </p:sp>
      <p:sp>
        <p:nvSpPr>
          <p:cNvPr id="11279" name="Line 18"/>
          <p:cNvSpPr>
            <a:spLocks noChangeShapeType="1"/>
          </p:cNvSpPr>
          <p:nvPr/>
        </p:nvSpPr>
        <p:spPr bwMode="auto">
          <a:xfrm>
            <a:off x="3657600" y="4267200"/>
            <a:ext cx="381000" cy="152400"/>
          </a:xfrm>
          <a:prstGeom prst="line">
            <a:avLst/>
          </a:prstGeom>
          <a:noFill/>
          <a:ln w="19050">
            <a:solidFill>
              <a:srgbClr val="C00000"/>
            </a:solidFill>
            <a:round/>
            <a:headEnd/>
            <a:tailEnd type="triangle" w="med" len="med"/>
          </a:ln>
        </p:spPr>
        <p:txBody>
          <a:bodyPr/>
          <a:lstStyle/>
          <a:p>
            <a:endParaRPr lang="en-US"/>
          </a:p>
        </p:txBody>
      </p:sp>
      <p:sp>
        <p:nvSpPr>
          <p:cNvPr id="11280" name="Line 19"/>
          <p:cNvSpPr>
            <a:spLocks noChangeShapeType="1"/>
          </p:cNvSpPr>
          <p:nvPr/>
        </p:nvSpPr>
        <p:spPr bwMode="auto">
          <a:xfrm>
            <a:off x="2438400" y="5562600"/>
            <a:ext cx="381000" cy="304800"/>
          </a:xfrm>
          <a:prstGeom prst="line">
            <a:avLst/>
          </a:prstGeom>
          <a:noFill/>
          <a:ln w="19050">
            <a:solidFill>
              <a:srgbClr val="C00000"/>
            </a:solidFill>
            <a:round/>
            <a:headEnd/>
            <a:tailEnd type="triangle" w="med" len="med"/>
          </a:ln>
        </p:spPr>
        <p:txBody>
          <a:bodyPr/>
          <a:lstStyle/>
          <a:p>
            <a:endParaRPr lang="en-US"/>
          </a:p>
        </p:txBody>
      </p:sp>
      <p:sp>
        <p:nvSpPr>
          <p:cNvPr id="17" name="Title 16"/>
          <p:cNvSpPr>
            <a:spLocks noGrp="1"/>
          </p:cNvSpPr>
          <p:nvPr>
            <p:ph type="title" idx="4294967295"/>
          </p:nvPr>
        </p:nvSpPr>
        <p:spPr/>
        <p:txBody>
          <a:bodyPr/>
          <a:lstStyle/>
          <a:p>
            <a:r>
              <a:rPr lang="en-US" dirty="0" smtClean="0"/>
              <a:t>Export Tab</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noFill/>
        </p:spPr>
        <p:txBody>
          <a:bodyPr/>
          <a:lstStyle/>
          <a:p>
            <a:fld id="{91F505BA-8C2B-4EFA-BDF9-9E0E40E1FD95}" type="slidenum">
              <a:rPr lang="en-US" smtClean="0">
                <a:cs typeface="Arial" charset="0"/>
              </a:rPr>
              <a:pPr/>
              <a:t>8</a:t>
            </a:fld>
            <a:endParaRPr lang="en-US" smtClean="0">
              <a:cs typeface="Arial" charset="0"/>
            </a:endParaRPr>
          </a:p>
        </p:txBody>
      </p:sp>
      <p:sp>
        <p:nvSpPr>
          <p:cNvPr id="12291" name="Text Box 5"/>
          <p:cNvSpPr txBox="1">
            <a:spLocks noChangeArrowheads="1"/>
          </p:cNvSpPr>
          <p:nvPr/>
        </p:nvSpPr>
        <p:spPr bwMode="auto">
          <a:xfrm>
            <a:off x="1066800" y="457200"/>
            <a:ext cx="7010400" cy="457200"/>
          </a:xfrm>
          <a:prstGeom prst="rect">
            <a:avLst/>
          </a:prstGeom>
          <a:noFill/>
          <a:ln w="9525">
            <a:noFill/>
            <a:miter lim="800000"/>
            <a:headEnd/>
            <a:tailEnd/>
          </a:ln>
        </p:spPr>
        <p:txBody>
          <a:bodyPr>
            <a:spAutoFit/>
          </a:bodyPr>
          <a:lstStyle/>
          <a:p>
            <a:pPr>
              <a:spcBef>
                <a:spcPct val="50000"/>
              </a:spcBef>
            </a:pPr>
            <a:r>
              <a:rPr lang="en-US" sz="1200"/>
              <a:t>Open the file in Excel. Below is an example of data items in the export.  (Note: the prop no is the PRS property number. It is the unique identifier for PRS which links the different tables together.)</a:t>
            </a:r>
          </a:p>
        </p:txBody>
      </p:sp>
      <p:pic>
        <p:nvPicPr>
          <p:cNvPr id="12292" name="Picture 6"/>
          <p:cNvPicPr>
            <a:picLocks noChangeAspect="1" noChangeArrowheads="1"/>
          </p:cNvPicPr>
          <p:nvPr/>
        </p:nvPicPr>
        <p:blipFill>
          <a:blip r:embed="rId2" cstate="print"/>
          <a:srcRect/>
          <a:stretch>
            <a:fillRect/>
          </a:stretch>
        </p:blipFill>
        <p:spPr bwMode="auto">
          <a:xfrm>
            <a:off x="228600" y="914400"/>
            <a:ext cx="8229600" cy="5640388"/>
          </a:xfrm>
          <a:prstGeom prst="rect">
            <a:avLst/>
          </a:prstGeom>
          <a:noFill/>
          <a:ln w="9525">
            <a:noFill/>
            <a:miter lim="800000"/>
            <a:headEnd/>
            <a:tailEnd/>
          </a:ln>
        </p:spPr>
      </p:pic>
      <p:sp>
        <p:nvSpPr>
          <p:cNvPr id="5" name="Title 4"/>
          <p:cNvSpPr>
            <a:spLocks noGrp="1"/>
          </p:cNvSpPr>
          <p:nvPr>
            <p:ph type="title" idx="4294967295"/>
          </p:nvPr>
        </p:nvSpPr>
        <p:spPr/>
        <p:txBody>
          <a:bodyPr/>
          <a:lstStyle/>
          <a:p>
            <a:r>
              <a:rPr lang="en-US" dirty="0" smtClean="0"/>
              <a:t>Excel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2"/>
          </p:nvPr>
        </p:nvSpPr>
        <p:spPr>
          <a:noFill/>
        </p:spPr>
        <p:txBody>
          <a:bodyPr/>
          <a:lstStyle/>
          <a:p>
            <a:fld id="{98D08582-90AB-4025-BE60-F0CE3E6BCEBA}" type="slidenum">
              <a:rPr lang="en-US" smtClean="0">
                <a:cs typeface="Arial" charset="0"/>
              </a:rPr>
              <a:pPr/>
              <a:t>9</a:t>
            </a:fld>
            <a:endParaRPr lang="en-US" smtClean="0">
              <a:cs typeface="Arial" charset="0"/>
            </a:endParaRPr>
          </a:p>
        </p:txBody>
      </p:sp>
      <p:pic>
        <p:nvPicPr>
          <p:cNvPr id="13315" name="Picture 4"/>
          <p:cNvPicPr>
            <a:picLocks noChangeAspect="1" noChangeArrowheads="1"/>
          </p:cNvPicPr>
          <p:nvPr/>
        </p:nvPicPr>
        <p:blipFill>
          <a:blip r:embed="rId2" cstate="print"/>
          <a:srcRect/>
          <a:stretch>
            <a:fillRect/>
          </a:stretch>
        </p:blipFill>
        <p:spPr bwMode="auto">
          <a:xfrm>
            <a:off x="3429000" y="533400"/>
            <a:ext cx="5205413" cy="3724275"/>
          </a:xfrm>
          <a:prstGeom prst="rect">
            <a:avLst/>
          </a:prstGeom>
          <a:noFill/>
          <a:ln w="9525">
            <a:noFill/>
            <a:miter lim="800000"/>
            <a:headEnd/>
            <a:tailEnd/>
          </a:ln>
        </p:spPr>
      </p:pic>
      <p:pic>
        <p:nvPicPr>
          <p:cNvPr id="13316" name="Picture 5"/>
          <p:cNvPicPr>
            <a:picLocks noChangeAspect="1" noChangeArrowheads="1"/>
          </p:cNvPicPr>
          <p:nvPr/>
        </p:nvPicPr>
        <p:blipFill>
          <a:blip r:embed="rId3" cstate="print"/>
          <a:srcRect/>
          <a:stretch>
            <a:fillRect/>
          </a:stretch>
        </p:blipFill>
        <p:spPr bwMode="auto">
          <a:xfrm>
            <a:off x="1981200" y="3810000"/>
            <a:ext cx="3900488" cy="2833688"/>
          </a:xfrm>
          <a:prstGeom prst="rect">
            <a:avLst/>
          </a:prstGeom>
          <a:noFill/>
          <a:ln w="9525">
            <a:noFill/>
            <a:miter lim="800000"/>
            <a:headEnd/>
            <a:tailEnd/>
          </a:ln>
        </p:spPr>
      </p:pic>
      <p:sp>
        <p:nvSpPr>
          <p:cNvPr id="13317" name="Text Box 11"/>
          <p:cNvSpPr txBox="1">
            <a:spLocks noChangeArrowheads="1"/>
          </p:cNvSpPr>
          <p:nvPr/>
        </p:nvSpPr>
        <p:spPr bwMode="auto">
          <a:xfrm>
            <a:off x="152400" y="152400"/>
            <a:ext cx="3810000" cy="366713"/>
          </a:xfrm>
          <a:prstGeom prst="rect">
            <a:avLst/>
          </a:prstGeom>
          <a:noFill/>
          <a:ln w="9525">
            <a:noFill/>
            <a:miter lim="800000"/>
            <a:headEnd/>
            <a:tailEnd/>
          </a:ln>
        </p:spPr>
        <p:txBody>
          <a:bodyPr>
            <a:spAutoFit/>
          </a:bodyPr>
          <a:lstStyle/>
          <a:p>
            <a:pPr>
              <a:spcBef>
                <a:spcPct val="50000"/>
              </a:spcBef>
            </a:pPr>
            <a:r>
              <a:rPr lang="en-US"/>
              <a:t>Monthly to Comma Delimited CSV</a:t>
            </a:r>
          </a:p>
        </p:txBody>
      </p:sp>
      <p:sp>
        <p:nvSpPr>
          <p:cNvPr id="9222" name="Text Box 12"/>
          <p:cNvSpPr txBox="1">
            <a:spLocks noChangeArrowheads="1"/>
          </p:cNvSpPr>
          <p:nvPr/>
        </p:nvSpPr>
        <p:spPr bwMode="auto">
          <a:xfrm>
            <a:off x="304800" y="990600"/>
            <a:ext cx="2971800" cy="2954338"/>
          </a:xfrm>
          <a:prstGeom prst="rect">
            <a:avLst/>
          </a:prstGeom>
          <a:noFill/>
          <a:ln w="9525">
            <a:noFill/>
            <a:miter lim="800000"/>
            <a:headEnd/>
            <a:tailEnd/>
          </a:ln>
        </p:spPr>
        <p:txBody>
          <a:bodyPr>
            <a:spAutoFit/>
          </a:bodyPr>
          <a:lstStyle/>
          <a:p>
            <a:pPr>
              <a:spcBef>
                <a:spcPct val="50000"/>
              </a:spcBef>
              <a:defRPr/>
            </a:pPr>
            <a:r>
              <a:rPr lang="en-US" sz="1200" dirty="0">
                <a:cs typeface="+mn-cs"/>
              </a:rPr>
              <a:t>The </a:t>
            </a:r>
            <a:r>
              <a:rPr lang="en-US" sz="1200" b="1" dirty="0">
                <a:solidFill>
                  <a:schemeClr val="accent2">
                    <a:lumMod val="75000"/>
                  </a:schemeClr>
                </a:solidFill>
                <a:cs typeface="+mn-cs"/>
              </a:rPr>
              <a:t>Monthly to Comma Delimited CSV </a:t>
            </a:r>
            <a:r>
              <a:rPr lang="en-US" sz="1200" dirty="0">
                <a:cs typeface="+mn-cs"/>
              </a:rPr>
              <a:t>will download monthly data into a CSV file which can be opened in Excel.</a:t>
            </a:r>
          </a:p>
          <a:p>
            <a:pPr>
              <a:spcBef>
                <a:spcPct val="50000"/>
              </a:spcBef>
              <a:defRPr/>
            </a:pPr>
            <a:r>
              <a:rPr lang="en-US" sz="1200" dirty="0">
                <a:cs typeface="+mn-cs"/>
              </a:rPr>
              <a:t>This download has data items which are not included in the ad hoc Lease, Monthly, and Daily to Excel export.</a:t>
            </a:r>
          </a:p>
          <a:p>
            <a:pPr>
              <a:spcBef>
                <a:spcPct val="50000"/>
              </a:spcBef>
              <a:defRPr/>
            </a:pPr>
            <a:endParaRPr lang="en-US" sz="1200" dirty="0">
              <a:cs typeface="+mn-cs"/>
            </a:endParaRPr>
          </a:p>
          <a:p>
            <a:pPr>
              <a:spcBef>
                <a:spcPct val="50000"/>
              </a:spcBef>
              <a:defRPr/>
            </a:pPr>
            <a:r>
              <a:rPr lang="en-US" sz="1200" dirty="0">
                <a:cs typeface="+mn-cs"/>
              </a:rPr>
              <a:t>Click on the </a:t>
            </a:r>
            <a:r>
              <a:rPr lang="en-US" sz="1200" b="1" dirty="0">
                <a:solidFill>
                  <a:schemeClr val="accent2">
                    <a:lumMod val="75000"/>
                  </a:schemeClr>
                </a:solidFill>
                <a:cs typeface="+mn-cs"/>
              </a:rPr>
              <a:t>Monthly to Comma Delimited CSV </a:t>
            </a:r>
            <a:r>
              <a:rPr lang="en-US" sz="1200" dirty="0">
                <a:cs typeface="+mn-cs"/>
              </a:rPr>
              <a:t>and click on the Export button.</a:t>
            </a:r>
          </a:p>
          <a:p>
            <a:pPr>
              <a:spcBef>
                <a:spcPct val="50000"/>
              </a:spcBef>
              <a:defRPr/>
            </a:pPr>
            <a:endParaRPr lang="en-US" sz="1200" dirty="0">
              <a:cs typeface="+mn-cs"/>
            </a:endParaRPr>
          </a:p>
          <a:p>
            <a:pPr>
              <a:spcBef>
                <a:spcPct val="50000"/>
              </a:spcBef>
              <a:defRPr/>
            </a:pPr>
            <a:r>
              <a:rPr lang="en-US" sz="1200" dirty="0">
                <a:cs typeface="+mn-cs"/>
              </a:rPr>
              <a:t>Name the file and select where to send the file, click on Open.</a:t>
            </a:r>
          </a:p>
        </p:txBody>
      </p:sp>
      <p:sp>
        <p:nvSpPr>
          <p:cNvPr id="13319" name="Line 13"/>
          <p:cNvSpPr>
            <a:spLocks noChangeShapeType="1"/>
          </p:cNvSpPr>
          <p:nvPr/>
        </p:nvSpPr>
        <p:spPr bwMode="auto">
          <a:xfrm flipV="1">
            <a:off x="2667000" y="2209800"/>
            <a:ext cx="1981200" cy="457200"/>
          </a:xfrm>
          <a:prstGeom prst="line">
            <a:avLst/>
          </a:prstGeom>
          <a:noFill/>
          <a:ln w="19050">
            <a:solidFill>
              <a:srgbClr val="C00000"/>
            </a:solidFill>
            <a:round/>
            <a:headEnd/>
            <a:tailEnd type="triangle" w="med" len="med"/>
          </a:ln>
        </p:spPr>
        <p:txBody>
          <a:bodyPr/>
          <a:lstStyle/>
          <a:p>
            <a:endParaRPr lang="en-US"/>
          </a:p>
        </p:txBody>
      </p:sp>
      <p:sp>
        <p:nvSpPr>
          <p:cNvPr id="13320" name="Line 14"/>
          <p:cNvSpPr>
            <a:spLocks noChangeShapeType="1"/>
          </p:cNvSpPr>
          <p:nvPr/>
        </p:nvSpPr>
        <p:spPr bwMode="auto">
          <a:xfrm>
            <a:off x="3124200" y="2895600"/>
            <a:ext cx="2362200" cy="304800"/>
          </a:xfrm>
          <a:prstGeom prst="line">
            <a:avLst/>
          </a:prstGeom>
          <a:noFill/>
          <a:ln w="19050">
            <a:solidFill>
              <a:srgbClr val="C00000"/>
            </a:solidFill>
            <a:round/>
            <a:headEnd/>
            <a:tailEnd type="triangle" w="med" len="med"/>
          </a:ln>
        </p:spPr>
        <p:txBody>
          <a:bodyPr/>
          <a:lstStyle/>
          <a:p>
            <a:endParaRPr lang="en-US"/>
          </a:p>
        </p:txBody>
      </p:sp>
      <p:sp>
        <p:nvSpPr>
          <p:cNvPr id="13321" name="Oval 15"/>
          <p:cNvSpPr>
            <a:spLocks noChangeArrowheads="1"/>
          </p:cNvSpPr>
          <p:nvPr/>
        </p:nvSpPr>
        <p:spPr bwMode="auto">
          <a:xfrm>
            <a:off x="5181600" y="5943600"/>
            <a:ext cx="762000" cy="304800"/>
          </a:xfrm>
          <a:prstGeom prst="ellipse">
            <a:avLst/>
          </a:prstGeom>
          <a:noFill/>
          <a:ln w="19050">
            <a:solidFill>
              <a:srgbClr val="C00000"/>
            </a:solidFill>
            <a:round/>
            <a:headEnd/>
            <a:tailEnd/>
          </a:ln>
        </p:spPr>
        <p:txBody>
          <a:bodyPr wrap="none" anchor="ctr"/>
          <a:lstStyle/>
          <a:p>
            <a:endParaRPr lang="en-US"/>
          </a:p>
        </p:txBody>
      </p:sp>
      <p:sp>
        <p:nvSpPr>
          <p:cNvPr id="13322" name="Oval 16"/>
          <p:cNvSpPr>
            <a:spLocks noChangeArrowheads="1"/>
          </p:cNvSpPr>
          <p:nvPr/>
        </p:nvSpPr>
        <p:spPr bwMode="auto">
          <a:xfrm>
            <a:off x="2667000" y="5943600"/>
            <a:ext cx="1447800" cy="381000"/>
          </a:xfrm>
          <a:prstGeom prst="ellipse">
            <a:avLst/>
          </a:prstGeom>
          <a:noFill/>
          <a:ln w="19050">
            <a:solidFill>
              <a:srgbClr val="C00000"/>
            </a:solidFill>
            <a:round/>
            <a:headEnd/>
            <a:tailEnd/>
          </a:ln>
        </p:spPr>
        <p:txBody>
          <a:bodyPr wrap="none" anchor="ctr"/>
          <a:lstStyle/>
          <a:p>
            <a:endParaRPr lang="en-US"/>
          </a:p>
        </p:txBody>
      </p:sp>
      <p:sp>
        <p:nvSpPr>
          <p:cNvPr id="13323" name="Line 17"/>
          <p:cNvSpPr>
            <a:spLocks noChangeShapeType="1"/>
          </p:cNvSpPr>
          <p:nvPr/>
        </p:nvSpPr>
        <p:spPr bwMode="auto">
          <a:xfrm>
            <a:off x="2514600" y="3733800"/>
            <a:ext cx="457200" cy="2286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Monthly to CVS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806</TotalTime>
  <Words>1114</Words>
  <Application>Microsoft Office PowerPoint</Application>
  <PresentationFormat>On-screen Show (4:3)</PresentationFormat>
  <Paragraphs>87</Paragraphs>
  <Slides>17</Slides>
  <Notes>1</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1_Default Design</vt:lpstr>
      <vt:lpstr>Default Design</vt:lpstr>
      <vt:lpstr>Intro 1</vt:lpstr>
      <vt:lpstr>Intro 2</vt:lpstr>
      <vt:lpstr>Import Tab</vt:lpstr>
      <vt:lpstr>Import Tab</vt:lpstr>
      <vt:lpstr>Export Tab</vt:lpstr>
      <vt:lpstr>Export Tab</vt:lpstr>
      <vt:lpstr>Export Tab</vt:lpstr>
      <vt:lpstr>Excel</vt:lpstr>
      <vt:lpstr>Monthly to CVS</vt:lpstr>
      <vt:lpstr>Monthly to CSV</vt:lpstr>
      <vt:lpstr>Excel</vt:lpstr>
      <vt:lpstr>Export Tab</vt:lpstr>
      <vt:lpstr>Excel Export</vt:lpstr>
      <vt:lpstr>Excel Export</vt:lpstr>
      <vt:lpstr>Excel Export</vt:lpstr>
      <vt:lpstr>Excel</vt:lpstr>
      <vt:lpstr>Excel Export</vt:lpstr>
    </vt:vector>
  </TitlesOfParts>
  <Company>Linn Operating,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krattan</dc:creator>
  <cp:lastModifiedBy>David Cox</cp:lastModifiedBy>
  <cp:revision>34</cp:revision>
  <dcterms:created xsi:type="dcterms:W3CDTF">2009-11-12T14:45:10Z</dcterms:created>
  <dcterms:modified xsi:type="dcterms:W3CDTF">2011-03-01T17:46:39Z</dcterms:modified>
</cp:coreProperties>
</file>