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7" r:id="rId1"/>
    <p:sldMasterId id="2147483751" r:id="rId2"/>
    <p:sldMasterId id="2147483648" r:id="rId3"/>
  </p:sldMasterIdLst>
  <p:notesMasterIdLst>
    <p:notesMasterId r:id="rId49"/>
  </p:notesMasterIdLst>
  <p:sldIdLst>
    <p:sldId id="307" r:id="rId4"/>
    <p:sldId id="309" r:id="rId5"/>
    <p:sldId id="308" r:id="rId6"/>
    <p:sldId id="296" r:id="rId7"/>
    <p:sldId id="297" r:id="rId8"/>
    <p:sldId id="298" r:id="rId9"/>
    <p:sldId id="287" r:id="rId10"/>
    <p:sldId id="299" r:id="rId11"/>
    <p:sldId id="288" r:id="rId12"/>
    <p:sldId id="256" r:id="rId13"/>
    <p:sldId id="300" r:id="rId14"/>
    <p:sldId id="257" r:id="rId15"/>
    <p:sldId id="258" r:id="rId16"/>
    <p:sldId id="259" r:id="rId17"/>
    <p:sldId id="262" r:id="rId18"/>
    <p:sldId id="260" r:id="rId19"/>
    <p:sldId id="302" r:id="rId20"/>
    <p:sldId id="304" r:id="rId21"/>
    <p:sldId id="303" r:id="rId22"/>
    <p:sldId id="264" r:id="rId23"/>
    <p:sldId id="265" r:id="rId24"/>
    <p:sldId id="261" r:id="rId25"/>
    <p:sldId id="310" r:id="rId26"/>
    <p:sldId id="266" r:id="rId27"/>
    <p:sldId id="267" r:id="rId28"/>
    <p:sldId id="268" r:id="rId29"/>
    <p:sldId id="269" r:id="rId30"/>
    <p:sldId id="270" r:id="rId31"/>
    <p:sldId id="271" r:id="rId32"/>
    <p:sldId id="305" r:id="rId33"/>
    <p:sldId id="272" r:id="rId34"/>
    <p:sldId id="273" r:id="rId35"/>
    <p:sldId id="306" r:id="rId36"/>
    <p:sldId id="274" r:id="rId37"/>
    <p:sldId id="275" r:id="rId38"/>
    <p:sldId id="276" r:id="rId39"/>
    <p:sldId id="278" r:id="rId40"/>
    <p:sldId id="279" r:id="rId41"/>
    <p:sldId id="280" r:id="rId42"/>
    <p:sldId id="281" r:id="rId43"/>
    <p:sldId id="282" r:id="rId44"/>
    <p:sldId id="283" r:id="rId45"/>
    <p:sldId id="284" r:id="rId46"/>
    <p:sldId id="285" r:id="rId47"/>
    <p:sldId id="286"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86323" autoAdjust="0"/>
  </p:normalViewPr>
  <p:slideViewPr>
    <p:cSldViewPr>
      <p:cViewPr>
        <p:scale>
          <a:sx n="70" d="100"/>
          <a:sy n="70" d="100"/>
        </p:scale>
        <p:origin x="-354" y="-324"/>
      </p:cViewPr>
      <p:guideLst>
        <p:guide orient="horz" pos="2160"/>
        <p:guide pos="2880"/>
      </p:guideLst>
    </p:cSldViewPr>
  </p:slideViewPr>
  <p:outlineViewPr>
    <p:cViewPr>
      <p:scale>
        <a:sx n="33" d="100"/>
        <a:sy n="33" d="100"/>
      </p:scale>
      <p:origin x="0" y="1044"/>
    </p:cViewPr>
    <p:sldLst>
      <p:sld r:id="rId1" collapse="1"/>
      <p:sld r:id="rId2"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0EA70BF-E044-479A-B17A-1DD12A2A60C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4"/>
          <p:cNvSpPr>
            <a:spLocks noGrp="1" noChangeArrowheads="1"/>
          </p:cNvSpPr>
          <p:nvPr>
            <p:ph type="sldNum" sz="quarter" idx="10"/>
          </p:nvPr>
        </p:nvSpPr>
        <p:spPr bwMode="auto">
          <a:xfrm>
            <a:off x="8153400" y="6251575"/>
            <a:ext cx="534988" cy="301625"/>
          </a:xfrm>
          <a:prstGeom prst="rect">
            <a:avLst/>
          </a:prstGeom>
          <a:ln>
            <a:miter lim="800000"/>
            <a:headEnd/>
            <a:tailEnd/>
          </a:ln>
        </p:spPr>
        <p:txBody>
          <a:bodyPr vert="horz" wrap="square" lIns="86467" tIns="43236" rIns="86467" bIns="43236" numCol="1" anchor="t" anchorCtr="0" compatLnSpc="1">
            <a:prstTxWarp prst="textNoShape">
              <a:avLst/>
            </a:prstTxWarp>
          </a:bodyPr>
          <a:lstStyle>
            <a:lvl1pPr algn="ctr">
              <a:defRPr sz="1400" b="1">
                <a:cs typeface="+mn-cs"/>
              </a:defRPr>
            </a:lvl1pPr>
          </a:lstStyle>
          <a:p>
            <a:pPr>
              <a:defRPr/>
            </a:pPr>
            <a:fld id="{D48FC9D5-063F-4747-A64F-1204BE931063}" type="slidenum">
              <a:rPr lang="en-US"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000125"/>
            <a:ext cx="8850313" cy="54768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66688"/>
            <a:ext cx="2211388" cy="664368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66688"/>
            <a:ext cx="6486525" cy="66436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8900" y="1000125"/>
            <a:ext cx="4348163"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89463" y="1000125"/>
            <a:ext cx="4349750"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8900" y="3814763"/>
            <a:ext cx="4348163"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89463" y="3814763"/>
            <a:ext cx="4349750"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60927-D492-4A26-8C91-FD75B7D8BD1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23ABAA-C704-43EA-A784-D189B3DB9FE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E91893-0E53-4D57-86B6-AB2814D860E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3A558B-9FC1-4358-A5FF-D2C19B655DEB}"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D5996B4-393D-4B76-AAC4-D4AE6667A42D}"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C346DE5-6EF1-4D22-ABDA-B13EF5C444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609600"/>
            <a:ext cx="8231187" cy="471487"/>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8900" y="1000125"/>
            <a:ext cx="8850313" cy="54768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521F128-B0E4-4771-A20B-2C3BC171BA06}" type="slidenum">
              <a:rPr lang="en-US" smtClean="0"/>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DEA277-E9EF-42DF-B96F-F58174DC8F9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9F89CF-19F0-4E34-9F8D-096BA67FE345}"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2E9C8F-4B7D-4F2E-BA88-A9CCAC533353}"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0EF9E6E-7A12-43C0-9C92-7DB3C1042A79}"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F22531-FC39-43D3-B71F-D870F9E211D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382740-747A-40B0-81C3-347FCE45B89B}"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00EEE5-CFB0-46CD-ADBA-8812C9F527CE}"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C81565-91AB-43F3-BFAA-D87199B72396}"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4D56BC3-D6CA-40F2-81F6-C1EFD0DDFFA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extBox 1"/>
          <p:cNvSpPr txBox="1"/>
          <p:nvPr userDrawn="1"/>
        </p:nvSpPr>
        <p:spPr>
          <a:xfrm>
            <a:off x="304800" y="101600"/>
            <a:ext cx="4191000" cy="584200"/>
          </a:xfrm>
          <a:prstGeom prst="rect">
            <a:avLst/>
          </a:prstGeom>
          <a:noFill/>
        </p:spPr>
        <p:txBody>
          <a:bodyPr>
            <a:spAutoFit/>
          </a:bodyPr>
          <a:lstStyle/>
          <a:p>
            <a:pPr>
              <a:defRPr/>
            </a:pPr>
            <a:r>
              <a:rPr lang="en-US" sz="3200" dirty="0">
                <a:solidFill>
                  <a:schemeClr val="bg1"/>
                </a:solidFill>
                <a:cs typeface="+mn-cs"/>
              </a:rPr>
              <a:t>PRS: The Lease Tab</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3088EAD-FDC5-41CB-8433-AFF222ABAF8C}"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458200" y="6397625"/>
            <a:ext cx="533400" cy="307975"/>
          </a:xfrm>
          <a:ln/>
        </p:spPr>
        <p:txBody>
          <a:bodyPr/>
          <a:lstStyle>
            <a:lvl1pPr>
              <a:defRPr/>
            </a:lvl1pPr>
          </a:lstStyle>
          <a:p>
            <a:pPr>
              <a:defRPr/>
            </a:pPr>
            <a:fld id="{48C3DED9-898D-456E-BEB6-75A285B2405F}"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E30229-C63D-4E27-B1F7-DB83EF6B98FD}"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59748A-C154-4BCA-A3C4-92181AC6625C}"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80C557-E0AB-4B07-9030-640DAD06419C}"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9465A4B-3B30-4ACD-AB8C-11472B529FA1}"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 y="1000125"/>
            <a:ext cx="4348163"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9463" y="1000125"/>
            <a:ext cx="4349750"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ChangeArrowheads="1"/>
          </p:cNvSpPr>
          <p:nvPr/>
        </p:nvSpPr>
        <p:spPr bwMode="auto">
          <a:xfrm>
            <a:off x="0" y="-12700"/>
            <a:ext cx="9144000" cy="83502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cs typeface="+mn-cs"/>
            </a:endParaRPr>
          </a:p>
        </p:txBody>
      </p:sp>
      <p:sp>
        <p:nvSpPr>
          <p:cNvPr id="1032" name="Rectangle 8"/>
          <p:cNvSpPr>
            <a:spLocks noChangeArrowheads="1"/>
          </p:cNvSpPr>
          <p:nvPr/>
        </p:nvSpPr>
        <p:spPr bwMode="auto">
          <a:xfrm>
            <a:off x="0" y="0"/>
            <a:ext cx="9144000" cy="6858000"/>
          </a:xfrm>
          <a:prstGeom prst="rect">
            <a:avLst/>
          </a:prstGeom>
          <a:noFill/>
          <a:ln w="63500">
            <a:solidFill>
              <a:schemeClr val="tx1"/>
            </a:solidFill>
            <a:miter lim="800000"/>
            <a:headEnd/>
            <a:tailEnd/>
          </a:ln>
          <a:effectLst/>
        </p:spPr>
        <p:txBody>
          <a:bodyPr wrap="none" anchor="ctr"/>
          <a:lstStyle/>
          <a:p>
            <a:pPr>
              <a:defRPr/>
            </a:pPr>
            <a:endParaRPr lang="en-US">
              <a:cs typeface="+mn-cs"/>
            </a:endParaRPr>
          </a:p>
        </p:txBody>
      </p:sp>
      <p:sp>
        <p:nvSpPr>
          <p:cNvPr id="1047" name="Rectangle 23"/>
          <p:cNvSpPr>
            <a:spLocks noChangeArrowheads="1"/>
          </p:cNvSpPr>
          <p:nvPr/>
        </p:nvSpPr>
        <p:spPr bwMode="auto">
          <a:xfrm>
            <a:off x="0" y="6596063"/>
            <a:ext cx="9144000" cy="261937"/>
          </a:xfrm>
          <a:prstGeom prst="rect">
            <a:avLst/>
          </a:prstGeom>
          <a:solidFill>
            <a:schemeClr val="tx1"/>
          </a:solidFill>
          <a:ln w="9525">
            <a:noFill/>
            <a:miter lim="800000"/>
            <a:headEnd/>
            <a:tailEnd/>
          </a:ln>
          <a:effectLst/>
        </p:spPr>
        <p:txBody>
          <a:bodyPr wrap="none" anchor="ct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955" r:id="rId1"/>
    <p:sldLayoutId id="2147483922" r:id="rId2"/>
    <p:sldLayoutId id="2147483956"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Lst>
  <p:hf hdr="0" ftr="0" dt="0"/>
  <p:txStyles>
    <p:titleStyle>
      <a:lvl1pPr algn="l" defTabSz="863600" rtl="0" eaLnBrk="0" fontAlgn="base" hangingPunct="0">
        <a:spcBef>
          <a:spcPct val="0"/>
        </a:spcBef>
        <a:spcAft>
          <a:spcPct val="0"/>
        </a:spcAft>
        <a:defRPr sz="2900" b="1">
          <a:solidFill>
            <a:schemeClr val="bg1"/>
          </a:solidFill>
          <a:latin typeface="+mj-lt"/>
          <a:ea typeface="+mj-ea"/>
          <a:cs typeface="+mj-cs"/>
        </a:defRPr>
      </a:lvl1pPr>
      <a:lvl2pPr algn="l" defTabSz="863600" rtl="0" eaLnBrk="0" fontAlgn="base" hangingPunct="0">
        <a:spcBef>
          <a:spcPct val="0"/>
        </a:spcBef>
        <a:spcAft>
          <a:spcPct val="0"/>
        </a:spcAft>
        <a:defRPr sz="2900" b="1">
          <a:solidFill>
            <a:schemeClr val="bg1"/>
          </a:solidFill>
          <a:latin typeface="Arial" charset="0"/>
          <a:cs typeface="Arial" charset="0"/>
        </a:defRPr>
      </a:lvl2pPr>
      <a:lvl3pPr algn="l" defTabSz="863600" rtl="0" eaLnBrk="0" fontAlgn="base" hangingPunct="0">
        <a:spcBef>
          <a:spcPct val="0"/>
        </a:spcBef>
        <a:spcAft>
          <a:spcPct val="0"/>
        </a:spcAft>
        <a:defRPr sz="2900" b="1">
          <a:solidFill>
            <a:schemeClr val="bg1"/>
          </a:solidFill>
          <a:latin typeface="Arial" charset="0"/>
          <a:cs typeface="Arial" charset="0"/>
        </a:defRPr>
      </a:lvl3pPr>
      <a:lvl4pPr algn="l" defTabSz="863600" rtl="0" eaLnBrk="0" fontAlgn="base" hangingPunct="0">
        <a:spcBef>
          <a:spcPct val="0"/>
        </a:spcBef>
        <a:spcAft>
          <a:spcPct val="0"/>
        </a:spcAft>
        <a:defRPr sz="2900" b="1">
          <a:solidFill>
            <a:schemeClr val="bg1"/>
          </a:solidFill>
          <a:latin typeface="Arial" charset="0"/>
          <a:cs typeface="Arial" charset="0"/>
        </a:defRPr>
      </a:lvl4pPr>
      <a:lvl5pPr algn="l" defTabSz="863600" rtl="0" eaLnBrk="0" fontAlgn="base" hangingPunct="0">
        <a:spcBef>
          <a:spcPct val="0"/>
        </a:spcBef>
        <a:spcAft>
          <a:spcPct val="0"/>
        </a:spcAft>
        <a:defRPr sz="2900" b="1">
          <a:solidFill>
            <a:schemeClr val="bg1"/>
          </a:solidFill>
          <a:latin typeface="Arial" charset="0"/>
          <a:cs typeface="Arial" charset="0"/>
        </a:defRPr>
      </a:lvl5pPr>
      <a:lvl6pPr marL="457200" algn="l" defTabSz="863600" rtl="0" fontAlgn="base">
        <a:spcBef>
          <a:spcPct val="0"/>
        </a:spcBef>
        <a:spcAft>
          <a:spcPct val="0"/>
        </a:spcAft>
        <a:defRPr sz="2900" b="1">
          <a:solidFill>
            <a:schemeClr val="bg1"/>
          </a:solidFill>
          <a:latin typeface="Arial" charset="0"/>
          <a:cs typeface="Arial" charset="0"/>
        </a:defRPr>
      </a:lvl6pPr>
      <a:lvl7pPr marL="914400" algn="l" defTabSz="863600" rtl="0" fontAlgn="base">
        <a:spcBef>
          <a:spcPct val="0"/>
        </a:spcBef>
        <a:spcAft>
          <a:spcPct val="0"/>
        </a:spcAft>
        <a:defRPr sz="2900" b="1">
          <a:solidFill>
            <a:schemeClr val="bg1"/>
          </a:solidFill>
          <a:latin typeface="Arial" charset="0"/>
          <a:cs typeface="Arial" charset="0"/>
        </a:defRPr>
      </a:lvl7pPr>
      <a:lvl8pPr marL="1371600" algn="l" defTabSz="863600" rtl="0" fontAlgn="base">
        <a:spcBef>
          <a:spcPct val="0"/>
        </a:spcBef>
        <a:spcAft>
          <a:spcPct val="0"/>
        </a:spcAft>
        <a:defRPr sz="2900" b="1">
          <a:solidFill>
            <a:schemeClr val="bg1"/>
          </a:solidFill>
          <a:latin typeface="Arial" charset="0"/>
          <a:cs typeface="Arial" charset="0"/>
        </a:defRPr>
      </a:lvl8pPr>
      <a:lvl9pPr marL="1828800" algn="l" defTabSz="863600" rtl="0" fontAlgn="base">
        <a:spcBef>
          <a:spcPct val="0"/>
        </a:spcBef>
        <a:spcAft>
          <a:spcPct val="0"/>
        </a:spcAft>
        <a:defRPr sz="2900" b="1">
          <a:solidFill>
            <a:schemeClr val="bg1"/>
          </a:solidFill>
          <a:latin typeface="Arial" charset="0"/>
          <a:cs typeface="Arial" charset="0"/>
        </a:defRPr>
      </a:lvl9pPr>
    </p:titleStyle>
    <p:bodyStyle>
      <a:lvl1pPr marL="323850" indent="-323850" algn="l" defTabSz="863600" rtl="0" eaLnBrk="0" fontAlgn="base" hangingPunct="0">
        <a:spcBef>
          <a:spcPct val="20000"/>
        </a:spcBef>
        <a:spcAft>
          <a:spcPct val="0"/>
        </a:spcAft>
        <a:buClr>
          <a:schemeClr val="tx1"/>
        </a:buClr>
        <a:buSzPct val="120000"/>
        <a:buFont typeface="Wingdings 3" pitchFamily="18" charset="2"/>
        <a:buChar char=""/>
        <a:defRPr sz="1700" b="1">
          <a:solidFill>
            <a:schemeClr val="tx1"/>
          </a:solidFill>
          <a:latin typeface="+mn-lt"/>
          <a:ea typeface="+mn-ea"/>
          <a:cs typeface="+mn-cs"/>
        </a:defRPr>
      </a:lvl1pPr>
      <a:lvl2pPr marL="703263" indent="-271463" algn="l" defTabSz="863600" rtl="0" eaLnBrk="0" fontAlgn="base" hangingPunct="0">
        <a:spcBef>
          <a:spcPct val="20000"/>
        </a:spcBef>
        <a:spcAft>
          <a:spcPct val="0"/>
        </a:spcAft>
        <a:buFont typeface="Wingdings" pitchFamily="2" charset="2"/>
        <a:buChar char="§"/>
        <a:defRPr sz="1600">
          <a:solidFill>
            <a:schemeClr val="tx1"/>
          </a:solidFill>
          <a:latin typeface="+mn-lt"/>
          <a:cs typeface="+mn-cs"/>
        </a:defRPr>
      </a:lvl2pPr>
      <a:lvl3pPr marL="1081088" indent="-217488" algn="l" defTabSz="863600" rtl="0" eaLnBrk="0" fontAlgn="base" hangingPunct="0">
        <a:spcBef>
          <a:spcPct val="20000"/>
        </a:spcBef>
        <a:spcAft>
          <a:spcPct val="0"/>
        </a:spcAft>
        <a:buChar char="•"/>
        <a:defRPr sz="1600">
          <a:solidFill>
            <a:schemeClr val="tx1"/>
          </a:solidFill>
          <a:latin typeface="+mn-lt"/>
          <a:cs typeface="+mn-cs"/>
        </a:defRPr>
      </a:lvl3pPr>
      <a:lvl4pPr marL="1512888" indent="-212725" algn="l" defTabSz="863600" rtl="0" eaLnBrk="0" fontAlgn="base" hangingPunct="0">
        <a:spcBef>
          <a:spcPct val="20000"/>
        </a:spcBef>
        <a:spcAft>
          <a:spcPct val="0"/>
        </a:spcAft>
        <a:buChar char="o"/>
        <a:defRPr sz="1600">
          <a:solidFill>
            <a:schemeClr val="tx1"/>
          </a:solidFill>
          <a:latin typeface="+mn-lt"/>
          <a:cs typeface="+mn-cs"/>
        </a:defRPr>
      </a:lvl4pPr>
      <a:lvl5pPr marL="1944688" indent="-215900" algn="l" defTabSz="863600" rtl="0" eaLnBrk="0" fontAlgn="base" hangingPunct="0">
        <a:spcBef>
          <a:spcPct val="20000"/>
        </a:spcBef>
        <a:spcAft>
          <a:spcPct val="0"/>
        </a:spcAft>
        <a:buChar char="»"/>
        <a:defRPr sz="1600">
          <a:solidFill>
            <a:schemeClr val="tx1"/>
          </a:solidFill>
          <a:latin typeface="+mn-lt"/>
          <a:cs typeface="+mn-cs"/>
        </a:defRPr>
      </a:lvl5pPr>
      <a:lvl6pPr marL="2401888" indent="-215900" algn="l" defTabSz="863600" rtl="0" fontAlgn="base">
        <a:spcBef>
          <a:spcPct val="20000"/>
        </a:spcBef>
        <a:spcAft>
          <a:spcPct val="0"/>
        </a:spcAft>
        <a:buChar char="»"/>
        <a:defRPr sz="1600">
          <a:solidFill>
            <a:schemeClr val="tx1"/>
          </a:solidFill>
          <a:latin typeface="+mn-lt"/>
          <a:cs typeface="+mn-cs"/>
        </a:defRPr>
      </a:lvl6pPr>
      <a:lvl7pPr marL="2859088" indent="-215900" algn="l" defTabSz="863600" rtl="0" fontAlgn="base">
        <a:spcBef>
          <a:spcPct val="20000"/>
        </a:spcBef>
        <a:spcAft>
          <a:spcPct val="0"/>
        </a:spcAft>
        <a:buChar char="»"/>
        <a:defRPr sz="1600">
          <a:solidFill>
            <a:schemeClr val="tx1"/>
          </a:solidFill>
          <a:latin typeface="+mn-lt"/>
          <a:cs typeface="+mn-cs"/>
        </a:defRPr>
      </a:lvl7pPr>
      <a:lvl8pPr marL="3316288" indent="-215900" algn="l" defTabSz="863600" rtl="0" fontAlgn="base">
        <a:spcBef>
          <a:spcPct val="20000"/>
        </a:spcBef>
        <a:spcAft>
          <a:spcPct val="0"/>
        </a:spcAft>
        <a:buChar char="»"/>
        <a:defRPr sz="1600">
          <a:solidFill>
            <a:schemeClr val="tx1"/>
          </a:solidFill>
          <a:latin typeface="+mn-lt"/>
          <a:cs typeface="+mn-cs"/>
        </a:defRPr>
      </a:lvl8pPr>
      <a:lvl9pPr marL="3773488" indent="-215900" algn="l" defTabSz="863600"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cs typeface="+mn-cs"/>
              </a:defRPr>
            </a:lvl1pPr>
          </a:lstStyle>
          <a:p>
            <a:pPr>
              <a:defRPr/>
            </a:pPr>
            <a:fld id="{F3346D34-074D-437A-B726-7AA1724A30C9}"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685800"/>
            <a:ext cx="82296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E5415CE8-EB66-4F72-9B76-06709F859B3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57" r:id="rId12"/>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1.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1.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1.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1.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1.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1.xml"/><Relationship Id="rId5" Type="http://schemas.openxmlformats.org/officeDocument/2006/relationships/image" Target="../media/image56.png"/><Relationship Id="rId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1.xml"/><Relationship Id="rId5" Type="http://schemas.openxmlformats.org/officeDocument/2006/relationships/image" Target="../media/image59.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1.xml"/><Relationship Id="rId4" Type="http://schemas.openxmlformats.org/officeDocument/2006/relationships/image" Target="../media/image63.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1.xml"/><Relationship Id="rId5" Type="http://schemas.openxmlformats.org/officeDocument/2006/relationships/image" Target="../media/image67.png"/><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1.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1.xml"/><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1.xml"/><Relationship Id="rId4" Type="http://schemas.openxmlformats.org/officeDocument/2006/relationships/image" Target="../media/image7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3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xfrm>
            <a:off x="227013" y="-533400"/>
            <a:ext cx="2363787" cy="471487"/>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Intro 1</a:t>
            </a:r>
          </a:p>
        </p:txBody>
      </p:sp>
      <p:pic>
        <p:nvPicPr>
          <p:cNvPr id="7171" name="Content Placeholder 3" descr="horseheadchevtex.jpg"/>
          <p:cNvPicPr>
            <a:picLocks noGrp="1" noChangeAspect="1"/>
          </p:cNvPicPr>
          <p:nvPr>
            <p:ph idx="1"/>
          </p:nvPr>
        </p:nvPicPr>
        <p:blipFill>
          <a:blip r:embed="rId2" cstate="print"/>
          <a:srcRect/>
          <a:stretch>
            <a:fillRect/>
          </a:stretch>
        </p:blipFill>
        <p:spPr bwMode="auto">
          <a:xfrm>
            <a:off x="2819400" y="2819400"/>
            <a:ext cx="3493326" cy="2209800"/>
          </a:xfrm>
          <a:noFill/>
          <a:ln>
            <a:miter lim="800000"/>
            <a:headEnd/>
            <a:tailEnd/>
          </a:ln>
        </p:spPr>
      </p:pic>
      <p:sp>
        <p:nvSpPr>
          <p:cNvPr id="7172" name="TextBox 4"/>
          <p:cNvSpPr txBox="1">
            <a:spLocks noChangeArrowheads="1"/>
          </p:cNvSpPr>
          <p:nvPr/>
        </p:nvSpPr>
        <p:spPr bwMode="auto">
          <a:xfrm>
            <a:off x="457200" y="1447800"/>
            <a:ext cx="8153400" cy="646113"/>
          </a:xfrm>
          <a:prstGeom prst="rect">
            <a:avLst/>
          </a:prstGeom>
          <a:noFill/>
          <a:ln w="9525">
            <a:noFill/>
            <a:miter lim="800000"/>
            <a:headEnd/>
            <a:tailEnd/>
          </a:ln>
        </p:spPr>
        <p:txBody>
          <a:bodyPr>
            <a:spAutoFit/>
          </a:bodyPr>
          <a:lstStyle/>
          <a:p>
            <a:pPr algn="ctr"/>
            <a:r>
              <a:rPr lang="en-US" sz="3600" b="1"/>
              <a:t>PRS - Production Reporting System</a:t>
            </a:r>
          </a:p>
        </p:txBody>
      </p:sp>
      <p:sp>
        <p:nvSpPr>
          <p:cNvPr id="5" name="Title 1"/>
          <p:cNvSpPr txBox="1">
            <a:spLocks/>
          </p:cNvSpPr>
          <p:nvPr/>
        </p:nvSpPr>
        <p:spPr bwMode="auto">
          <a:xfrm>
            <a:off x="228600" y="138113"/>
            <a:ext cx="8688387" cy="547687"/>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0" marR="0" lvl="0" indent="0" algn="l" defTabSz="863600" rtl="0" eaLnBrk="1" fontAlgn="base" latinLnBrk="0" hangingPunct="1">
              <a:lnSpc>
                <a:spcPct val="100000"/>
              </a:lnSpc>
              <a:spcBef>
                <a:spcPct val="0"/>
              </a:spcBef>
              <a:spcAft>
                <a:spcPct val="0"/>
              </a:spcAft>
              <a:buClrTx/>
              <a:buSzTx/>
              <a:buFontTx/>
              <a:buNone/>
              <a:tabLst/>
              <a:defRPr/>
            </a:pPr>
            <a:r>
              <a:rPr kumimoji="0" lang="en-US" sz="2900" b="1" i="0" u="none" strike="noStrike" kern="0" cap="none" spc="0" normalizeH="0" baseline="0" noProof="0" smtClean="0">
                <a:ln>
                  <a:noFill/>
                </a:ln>
                <a:solidFill>
                  <a:schemeClr val="bg1"/>
                </a:solidFill>
                <a:effectLst/>
                <a:uLnTx/>
                <a:uFillTx/>
                <a:latin typeface="+mj-lt"/>
                <a:ea typeface="+mj-ea"/>
                <a:cs typeface="+mj-cs"/>
              </a:rPr>
              <a:t>Carroll Engineering, Inc.</a:t>
            </a:r>
            <a:endParaRPr kumimoji="0" lang="en-US" sz="2900" b="1"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7" name="Group 8"/>
          <p:cNvGrpSpPr>
            <a:grpSpLocks/>
          </p:cNvGrpSpPr>
          <p:nvPr/>
        </p:nvGrpSpPr>
        <p:grpSpPr bwMode="auto">
          <a:xfrm>
            <a:off x="304800" y="1066800"/>
            <a:ext cx="8610600" cy="5267325"/>
            <a:chOff x="144" y="432"/>
            <a:chExt cx="5424" cy="3318"/>
          </a:xfrm>
        </p:grpSpPr>
        <p:pic>
          <p:nvPicPr>
            <p:cNvPr id="16389" name="Picture 4"/>
            <p:cNvPicPr>
              <a:picLocks noChangeAspect="1" noChangeArrowheads="1"/>
            </p:cNvPicPr>
            <p:nvPr/>
          </p:nvPicPr>
          <p:blipFill>
            <a:blip r:embed="rId2" cstate="print"/>
            <a:srcRect/>
            <a:stretch>
              <a:fillRect/>
            </a:stretch>
          </p:blipFill>
          <p:spPr bwMode="auto">
            <a:xfrm>
              <a:off x="144" y="432"/>
              <a:ext cx="4638" cy="3318"/>
            </a:xfrm>
            <a:prstGeom prst="rect">
              <a:avLst/>
            </a:prstGeom>
            <a:noFill/>
            <a:ln w="9525">
              <a:noFill/>
              <a:miter lim="800000"/>
              <a:headEnd/>
              <a:tailEnd/>
            </a:ln>
          </p:spPr>
        </p:pic>
        <p:sp>
          <p:nvSpPr>
            <p:cNvPr id="16390" name="Text Box 5"/>
            <p:cNvSpPr txBox="1">
              <a:spLocks noChangeArrowheads="1"/>
            </p:cNvSpPr>
            <p:nvPr/>
          </p:nvSpPr>
          <p:spPr bwMode="auto">
            <a:xfrm>
              <a:off x="4848" y="768"/>
              <a:ext cx="720" cy="1093"/>
            </a:xfrm>
            <a:prstGeom prst="rect">
              <a:avLst/>
            </a:prstGeom>
            <a:noFill/>
            <a:ln w="9525">
              <a:noFill/>
              <a:miter lim="800000"/>
              <a:headEnd/>
              <a:tailEnd/>
            </a:ln>
          </p:spPr>
          <p:txBody>
            <a:bodyPr>
              <a:spAutoFit/>
            </a:bodyPr>
            <a:lstStyle/>
            <a:p>
              <a:pPr>
                <a:spcBef>
                  <a:spcPct val="50000"/>
                </a:spcBef>
              </a:pPr>
              <a:r>
                <a:rPr lang="en-US" sz="1200"/>
                <a:t>Counts how many items are listed in the grid.  This can be helpful when filtering, sorting and grouping items.</a:t>
              </a:r>
            </a:p>
          </p:txBody>
        </p:sp>
        <p:sp>
          <p:nvSpPr>
            <p:cNvPr id="16391" name="Oval 6"/>
            <p:cNvSpPr>
              <a:spLocks noChangeArrowheads="1"/>
            </p:cNvSpPr>
            <p:nvPr/>
          </p:nvSpPr>
          <p:spPr bwMode="auto">
            <a:xfrm>
              <a:off x="3504" y="864"/>
              <a:ext cx="576" cy="240"/>
            </a:xfrm>
            <a:prstGeom prst="ellipse">
              <a:avLst/>
            </a:prstGeom>
            <a:noFill/>
            <a:ln w="19050">
              <a:solidFill>
                <a:srgbClr val="C00000"/>
              </a:solidFill>
              <a:round/>
              <a:headEnd/>
              <a:tailEnd/>
            </a:ln>
          </p:spPr>
          <p:txBody>
            <a:bodyPr wrap="none" anchor="ctr"/>
            <a:lstStyle/>
            <a:p>
              <a:endParaRPr lang="en-US"/>
            </a:p>
          </p:txBody>
        </p:sp>
        <p:sp>
          <p:nvSpPr>
            <p:cNvPr id="16392" name="Line 7"/>
            <p:cNvSpPr>
              <a:spLocks noChangeShapeType="1"/>
            </p:cNvSpPr>
            <p:nvPr/>
          </p:nvSpPr>
          <p:spPr bwMode="auto">
            <a:xfrm flipH="1" flipV="1">
              <a:off x="4080" y="1008"/>
              <a:ext cx="768" cy="48"/>
            </a:xfrm>
            <a:prstGeom prst="line">
              <a:avLst/>
            </a:prstGeom>
            <a:noFill/>
            <a:ln w="19050">
              <a:solidFill>
                <a:srgbClr val="C00000"/>
              </a:solidFill>
              <a:round/>
              <a:headEnd/>
              <a:tailEnd type="triangle" w="med" len="med"/>
            </a:ln>
          </p:spPr>
          <p:txBody>
            <a:bodyPr/>
            <a:lstStyle/>
            <a:p>
              <a:endParaRPr lang="en-US"/>
            </a:p>
          </p:txBody>
        </p:sp>
      </p:grpSp>
      <p:sp>
        <p:nvSpPr>
          <p:cNvPr id="16388" name="Text Box 9"/>
          <p:cNvSpPr txBox="1">
            <a:spLocks noChangeArrowheads="1"/>
          </p:cNvSpPr>
          <p:nvPr/>
        </p:nvSpPr>
        <p:spPr bwMode="auto">
          <a:xfrm>
            <a:off x="3581400" y="304800"/>
            <a:ext cx="1524000" cy="366713"/>
          </a:xfrm>
          <a:prstGeom prst="rect">
            <a:avLst/>
          </a:prstGeom>
          <a:noFill/>
          <a:ln w="9525">
            <a:noFill/>
            <a:miter lim="800000"/>
            <a:headEnd/>
            <a:tailEnd/>
          </a:ln>
        </p:spPr>
        <p:txBody>
          <a:bodyPr>
            <a:spAutoFit/>
          </a:bodyPr>
          <a:lstStyle/>
          <a:p>
            <a:pPr>
              <a:spcBef>
                <a:spcPct val="50000"/>
              </a:spcBef>
            </a:pPr>
            <a:r>
              <a:rPr lang="en-US"/>
              <a:t>Item Count</a:t>
            </a:r>
          </a:p>
        </p:txBody>
      </p:sp>
      <p:sp>
        <p:nvSpPr>
          <p:cNvPr id="9" name="Title 8"/>
          <p:cNvSpPr>
            <a:spLocks noGrp="1"/>
          </p:cNvSpPr>
          <p:nvPr>
            <p:ph type="title" idx="4294967295"/>
          </p:nvPr>
        </p:nvSpPr>
        <p:spPr/>
        <p:txBody>
          <a:bodyPr/>
          <a:lstStyle/>
          <a:p>
            <a:r>
              <a:rPr lang="en-US" dirty="0" smtClean="0"/>
              <a:t>Lease Count</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411" name="Text Box 3"/>
          <p:cNvSpPr txBox="1">
            <a:spLocks noChangeArrowheads="1"/>
          </p:cNvSpPr>
          <p:nvPr/>
        </p:nvSpPr>
        <p:spPr bwMode="auto">
          <a:xfrm>
            <a:off x="3225800" y="2624138"/>
            <a:ext cx="4953000" cy="1609725"/>
          </a:xfrm>
          <a:prstGeom prst="rect">
            <a:avLst/>
          </a:prstGeom>
          <a:solidFill>
            <a:srgbClr val="FFFF99"/>
          </a:solidFill>
          <a:ln w="28575">
            <a:solidFill>
              <a:schemeClr val="tx1"/>
            </a:solidFill>
            <a:miter lim="800000"/>
            <a:headEnd/>
            <a:tailEnd/>
          </a:ln>
        </p:spPr>
        <p:txBody>
          <a:bodyPr>
            <a:spAutoFit/>
          </a:bodyPr>
          <a:lstStyle/>
          <a:p>
            <a:pPr>
              <a:spcBef>
                <a:spcPct val="50000"/>
              </a:spcBef>
            </a:pPr>
            <a:r>
              <a:rPr lang="en-US" sz="1400"/>
              <a:t>Items listed in the </a:t>
            </a:r>
            <a:r>
              <a:rPr lang="en-US" sz="1400" b="1">
                <a:solidFill>
                  <a:srgbClr val="0000FF"/>
                </a:solidFill>
              </a:rPr>
              <a:t>Lease Column</a:t>
            </a:r>
            <a:r>
              <a:rPr lang="en-US" sz="1400"/>
              <a:t> can be:</a:t>
            </a:r>
          </a:p>
          <a:p>
            <a:pPr marL="228600" lvl="1" indent="-114300">
              <a:spcBef>
                <a:spcPct val="50000"/>
              </a:spcBef>
              <a:buFontTx/>
              <a:buChar char="•"/>
            </a:pPr>
            <a:r>
              <a:rPr lang="en-US" sz="1400"/>
              <a:t>Completions</a:t>
            </a:r>
          </a:p>
          <a:p>
            <a:pPr marL="228600" lvl="1" indent="-114300">
              <a:spcBef>
                <a:spcPct val="50000"/>
              </a:spcBef>
              <a:buFontTx/>
              <a:buChar char="•"/>
            </a:pPr>
            <a:r>
              <a:rPr lang="en-US" sz="1400"/>
              <a:t>Allocation Points (CDP’s, Batteries, Sales Points)</a:t>
            </a:r>
          </a:p>
          <a:p>
            <a:pPr marL="228600" lvl="1" indent="-114300">
              <a:spcBef>
                <a:spcPct val="50000"/>
              </a:spcBef>
              <a:buFontTx/>
              <a:buChar char="•"/>
            </a:pPr>
            <a:r>
              <a:rPr lang="en-US" sz="1400"/>
              <a:t>Special Processor – Roll-ups</a:t>
            </a:r>
          </a:p>
          <a:p>
            <a:pPr marL="228600" lvl="1" indent="-114300">
              <a:spcBef>
                <a:spcPct val="50000"/>
              </a:spcBef>
              <a:buFontTx/>
              <a:buChar char="•"/>
            </a:pPr>
            <a:r>
              <a:rPr lang="en-US" sz="1400"/>
              <a:t>Any type of item to collect data</a:t>
            </a:r>
          </a:p>
        </p:txBody>
      </p:sp>
      <p:sp>
        <p:nvSpPr>
          <p:cNvPr id="17412" name="AutoShape 4"/>
          <p:cNvSpPr>
            <a:spLocks noChangeArrowheads="1"/>
          </p:cNvSpPr>
          <p:nvPr/>
        </p:nvSpPr>
        <p:spPr bwMode="auto">
          <a:xfrm>
            <a:off x="520700" y="1320800"/>
            <a:ext cx="1879600" cy="3911600"/>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7413" name="Text Box 5"/>
          <p:cNvSpPr txBox="1">
            <a:spLocks noChangeArrowheads="1"/>
          </p:cNvSpPr>
          <p:nvPr/>
        </p:nvSpPr>
        <p:spPr bwMode="auto">
          <a:xfrm>
            <a:off x="177800" y="654050"/>
            <a:ext cx="952500" cy="274638"/>
          </a:xfrm>
          <a:prstGeom prst="rect">
            <a:avLst/>
          </a:prstGeom>
          <a:solidFill>
            <a:srgbClr val="FFCC00"/>
          </a:solidFill>
          <a:ln w="9525" algn="ctr">
            <a:noFill/>
            <a:miter lim="800000"/>
            <a:headEnd/>
            <a:tailEnd/>
          </a:ln>
        </p:spPr>
        <p:txBody>
          <a:bodyPr>
            <a:spAutoFit/>
          </a:bodyPr>
          <a:lstStyle/>
          <a:p>
            <a:r>
              <a:rPr lang="en-US" sz="1200" b="1">
                <a:solidFill>
                  <a:srgbClr val="0000FF"/>
                </a:solidFill>
                <a:latin typeface="Tahoma" charset="0"/>
              </a:rPr>
              <a:t>Lease</a:t>
            </a:r>
          </a:p>
        </p:txBody>
      </p:sp>
      <p:sp>
        <p:nvSpPr>
          <p:cNvPr id="17414" name="Text Box 6"/>
          <p:cNvSpPr txBox="1">
            <a:spLocks noChangeArrowheads="1"/>
          </p:cNvSpPr>
          <p:nvPr/>
        </p:nvSpPr>
        <p:spPr bwMode="auto">
          <a:xfrm>
            <a:off x="1152525" y="654050"/>
            <a:ext cx="7797800" cy="274638"/>
          </a:xfrm>
          <a:prstGeom prst="rect">
            <a:avLst/>
          </a:prstGeom>
          <a:solidFill>
            <a:srgbClr val="DDDDDD">
              <a:alpha val="59999"/>
            </a:srgbClr>
          </a:solidFill>
          <a:ln w="9525" algn="ctr">
            <a:noFill/>
            <a:miter lim="800000"/>
            <a:headEnd/>
            <a:tailEnd/>
          </a:ln>
        </p:spPr>
        <p:txBody>
          <a:bodyPr>
            <a:spAutoFit/>
          </a:bodyPr>
          <a:lstStyle/>
          <a:p>
            <a:endParaRPr lang="en-US" sz="1200" b="1">
              <a:solidFill>
                <a:srgbClr val="0000FF"/>
              </a:solidFill>
              <a:latin typeface="Tahoma" charset="0"/>
            </a:endParaRPr>
          </a:p>
        </p:txBody>
      </p:sp>
      <p:sp>
        <p:nvSpPr>
          <p:cNvPr id="17415" name="Line 7"/>
          <p:cNvSpPr>
            <a:spLocks noChangeShapeType="1"/>
          </p:cNvSpPr>
          <p:nvPr/>
        </p:nvSpPr>
        <p:spPr bwMode="auto">
          <a:xfrm flipH="1" flipV="1">
            <a:off x="2463800" y="2768600"/>
            <a:ext cx="685800" cy="508000"/>
          </a:xfrm>
          <a:prstGeom prst="line">
            <a:avLst/>
          </a:prstGeom>
          <a:noFill/>
          <a:ln w="38100">
            <a:solidFill>
              <a:srgbClr val="A50021"/>
            </a:solidFill>
            <a:round/>
            <a:headEnd/>
            <a:tailEnd type="triangle" w="med" len="med"/>
          </a:ln>
        </p:spPr>
        <p:txBody>
          <a:bodyPr/>
          <a:lstStyle/>
          <a:p>
            <a:endParaRPr lang="en-US"/>
          </a:p>
        </p:txBody>
      </p:sp>
      <p:sp>
        <p:nvSpPr>
          <p:cNvPr id="8" name="Title 7"/>
          <p:cNvSpPr>
            <a:spLocks noGrp="1"/>
          </p:cNvSpPr>
          <p:nvPr>
            <p:ph type="title" idx="4294967295"/>
          </p:nvPr>
        </p:nvSpPr>
        <p:spPr/>
        <p:txBody>
          <a:bodyPr/>
          <a:lstStyle/>
          <a:p>
            <a:r>
              <a:rPr lang="en-US" dirty="0" smtClean="0"/>
              <a:t>Lease</a:t>
            </a:r>
            <a:r>
              <a:rPr lang="en-US" baseline="0" dirty="0" smtClean="0"/>
              <a:t> Types</a:t>
            </a:r>
            <a:endParaRPr lang="en-US" dirty="0"/>
          </a:p>
        </p:txBody>
      </p:sp>
      <p:sp>
        <p:nvSpPr>
          <p:cNvPr id="9" name="Slide Number Placeholder 8"/>
          <p:cNvSpPr>
            <a:spLocks noGrp="1"/>
          </p:cNvSpPr>
          <p:nvPr>
            <p:ph type="sldNum" sz="quarter" idx="12"/>
          </p:nvPr>
        </p:nvSpPr>
        <p:spPr/>
        <p:txBody>
          <a:bodyPr/>
          <a:lstStyle/>
          <a:p>
            <a:pPr>
              <a:defRPr/>
            </a:pPr>
            <a:fld id="{48C3DED9-898D-456E-BEB6-75A285B2405F}"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5"/>
          <p:cNvSpPr txBox="1">
            <a:spLocks noChangeArrowheads="1"/>
          </p:cNvSpPr>
          <p:nvPr/>
        </p:nvSpPr>
        <p:spPr bwMode="auto">
          <a:xfrm>
            <a:off x="2286000" y="457200"/>
            <a:ext cx="2438400" cy="366713"/>
          </a:xfrm>
          <a:prstGeom prst="rect">
            <a:avLst/>
          </a:prstGeom>
          <a:noFill/>
          <a:ln w="9525">
            <a:noFill/>
            <a:miter lim="800000"/>
            <a:headEnd/>
            <a:tailEnd/>
          </a:ln>
        </p:spPr>
        <p:txBody>
          <a:bodyPr>
            <a:spAutoFit/>
          </a:bodyPr>
          <a:lstStyle/>
          <a:p>
            <a:pPr>
              <a:spcBef>
                <a:spcPct val="50000"/>
              </a:spcBef>
            </a:pPr>
            <a:r>
              <a:rPr lang="en-US"/>
              <a:t>Sales Point/Battery</a:t>
            </a:r>
          </a:p>
        </p:txBody>
      </p:sp>
      <p:sp>
        <p:nvSpPr>
          <p:cNvPr id="18436" name="Text Box 8"/>
          <p:cNvSpPr txBox="1">
            <a:spLocks noChangeArrowheads="1"/>
          </p:cNvSpPr>
          <p:nvPr/>
        </p:nvSpPr>
        <p:spPr bwMode="auto">
          <a:xfrm>
            <a:off x="6270625" y="1447800"/>
            <a:ext cx="2438400" cy="1384300"/>
          </a:xfrm>
          <a:prstGeom prst="rect">
            <a:avLst/>
          </a:prstGeom>
          <a:noFill/>
          <a:ln w="9525">
            <a:noFill/>
            <a:miter lim="800000"/>
            <a:headEnd/>
            <a:tailEnd/>
          </a:ln>
        </p:spPr>
        <p:txBody>
          <a:bodyPr>
            <a:spAutoFit/>
          </a:bodyPr>
          <a:lstStyle/>
          <a:p>
            <a:pPr>
              <a:spcBef>
                <a:spcPct val="50000"/>
              </a:spcBef>
            </a:pPr>
            <a:r>
              <a:rPr lang="en-US" sz="1200"/>
              <a:t>Sales points and batteries are set up to capture volumes which may be allocated.  The name usually will have an identifier of CDP or battery in the name.  The Prod Method will usually have Facility or Battery.</a:t>
            </a:r>
          </a:p>
        </p:txBody>
      </p:sp>
      <p:grpSp>
        <p:nvGrpSpPr>
          <p:cNvPr id="18437" name="Group 11"/>
          <p:cNvGrpSpPr>
            <a:grpSpLocks/>
          </p:cNvGrpSpPr>
          <p:nvPr/>
        </p:nvGrpSpPr>
        <p:grpSpPr bwMode="auto">
          <a:xfrm>
            <a:off x="304800" y="990600"/>
            <a:ext cx="5753100" cy="5267325"/>
            <a:chOff x="192" y="624"/>
            <a:chExt cx="3624" cy="3318"/>
          </a:xfrm>
        </p:grpSpPr>
        <p:pic>
          <p:nvPicPr>
            <p:cNvPr id="18438" name="Picture 7"/>
            <p:cNvPicPr>
              <a:picLocks noChangeAspect="1" noChangeArrowheads="1"/>
            </p:cNvPicPr>
            <p:nvPr/>
          </p:nvPicPr>
          <p:blipFill>
            <a:blip r:embed="rId2" cstate="print"/>
            <a:srcRect/>
            <a:stretch>
              <a:fillRect/>
            </a:stretch>
          </p:blipFill>
          <p:spPr bwMode="auto">
            <a:xfrm>
              <a:off x="192" y="624"/>
              <a:ext cx="3624" cy="3318"/>
            </a:xfrm>
            <a:prstGeom prst="rect">
              <a:avLst/>
            </a:prstGeom>
            <a:noFill/>
            <a:ln w="9525">
              <a:noFill/>
              <a:miter lim="800000"/>
              <a:headEnd/>
              <a:tailEnd/>
            </a:ln>
          </p:spPr>
        </p:pic>
        <p:sp>
          <p:nvSpPr>
            <p:cNvPr id="18439" name="Oval 9"/>
            <p:cNvSpPr>
              <a:spLocks noChangeArrowheads="1"/>
            </p:cNvSpPr>
            <p:nvPr/>
          </p:nvSpPr>
          <p:spPr bwMode="auto">
            <a:xfrm>
              <a:off x="336" y="1680"/>
              <a:ext cx="864" cy="672"/>
            </a:xfrm>
            <a:prstGeom prst="ellipse">
              <a:avLst/>
            </a:prstGeom>
            <a:noFill/>
            <a:ln w="19050">
              <a:solidFill>
                <a:srgbClr val="C00000"/>
              </a:solidFill>
              <a:round/>
              <a:headEnd/>
              <a:tailEnd/>
            </a:ln>
          </p:spPr>
          <p:txBody>
            <a:bodyPr wrap="none" anchor="ctr"/>
            <a:lstStyle/>
            <a:p>
              <a:endParaRPr lang="en-US"/>
            </a:p>
          </p:txBody>
        </p:sp>
        <p:sp>
          <p:nvSpPr>
            <p:cNvPr id="18440" name="Oval 10"/>
            <p:cNvSpPr>
              <a:spLocks noChangeArrowheads="1"/>
            </p:cNvSpPr>
            <p:nvPr/>
          </p:nvSpPr>
          <p:spPr bwMode="auto">
            <a:xfrm>
              <a:off x="2688" y="1680"/>
              <a:ext cx="480" cy="816"/>
            </a:xfrm>
            <a:prstGeom prst="ellipse">
              <a:avLst/>
            </a:prstGeom>
            <a:noFill/>
            <a:ln w="19050">
              <a:solidFill>
                <a:srgbClr val="C00000"/>
              </a:solidFill>
              <a:round/>
              <a:headEnd/>
              <a:tailEnd/>
            </a:ln>
          </p:spPr>
          <p:txBody>
            <a:bodyPr wrap="none" anchor="ctr"/>
            <a:lstStyle/>
            <a:p>
              <a:endParaRPr lang="en-US"/>
            </a:p>
          </p:txBody>
        </p:sp>
      </p:grpSp>
      <p:sp>
        <p:nvSpPr>
          <p:cNvPr id="10" name="Slide Number Placeholder 9"/>
          <p:cNvSpPr>
            <a:spLocks noGrp="1"/>
          </p:cNvSpPr>
          <p:nvPr>
            <p:ph type="sldNum" sz="quarter" idx="12"/>
          </p:nvPr>
        </p:nvSpPr>
        <p:spPr/>
        <p:txBody>
          <a:bodyPr/>
          <a:lstStyle/>
          <a:p>
            <a:pPr>
              <a:defRPr/>
            </a:pPr>
            <a:fld id="{8E382740-747A-40B0-81C3-347FCE45B89B}" type="slidenum">
              <a:rPr lang="en-US" smtClean="0"/>
              <a:pPr>
                <a:defRPr/>
              </a:pPr>
              <a:t>12</a:t>
            </a:fld>
            <a:endParaRPr lang="en-US"/>
          </a:p>
        </p:txBody>
      </p:sp>
      <p:sp>
        <p:nvSpPr>
          <p:cNvPr id="9" name="Title 8"/>
          <p:cNvSpPr>
            <a:spLocks noGrp="1"/>
          </p:cNvSpPr>
          <p:nvPr>
            <p:ph type="title" idx="4294967295"/>
          </p:nvPr>
        </p:nvSpPr>
        <p:spPr>
          <a:xfrm>
            <a:off x="0" y="-685800"/>
            <a:ext cx="8229600" cy="563562"/>
          </a:xfrm>
        </p:spPr>
        <p:txBody>
          <a:bodyPr/>
          <a:lstStyle/>
          <a:p>
            <a:r>
              <a:rPr lang="en-US" dirty="0" smtClean="0"/>
              <a:t>Lease Types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5"/>
          <p:cNvSpPr txBox="1">
            <a:spLocks noChangeArrowheads="1"/>
          </p:cNvSpPr>
          <p:nvPr/>
        </p:nvSpPr>
        <p:spPr bwMode="auto">
          <a:xfrm>
            <a:off x="2286000" y="533400"/>
            <a:ext cx="2438400" cy="366713"/>
          </a:xfrm>
          <a:prstGeom prst="rect">
            <a:avLst/>
          </a:prstGeom>
          <a:noFill/>
          <a:ln w="9525">
            <a:noFill/>
            <a:miter lim="800000"/>
            <a:headEnd/>
            <a:tailEnd/>
          </a:ln>
        </p:spPr>
        <p:txBody>
          <a:bodyPr>
            <a:spAutoFit/>
          </a:bodyPr>
          <a:lstStyle/>
          <a:p>
            <a:pPr>
              <a:spcBef>
                <a:spcPct val="50000"/>
              </a:spcBef>
            </a:pPr>
            <a:r>
              <a:rPr lang="en-US"/>
              <a:t>Special Processors</a:t>
            </a:r>
          </a:p>
        </p:txBody>
      </p:sp>
      <p:sp>
        <p:nvSpPr>
          <p:cNvPr id="19460" name="Text Box 6"/>
          <p:cNvSpPr txBox="1">
            <a:spLocks noChangeArrowheads="1"/>
          </p:cNvSpPr>
          <p:nvPr/>
        </p:nvSpPr>
        <p:spPr bwMode="auto">
          <a:xfrm>
            <a:off x="6373813" y="2209800"/>
            <a:ext cx="2514600" cy="1016000"/>
          </a:xfrm>
          <a:prstGeom prst="rect">
            <a:avLst/>
          </a:prstGeom>
          <a:noFill/>
          <a:ln w="9525">
            <a:noFill/>
            <a:miter lim="800000"/>
            <a:headEnd/>
            <a:tailEnd/>
          </a:ln>
        </p:spPr>
        <p:txBody>
          <a:bodyPr>
            <a:spAutoFit/>
          </a:bodyPr>
          <a:lstStyle/>
          <a:p>
            <a:pPr>
              <a:spcBef>
                <a:spcPct val="50000"/>
              </a:spcBef>
            </a:pPr>
            <a:r>
              <a:rPr lang="en-US" sz="1200"/>
              <a:t>Special Processors are set up to add or subtract volumes for meaningful totals. The LT Status will be ROL (roll-up) and the Prod Method will be Processor.</a:t>
            </a:r>
          </a:p>
        </p:txBody>
      </p:sp>
      <p:grpSp>
        <p:nvGrpSpPr>
          <p:cNvPr id="19461" name="Group 10"/>
          <p:cNvGrpSpPr>
            <a:grpSpLocks/>
          </p:cNvGrpSpPr>
          <p:nvPr/>
        </p:nvGrpSpPr>
        <p:grpSpPr bwMode="auto">
          <a:xfrm>
            <a:off x="457200" y="1143000"/>
            <a:ext cx="5753100" cy="5267325"/>
            <a:chOff x="288" y="720"/>
            <a:chExt cx="3624" cy="3318"/>
          </a:xfrm>
        </p:grpSpPr>
        <p:pic>
          <p:nvPicPr>
            <p:cNvPr id="19462" name="Picture 4"/>
            <p:cNvPicPr>
              <a:picLocks noChangeAspect="1" noChangeArrowheads="1"/>
            </p:cNvPicPr>
            <p:nvPr/>
          </p:nvPicPr>
          <p:blipFill>
            <a:blip r:embed="rId2" cstate="print"/>
            <a:srcRect/>
            <a:stretch>
              <a:fillRect/>
            </a:stretch>
          </p:blipFill>
          <p:spPr bwMode="auto">
            <a:xfrm>
              <a:off x="288" y="720"/>
              <a:ext cx="3624" cy="3318"/>
            </a:xfrm>
            <a:prstGeom prst="rect">
              <a:avLst/>
            </a:prstGeom>
            <a:noFill/>
            <a:ln w="9525">
              <a:noFill/>
              <a:miter lim="800000"/>
              <a:headEnd/>
              <a:tailEnd/>
            </a:ln>
          </p:spPr>
        </p:pic>
        <p:sp>
          <p:nvSpPr>
            <p:cNvPr id="19463" name="Oval 7"/>
            <p:cNvSpPr>
              <a:spLocks noChangeArrowheads="1"/>
            </p:cNvSpPr>
            <p:nvPr/>
          </p:nvSpPr>
          <p:spPr bwMode="auto">
            <a:xfrm>
              <a:off x="480" y="1728"/>
              <a:ext cx="960" cy="1152"/>
            </a:xfrm>
            <a:prstGeom prst="ellipse">
              <a:avLst/>
            </a:prstGeom>
            <a:noFill/>
            <a:ln w="19050">
              <a:solidFill>
                <a:srgbClr val="C00000"/>
              </a:solidFill>
              <a:round/>
              <a:headEnd/>
              <a:tailEnd/>
            </a:ln>
          </p:spPr>
          <p:txBody>
            <a:bodyPr wrap="none" anchor="ctr"/>
            <a:lstStyle/>
            <a:p>
              <a:endParaRPr lang="en-US"/>
            </a:p>
          </p:txBody>
        </p:sp>
        <p:sp>
          <p:nvSpPr>
            <p:cNvPr id="19464" name="Oval 8"/>
            <p:cNvSpPr>
              <a:spLocks noChangeArrowheads="1"/>
            </p:cNvSpPr>
            <p:nvPr/>
          </p:nvSpPr>
          <p:spPr bwMode="auto">
            <a:xfrm>
              <a:off x="1920" y="2064"/>
              <a:ext cx="384" cy="576"/>
            </a:xfrm>
            <a:prstGeom prst="ellipse">
              <a:avLst/>
            </a:prstGeom>
            <a:noFill/>
            <a:ln w="19050">
              <a:solidFill>
                <a:srgbClr val="C00000"/>
              </a:solidFill>
              <a:round/>
              <a:headEnd/>
              <a:tailEnd/>
            </a:ln>
          </p:spPr>
          <p:txBody>
            <a:bodyPr wrap="none" anchor="ctr"/>
            <a:lstStyle/>
            <a:p>
              <a:endParaRPr lang="en-US"/>
            </a:p>
          </p:txBody>
        </p:sp>
        <p:sp>
          <p:nvSpPr>
            <p:cNvPr id="19465" name="Oval 9"/>
            <p:cNvSpPr>
              <a:spLocks noChangeArrowheads="1"/>
            </p:cNvSpPr>
            <p:nvPr/>
          </p:nvSpPr>
          <p:spPr bwMode="auto">
            <a:xfrm>
              <a:off x="2640" y="1872"/>
              <a:ext cx="624" cy="864"/>
            </a:xfrm>
            <a:prstGeom prst="ellipse">
              <a:avLst/>
            </a:prstGeom>
            <a:noFill/>
            <a:ln w="19050">
              <a:solidFill>
                <a:srgbClr val="C00000"/>
              </a:solidFill>
              <a:round/>
              <a:headEnd/>
              <a:tailEnd/>
            </a:ln>
          </p:spPr>
          <p:txBody>
            <a:bodyPr wrap="none" anchor="ctr"/>
            <a:lstStyle/>
            <a:p>
              <a:endParaRPr lang="en-US"/>
            </a:p>
          </p:txBody>
        </p:sp>
      </p:grpSp>
      <p:sp>
        <p:nvSpPr>
          <p:cNvPr id="10" name="Title 9"/>
          <p:cNvSpPr>
            <a:spLocks noGrp="1"/>
          </p:cNvSpPr>
          <p:nvPr>
            <p:ph type="title" idx="4294967295"/>
          </p:nvPr>
        </p:nvSpPr>
        <p:spPr/>
        <p:txBody>
          <a:bodyPr/>
          <a:lstStyle/>
          <a:p>
            <a:r>
              <a:rPr lang="en-US" dirty="0" smtClean="0"/>
              <a:t>Lease Types</a:t>
            </a:r>
            <a:endParaRPr lang="en-US" dirty="0"/>
          </a:p>
        </p:txBody>
      </p:sp>
      <p:sp>
        <p:nvSpPr>
          <p:cNvPr id="11" name="Slide Number Placeholder 10"/>
          <p:cNvSpPr>
            <a:spLocks noGrp="1"/>
          </p:cNvSpPr>
          <p:nvPr>
            <p:ph type="sldNum" sz="quarter" idx="12"/>
          </p:nvPr>
        </p:nvSpPr>
        <p:spPr/>
        <p:txBody>
          <a:bodyPr/>
          <a:lstStyle/>
          <a:p>
            <a:pPr>
              <a:defRPr/>
            </a:pPr>
            <a:fld id="{48C3DED9-898D-456E-BEB6-75A285B2405F}"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3" name="Text Box 5"/>
          <p:cNvSpPr txBox="1">
            <a:spLocks noChangeArrowheads="1"/>
          </p:cNvSpPr>
          <p:nvPr/>
        </p:nvSpPr>
        <p:spPr bwMode="auto">
          <a:xfrm>
            <a:off x="3124200" y="457200"/>
            <a:ext cx="1066800" cy="366713"/>
          </a:xfrm>
          <a:prstGeom prst="rect">
            <a:avLst/>
          </a:prstGeom>
          <a:noFill/>
          <a:ln w="9525">
            <a:noFill/>
            <a:miter lim="800000"/>
            <a:headEnd/>
            <a:tailEnd/>
          </a:ln>
        </p:spPr>
        <p:txBody>
          <a:bodyPr>
            <a:spAutoFit/>
          </a:bodyPr>
          <a:lstStyle/>
          <a:p>
            <a:pPr>
              <a:spcBef>
                <a:spcPct val="50000"/>
              </a:spcBef>
            </a:pPr>
            <a:r>
              <a:rPr lang="en-US"/>
              <a:t>1* Wells</a:t>
            </a:r>
          </a:p>
        </p:txBody>
      </p:sp>
      <p:sp>
        <p:nvSpPr>
          <p:cNvPr id="20484" name="Text Box 6"/>
          <p:cNvSpPr txBox="1">
            <a:spLocks noChangeArrowheads="1"/>
          </p:cNvSpPr>
          <p:nvPr/>
        </p:nvSpPr>
        <p:spPr bwMode="auto">
          <a:xfrm>
            <a:off x="7010400" y="1295400"/>
            <a:ext cx="1676400" cy="3013075"/>
          </a:xfrm>
          <a:prstGeom prst="rect">
            <a:avLst/>
          </a:prstGeom>
          <a:noFill/>
          <a:ln w="9525">
            <a:noFill/>
            <a:miter lim="800000"/>
            <a:headEnd/>
            <a:tailEnd/>
          </a:ln>
        </p:spPr>
        <p:txBody>
          <a:bodyPr>
            <a:spAutoFit/>
          </a:bodyPr>
          <a:lstStyle/>
          <a:p>
            <a:pPr>
              <a:spcBef>
                <a:spcPct val="50000"/>
              </a:spcBef>
            </a:pPr>
            <a:r>
              <a:rPr lang="en-US" sz="1200"/>
              <a:t>New wells are set up with a 1* at the beginning of the well name to sort them together.  The LT Status will have a NW (new well) and the Date will reflect when the well was added to the database.  When the well has first production, the 1* will be removed and the well will fall down into alpha list with the other producing wells.</a:t>
            </a:r>
          </a:p>
        </p:txBody>
      </p:sp>
      <p:grpSp>
        <p:nvGrpSpPr>
          <p:cNvPr id="20485" name="Group 9"/>
          <p:cNvGrpSpPr>
            <a:grpSpLocks/>
          </p:cNvGrpSpPr>
          <p:nvPr/>
        </p:nvGrpSpPr>
        <p:grpSpPr bwMode="auto">
          <a:xfrm>
            <a:off x="381000" y="838200"/>
            <a:ext cx="6286500" cy="5267325"/>
            <a:chOff x="240" y="528"/>
            <a:chExt cx="3960" cy="3318"/>
          </a:xfrm>
        </p:grpSpPr>
        <p:pic>
          <p:nvPicPr>
            <p:cNvPr id="20486" name="Picture 4"/>
            <p:cNvPicPr>
              <a:picLocks noChangeAspect="1" noChangeArrowheads="1"/>
            </p:cNvPicPr>
            <p:nvPr/>
          </p:nvPicPr>
          <p:blipFill>
            <a:blip r:embed="rId2" cstate="print"/>
            <a:srcRect/>
            <a:stretch>
              <a:fillRect/>
            </a:stretch>
          </p:blipFill>
          <p:spPr bwMode="auto">
            <a:xfrm>
              <a:off x="240" y="528"/>
              <a:ext cx="3960" cy="3318"/>
            </a:xfrm>
            <a:prstGeom prst="rect">
              <a:avLst/>
            </a:prstGeom>
            <a:noFill/>
            <a:ln w="9525">
              <a:noFill/>
              <a:miter lim="800000"/>
              <a:headEnd/>
              <a:tailEnd/>
            </a:ln>
          </p:spPr>
        </p:pic>
        <p:sp>
          <p:nvSpPr>
            <p:cNvPr id="20487" name="Oval 7"/>
            <p:cNvSpPr>
              <a:spLocks noChangeArrowheads="1"/>
            </p:cNvSpPr>
            <p:nvPr/>
          </p:nvSpPr>
          <p:spPr bwMode="auto">
            <a:xfrm>
              <a:off x="432" y="1584"/>
              <a:ext cx="1008" cy="864"/>
            </a:xfrm>
            <a:prstGeom prst="ellipse">
              <a:avLst/>
            </a:prstGeom>
            <a:noFill/>
            <a:ln w="19050">
              <a:solidFill>
                <a:srgbClr val="C00000"/>
              </a:solidFill>
              <a:round/>
              <a:headEnd/>
              <a:tailEnd/>
            </a:ln>
          </p:spPr>
          <p:txBody>
            <a:bodyPr wrap="none" anchor="ctr"/>
            <a:lstStyle/>
            <a:p>
              <a:endParaRPr lang="en-US"/>
            </a:p>
          </p:txBody>
        </p:sp>
        <p:sp>
          <p:nvSpPr>
            <p:cNvPr id="20488" name="Oval 8"/>
            <p:cNvSpPr>
              <a:spLocks noChangeArrowheads="1"/>
            </p:cNvSpPr>
            <p:nvPr/>
          </p:nvSpPr>
          <p:spPr bwMode="auto">
            <a:xfrm>
              <a:off x="1872" y="1536"/>
              <a:ext cx="960" cy="912"/>
            </a:xfrm>
            <a:prstGeom prst="ellipse">
              <a:avLst/>
            </a:prstGeom>
            <a:noFill/>
            <a:ln w="19050">
              <a:solidFill>
                <a:srgbClr val="C00000"/>
              </a:solidFill>
              <a:round/>
              <a:headEnd/>
              <a:tailEnd/>
            </a:ln>
          </p:spPr>
          <p:txBody>
            <a:bodyPr wrap="none" anchor="ctr"/>
            <a:lstStyle/>
            <a:p>
              <a:endParaRPr lang="en-US"/>
            </a:p>
          </p:txBody>
        </p:sp>
      </p:grpSp>
      <p:sp>
        <p:nvSpPr>
          <p:cNvPr id="9" name="Title 8"/>
          <p:cNvSpPr>
            <a:spLocks noGrp="1"/>
          </p:cNvSpPr>
          <p:nvPr>
            <p:ph type="title" idx="4294967295"/>
          </p:nvPr>
        </p:nvSpPr>
        <p:spPr/>
        <p:txBody>
          <a:bodyPr/>
          <a:lstStyle/>
          <a:p>
            <a:r>
              <a:rPr lang="en-US" dirty="0" smtClean="0"/>
              <a:t>Lease Types</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7" name="Picture 12"/>
          <p:cNvPicPr>
            <a:picLocks noChangeAspect="1" noChangeArrowheads="1"/>
          </p:cNvPicPr>
          <p:nvPr/>
        </p:nvPicPr>
        <p:blipFill>
          <a:blip r:embed="rId2" cstate="print"/>
          <a:srcRect/>
          <a:stretch>
            <a:fillRect/>
          </a:stretch>
        </p:blipFill>
        <p:spPr bwMode="auto">
          <a:xfrm>
            <a:off x="228600" y="609600"/>
            <a:ext cx="4114800" cy="3087688"/>
          </a:xfrm>
          <a:prstGeom prst="rect">
            <a:avLst/>
          </a:prstGeom>
          <a:noFill/>
          <a:ln w="9525">
            <a:noFill/>
            <a:miter lim="800000"/>
            <a:headEnd/>
            <a:tailEnd/>
          </a:ln>
        </p:spPr>
      </p:pic>
      <p:sp>
        <p:nvSpPr>
          <p:cNvPr id="21508" name="Text Box 5"/>
          <p:cNvSpPr txBox="1">
            <a:spLocks noChangeArrowheads="1"/>
          </p:cNvSpPr>
          <p:nvPr/>
        </p:nvSpPr>
        <p:spPr bwMode="auto">
          <a:xfrm>
            <a:off x="2971800" y="228600"/>
            <a:ext cx="3200400" cy="366713"/>
          </a:xfrm>
          <a:prstGeom prst="rect">
            <a:avLst/>
          </a:prstGeom>
          <a:noFill/>
          <a:ln w="9525">
            <a:noFill/>
            <a:miter lim="800000"/>
            <a:headEnd/>
            <a:tailEnd/>
          </a:ln>
        </p:spPr>
        <p:txBody>
          <a:bodyPr>
            <a:spAutoFit/>
          </a:bodyPr>
          <a:lstStyle/>
          <a:p>
            <a:pPr>
              <a:spcBef>
                <a:spcPct val="50000"/>
              </a:spcBef>
            </a:pPr>
            <a:r>
              <a:rPr lang="en-US"/>
              <a:t>Enertia Name &amp; Property #</a:t>
            </a:r>
          </a:p>
        </p:txBody>
      </p:sp>
      <p:sp>
        <p:nvSpPr>
          <p:cNvPr id="21509" name="Text Box 7"/>
          <p:cNvSpPr txBox="1">
            <a:spLocks noChangeArrowheads="1"/>
          </p:cNvSpPr>
          <p:nvPr/>
        </p:nvSpPr>
        <p:spPr bwMode="auto">
          <a:xfrm>
            <a:off x="4343400" y="685800"/>
            <a:ext cx="4648200" cy="1279525"/>
          </a:xfrm>
          <a:prstGeom prst="rect">
            <a:avLst/>
          </a:prstGeom>
          <a:noFill/>
          <a:ln w="9525">
            <a:noFill/>
            <a:miter lim="800000"/>
            <a:headEnd/>
            <a:tailEnd/>
          </a:ln>
        </p:spPr>
        <p:txBody>
          <a:bodyPr>
            <a:spAutoFit/>
          </a:bodyPr>
          <a:lstStyle/>
          <a:p>
            <a:pPr>
              <a:spcBef>
                <a:spcPct val="50000"/>
              </a:spcBef>
            </a:pPr>
            <a:r>
              <a:rPr lang="en-US" sz="1200"/>
              <a:t>To find the Enertia name and property number, click on the Options and select the Show Lease 2 in the drop down box.  The Lease Grid will open up two hidden columns:  Lease 2 and CompUseKey.  To close it, do the same again.</a:t>
            </a:r>
          </a:p>
          <a:p>
            <a:pPr>
              <a:spcBef>
                <a:spcPct val="50000"/>
              </a:spcBef>
            </a:pPr>
            <a:r>
              <a:rPr lang="en-US" sz="1200"/>
              <a:t>Note: sometimes it doesn’t open, if so, close PRS, reopen and then try the Options, Show Lease 2 again.</a:t>
            </a:r>
          </a:p>
        </p:txBody>
      </p:sp>
      <p:pic>
        <p:nvPicPr>
          <p:cNvPr id="21510" name="Picture 8"/>
          <p:cNvPicPr>
            <a:picLocks noChangeAspect="1" noChangeArrowheads="1"/>
          </p:cNvPicPr>
          <p:nvPr/>
        </p:nvPicPr>
        <p:blipFill>
          <a:blip r:embed="rId3" cstate="print"/>
          <a:srcRect/>
          <a:stretch>
            <a:fillRect/>
          </a:stretch>
        </p:blipFill>
        <p:spPr bwMode="auto">
          <a:xfrm>
            <a:off x="2743200" y="2133600"/>
            <a:ext cx="5638800" cy="4416425"/>
          </a:xfrm>
          <a:prstGeom prst="rect">
            <a:avLst/>
          </a:prstGeom>
          <a:noFill/>
          <a:ln w="9525">
            <a:noFill/>
            <a:miter lim="800000"/>
            <a:headEnd/>
            <a:tailEnd/>
          </a:ln>
        </p:spPr>
      </p:pic>
      <p:sp>
        <p:nvSpPr>
          <p:cNvPr id="21511" name="Oval 9"/>
          <p:cNvSpPr>
            <a:spLocks noChangeArrowheads="1"/>
          </p:cNvSpPr>
          <p:nvPr/>
        </p:nvSpPr>
        <p:spPr bwMode="auto">
          <a:xfrm>
            <a:off x="381000" y="685800"/>
            <a:ext cx="304800" cy="228600"/>
          </a:xfrm>
          <a:prstGeom prst="ellipse">
            <a:avLst/>
          </a:prstGeom>
          <a:noFill/>
          <a:ln w="19050">
            <a:solidFill>
              <a:srgbClr val="C00000"/>
            </a:solidFill>
            <a:round/>
            <a:headEnd/>
            <a:tailEnd/>
          </a:ln>
        </p:spPr>
        <p:txBody>
          <a:bodyPr wrap="none" anchor="ctr"/>
          <a:lstStyle/>
          <a:p>
            <a:endParaRPr lang="en-US"/>
          </a:p>
        </p:txBody>
      </p:sp>
      <p:sp>
        <p:nvSpPr>
          <p:cNvPr id="21512" name="Line 13"/>
          <p:cNvSpPr>
            <a:spLocks noChangeShapeType="1"/>
          </p:cNvSpPr>
          <p:nvPr/>
        </p:nvSpPr>
        <p:spPr bwMode="auto">
          <a:xfrm flipH="1">
            <a:off x="1219200" y="1066800"/>
            <a:ext cx="3200400" cy="304800"/>
          </a:xfrm>
          <a:prstGeom prst="line">
            <a:avLst/>
          </a:prstGeom>
          <a:noFill/>
          <a:ln w="19050">
            <a:solidFill>
              <a:srgbClr val="C00000"/>
            </a:solidFill>
            <a:round/>
            <a:headEnd/>
            <a:tailEnd type="triangle" w="med" len="med"/>
          </a:ln>
        </p:spPr>
        <p:txBody>
          <a:bodyPr/>
          <a:lstStyle/>
          <a:p>
            <a:endParaRPr lang="en-US"/>
          </a:p>
        </p:txBody>
      </p:sp>
      <p:sp>
        <p:nvSpPr>
          <p:cNvPr id="21513" name="Line 15"/>
          <p:cNvSpPr>
            <a:spLocks noChangeShapeType="1"/>
          </p:cNvSpPr>
          <p:nvPr/>
        </p:nvSpPr>
        <p:spPr bwMode="auto">
          <a:xfrm>
            <a:off x="457200" y="381000"/>
            <a:ext cx="76200" cy="304800"/>
          </a:xfrm>
          <a:prstGeom prst="line">
            <a:avLst/>
          </a:prstGeom>
          <a:noFill/>
          <a:ln w="19050">
            <a:solidFill>
              <a:srgbClr val="C00000"/>
            </a:solidFill>
            <a:round/>
            <a:headEnd/>
            <a:tailEnd type="triangle" w="med" len="med"/>
          </a:ln>
        </p:spPr>
        <p:txBody>
          <a:bodyPr/>
          <a:lstStyle/>
          <a:p>
            <a:endParaRPr lang="en-US"/>
          </a:p>
        </p:txBody>
      </p:sp>
      <p:sp>
        <p:nvSpPr>
          <p:cNvPr id="11" name="Rectangle 10"/>
          <p:cNvSpPr/>
          <p:nvPr/>
        </p:nvSpPr>
        <p:spPr>
          <a:xfrm>
            <a:off x="4343400" y="2971800"/>
            <a:ext cx="1981200" cy="2209800"/>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itle 11"/>
          <p:cNvSpPr>
            <a:spLocks noGrp="1"/>
          </p:cNvSpPr>
          <p:nvPr>
            <p:ph type="title" idx="4294967295"/>
          </p:nvPr>
        </p:nvSpPr>
        <p:spPr/>
        <p:txBody>
          <a:bodyPr/>
          <a:lstStyle/>
          <a:p>
            <a:r>
              <a:rPr lang="en-US" dirty="0" smtClean="0"/>
              <a:t>Lease 2</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5"/>
          <p:cNvSpPr txBox="1">
            <a:spLocks noChangeArrowheads="1"/>
          </p:cNvSpPr>
          <p:nvPr/>
        </p:nvSpPr>
        <p:spPr bwMode="auto">
          <a:xfrm>
            <a:off x="2971800" y="457200"/>
            <a:ext cx="1219200" cy="366713"/>
          </a:xfrm>
          <a:prstGeom prst="rect">
            <a:avLst/>
          </a:prstGeom>
          <a:noFill/>
          <a:ln w="9525">
            <a:noFill/>
            <a:miter lim="800000"/>
            <a:headEnd/>
            <a:tailEnd/>
          </a:ln>
        </p:spPr>
        <p:txBody>
          <a:bodyPr>
            <a:spAutoFit/>
          </a:bodyPr>
          <a:lstStyle/>
          <a:p>
            <a:pPr>
              <a:spcBef>
                <a:spcPct val="50000"/>
              </a:spcBef>
            </a:pPr>
            <a:r>
              <a:rPr lang="en-US"/>
              <a:t>LT Status</a:t>
            </a:r>
          </a:p>
        </p:txBody>
      </p:sp>
      <p:sp>
        <p:nvSpPr>
          <p:cNvPr id="22532" name="Text Box 6"/>
          <p:cNvSpPr txBox="1">
            <a:spLocks noChangeArrowheads="1"/>
          </p:cNvSpPr>
          <p:nvPr/>
        </p:nvSpPr>
        <p:spPr bwMode="auto">
          <a:xfrm>
            <a:off x="5638800" y="685800"/>
            <a:ext cx="2971800" cy="5581650"/>
          </a:xfrm>
          <a:prstGeom prst="rect">
            <a:avLst/>
          </a:prstGeom>
          <a:noFill/>
          <a:ln w="9525">
            <a:noFill/>
            <a:miter lim="800000"/>
            <a:headEnd/>
            <a:tailEnd/>
          </a:ln>
        </p:spPr>
        <p:txBody>
          <a:bodyPr>
            <a:spAutoFit/>
          </a:bodyPr>
          <a:lstStyle/>
          <a:p>
            <a:pPr>
              <a:spcBef>
                <a:spcPct val="50000"/>
              </a:spcBef>
            </a:pPr>
            <a:r>
              <a:rPr lang="en-US" sz="1200"/>
              <a:t>LT Status is for Long Term Status.  This code is used for many purposes in PRS. The Date next to it signifies when the LT Status was changed. Do not use this date for a plugging date, SI date or other. Look in the comment column.</a:t>
            </a:r>
          </a:p>
          <a:p>
            <a:pPr>
              <a:spcBef>
                <a:spcPct val="50000"/>
              </a:spcBef>
            </a:pPr>
            <a:r>
              <a:rPr lang="en-US" sz="1200"/>
              <a:t>DD – Drilled &amp; Abandoned</a:t>
            </a:r>
          </a:p>
          <a:p>
            <a:pPr>
              <a:spcBef>
                <a:spcPct val="50000"/>
              </a:spcBef>
            </a:pPr>
            <a:r>
              <a:rPr lang="en-US" sz="1200"/>
              <a:t>IN – Injection Well</a:t>
            </a:r>
          </a:p>
          <a:p>
            <a:pPr>
              <a:spcBef>
                <a:spcPct val="50000"/>
              </a:spcBef>
            </a:pPr>
            <a:r>
              <a:rPr lang="en-US" sz="1200"/>
              <a:t>MK – Marketing Only</a:t>
            </a:r>
          </a:p>
          <a:p>
            <a:pPr>
              <a:spcBef>
                <a:spcPct val="50000"/>
              </a:spcBef>
            </a:pPr>
            <a:r>
              <a:rPr lang="en-US" sz="1200"/>
              <a:t>MR – Morning Report</a:t>
            </a:r>
          </a:p>
          <a:p>
            <a:pPr>
              <a:spcBef>
                <a:spcPct val="50000"/>
              </a:spcBef>
            </a:pPr>
            <a:r>
              <a:rPr lang="en-US" sz="1200"/>
              <a:t>ND – Not Drilled</a:t>
            </a:r>
          </a:p>
          <a:p>
            <a:pPr>
              <a:spcBef>
                <a:spcPct val="50000"/>
              </a:spcBef>
            </a:pPr>
            <a:r>
              <a:rPr lang="en-US" sz="1200"/>
              <a:t>NU – Not Used</a:t>
            </a:r>
          </a:p>
          <a:p>
            <a:pPr>
              <a:spcBef>
                <a:spcPct val="50000"/>
              </a:spcBef>
            </a:pPr>
            <a:r>
              <a:rPr lang="en-US" sz="1200"/>
              <a:t>NW – New Well</a:t>
            </a:r>
          </a:p>
          <a:p>
            <a:pPr>
              <a:spcBef>
                <a:spcPct val="50000"/>
              </a:spcBef>
            </a:pPr>
            <a:r>
              <a:rPr lang="en-US" sz="1200"/>
              <a:t>PA – Plugged &amp; Abandoned</a:t>
            </a:r>
          </a:p>
          <a:p>
            <a:pPr>
              <a:spcBef>
                <a:spcPct val="50000"/>
              </a:spcBef>
            </a:pPr>
            <a:r>
              <a:rPr lang="en-US" sz="1200"/>
              <a:t>PR  - Producing</a:t>
            </a:r>
          </a:p>
          <a:p>
            <a:pPr>
              <a:spcBef>
                <a:spcPct val="50000"/>
              </a:spcBef>
            </a:pPr>
            <a:r>
              <a:rPr lang="en-US" sz="1200"/>
              <a:t>ROL – Rollup</a:t>
            </a:r>
          </a:p>
          <a:p>
            <a:pPr>
              <a:spcBef>
                <a:spcPct val="50000"/>
              </a:spcBef>
            </a:pPr>
            <a:r>
              <a:rPr lang="en-US" sz="1200"/>
              <a:t>SD – Saltwater Disposal</a:t>
            </a:r>
          </a:p>
          <a:p>
            <a:pPr>
              <a:spcBef>
                <a:spcPct val="50000"/>
              </a:spcBef>
            </a:pPr>
            <a:r>
              <a:rPr lang="en-US" sz="1200"/>
              <a:t>SI – Shut-In</a:t>
            </a:r>
          </a:p>
          <a:p>
            <a:pPr>
              <a:spcBef>
                <a:spcPct val="50000"/>
              </a:spcBef>
            </a:pPr>
            <a:r>
              <a:rPr lang="en-US" sz="1200"/>
              <a:t>SO – Sold</a:t>
            </a:r>
          </a:p>
          <a:p>
            <a:pPr>
              <a:spcBef>
                <a:spcPct val="50000"/>
              </a:spcBef>
            </a:pPr>
            <a:r>
              <a:rPr lang="en-US" sz="1200"/>
              <a:t>TA – Temporarily Abandoned</a:t>
            </a:r>
          </a:p>
          <a:p>
            <a:pPr>
              <a:spcBef>
                <a:spcPct val="50000"/>
              </a:spcBef>
            </a:pPr>
            <a:r>
              <a:rPr lang="en-US" sz="1200"/>
              <a:t>UN – Unknown</a:t>
            </a:r>
          </a:p>
          <a:p>
            <a:pPr>
              <a:spcBef>
                <a:spcPct val="50000"/>
              </a:spcBef>
            </a:pPr>
            <a:r>
              <a:rPr lang="en-US" sz="1200"/>
              <a:t>WW – Water Supply Well</a:t>
            </a:r>
          </a:p>
        </p:txBody>
      </p:sp>
      <p:grpSp>
        <p:nvGrpSpPr>
          <p:cNvPr id="22533" name="Group 8"/>
          <p:cNvGrpSpPr>
            <a:grpSpLocks/>
          </p:cNvGrpSpPr>
          <p:nvPr/>
        </p:nvGrpSpPr>
        <p:grpSpPr bwMode="auto">
          <a:xfrm>
            <a:off x="228600" y="838200"/>
            <a:ext cx="5105400" cy="5267325"/>
            <a:chOff x="144" y="528"/>
            <a:chExt cx="3216" cy="3318"/>
          </a:xfrm>
        </p:grpSpPr>
        <p:pic>
          <p:nvPicPr>
            <p:cNvPr id="22534" name="Picture 4"/>
            <p:cNvPicPr>
              <a:picLocks noChangeAspect="1" noChangeArrowheads="1"/>
            </p:cNvPicPr>
            <p:nvPr/>
          </p:nvPicPr>
          <p:blipFill>
            <a:blip r:embed="rId2" cstate="print"/>
            <a:srcRect/>
            <a:stretch>
              <a:fillRect/>
            </a:stretch>
          </p:blipFill>
          <p:spPr bwMode="auto">
            <a:xfrm>
              <a:off x="144" y="528"/>
              <a:ext cx="3216" cy="3318"/>
            </a:xfrm>
            <a:prstGeom prst="rect">
              <a:avLst/>
            </a:prstGeom>
            <a:noFill/>
            <a:ln w="9525">
              <a:noFill/>
              <a:miter lim="800000"/>
              <a:headEnd/>
              <a:tailEnd/>
            </a:ln>
          </p:spPr>
        </p:pic>
        <p:sp>
          <p:nvSpPr>
            <p:cNvPr id="22535" name="Oval 7"/>
            <p:cNvSpPr>
              <a:spLocks noChangeArrowheads="1"/>
            </p:cNvSpPr>
            <p:nvPr/>
          </p:nvSpPr>
          <p:spPr bwMode="auto">
            <a:xfrm>
              <a:off x="1344" y="1056"/>
              <a:ext cx="1008" cy="1968"/>
            </a:xfrm>
            <a:prstGeom prst="ellipse">
              <a:avLst/>
            </a:prstGeom>
            <a:noFill/>
            <a:ln w="19050">
              <a:solidFill>
                <a:srgbClr val="C00000"/>
              </a:solidFill>
              <a:round/>
              <a:headEnd/>
              <a:tailEnd/>
            </a:ln>
          </p:spPr>
          <p:txBody>
            <a:bodyPr wrap="none" anchor="ctr"/>
            <a:lstStyle/>
            <a:p>
              <a:endParaRPr lang="en-US"/>
            </a:p>
          </p:txBody>
        </p:sp>
      </p:grpSp>
      <p:sp>
        <p:nvSpPr>
          <p:cNvPr id="8" name="Title 7"/>
          <p:cNvSpPr>
            <a:spLocks noGrp="1"/>
          </p:cNvSpPr>
          <p:nvPr>
            <p:ph type="title" idx="4294967295"/>
          </p:nvPr>
        </p:nvSpPr>
        <p:spPr/>
        <p:txBody>
          <a:bodyPr/>
          <a:lstStyle/>
          <a:p>
            <a:r>
              <a:rPr lang="en-US" dirty="0" smtClean="0"/>
              <a:t>LT Status</a:t>
            </a:r>
            <a:endParaRPr lang="en-US" dirty="0"/>
          </a:p>
        </p:txBody>
      </p:sp>
      <p:sp>
        <p:nvSpPr>
          <p:cNvPr id="9" name="Slide Number Placeholder 8"/>
          <p:cNvSpPr>
            <a:spLocks noGrp="1"/>
          </p:cNvSpPr>
          <p:nvPr>
            <p:ph type="sldNum" sz="quarter" idx="12"/>
          </p:nvPr>
        </p:nvSpPr>
        <p:spPr/>
        <p:txBody>
          <a:bodyPr/>
          <a:lstStyle/>
          <a:p>
            <a:pPr>
              <a:defRPr/>
            </a:pPr>
            <a:fld id="{48C3DED9-898D-456E-BEB6-75A285B2405F}" type="slidenum">
              <a:rPr lang="en-US" smtClean="0"/>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p:cNvPicPr>
            <a:picLocks noChangeAspect="1" noChangeArrowheads="1"/>
          </p:cNvPicPr>
          <p:nvPr/>
        </p:nvPicPr>
        <p:blipFill>
          <a:blip r:embed="rId2" cstate="print"/>
          <a:srcRect/>
          <a:stretch>
            <a:fillRect/>
          </a:stretch>
        </p:blipFill>
        <p:spPr bwMode="auto">
          <a:xfrm>
            <a:off x="304800" y="304800"/>
            <a:ext cx="5756275" cy="5943600"/>
          </a:xfrm>
          <a:prstGeom prst="rect">
            <a:avLst/>
          </a:prstGeom>
          <a:noFill/>
          <a:ln w="9525">
            <a:noFill/>
            <a:miter lim="800000"/>
            <a:headEnd/>
            <a:tailEnd/>
          </a:ln>
        </p:spPr>
      </p:pic>
      <p:sp>
        <p:nvSpPr>
          <p:cNvPr id="5" name="Rectangle 4"/>
          <p:cNvSpPr/>
          <p:nvPr/>
        </p:nvSpPr>
        <p:spPr>
          <a:xfrm>
            <a:off x="2209800" y="990600"/>
            <a:ext cx="1600200" cy="434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6477000" y="762000"/>
            <a:ext cx="2057400" cy="5078413"/>
          </a:xfrm>
          <a:prstGeom prst="rect">
            <a:avLst/>
          </a:prstGeom>
          <a:noFill/>
        </p:spPr>
        <p:txBody>
          <a:bodyPr>
            <a:spAutoFit/>
          </a:bodyPr>
          <a:lstStyle/>
          <a:p>
            <a:pPr>
              <a:defRPr/>
            </a:pPr>
            <a:r>
              <a:rPr lang="en-US" b="1" dirty="0">
                <a:solidFill>
                  <a:schemeClr val="accent2">
                    <a:lumMod val="75000"/>
                  </a:schemeClr>
                </a:solidFill>
                <a:cs typeface="+mn-cs"/>
              </a:rPr>
              <a:t>Group, Group 2</a:t>
            </a:r>
          </a:p>
          <a:p>
            <a:pPr>
              <a:defRPr/>
            </a:pPr>
            <a:r>
              <a:rPr lang="en-US" dirty="0"/>
              <a:t>Can be used to group leases together however the user chooses.</a:t>
            </a:r>
            <a:endParaRPr lang="en-US" dirty="0">
              <a:cs typeface="+mn-cs"/>
            </a:endParaRPr>
          </a:p>
          <a:p>
            <a:pPr>
              <a:defRPr/>
            </a:pPr>
            <a:r>
              <a:rPr lang="en-US" dirty="0">
                <a:cs typeface="+mn-cs"/>
              </a:rPr>
              <a:t>Here the fields are being used for Drill Year.</a:t>
            </a:r>
          </a:p>
          <a:p>
            <a:pPr>
              <a:defRPr/>
            </a:pPr>
            <a:endParaRPr lang="en-US" dirty="0">
              <a:cs typeface="+mn-cs"/>
            </a:endParaRPr>
          </a:p>
          <a:p>
            <a:pPr>
              <a:defRPr/>
            </a:pPr>
            <a:r>
              <a:rPr lang="en-US" b="1" dirty="0">
                <a:solidFill>
                  <a:schemeClr val="accent2">
                    <a:lumMod val="75000"/>
                  </a:schemeClr>
                </a:solidFill>
                <a:cs typeface="+mn-cs"/>
              </a:rPr>
              <a:t>Prospect</a:t>
            </a:r>
            <a:r>
              <a:rPr lang="en-US" dirty="0">
                <a:cs typeface="+mn-cs"/>
              </a:rPr>
              <a:t> – Used for Acquisition Codes</a:t>
            </a:r>
          </a:p>
          <a:p>
            <a:pPr>
              <a:defRPr/>
            </a:pPr>
            <a:endParaRPr lang="en-US" dirty="0">
              <a:cs typeface="+mn-cs"/>
            </a:endParaRPr>
          </a:p>
          <a:p>
            <a:pPr>
              <a:defRPr/>
            </a:pPr>
            <a:r>
              <a:rPr lang="en-US" dirty="0">
                <a:cs typeface="+mn-cs"/>
              </a:rPr>
              <a:t>Groups can be selected when filtering for reports, graphs and exports.</a:t>
            </a:r>
          </a:p>
        </p:txBody>
      </p:sp>
      <p:sp>
        <p:nvSpPr>
          <p:cNvPr id="7" name="Title 6"/>
          <p:cNvSpPr>
            <a:spLocks noGrp="1"/>
          </p:cNvSpPr>
          <p:nvPr>
            <p:ph type="title" idx="4294967295"/>
          </p:nvPr>
        </p:nvSpPr>
        <p:spPr/>
        <p:txBody>
          <a:bodyPr/>
          <a:lstStyle/>
          <a:p>
            <a:r>
              <a:rPr lang="en-US" dirty="0" smtClean="0"/>
              <a:t>Group Fields</a:t>
            </a:r>
            <a:endParaRPr lang="en-US" dirty="0"/>
          </a:p>
        </p:txBody>
      </p:sp>
      <p:sp>
        <p:nvSpPr>
          <p:cNvPr id="8" name="Slide Number Placeholder 7"/>
          <p:cNvSpPr>
            <a:spLocks noGrp="1"/>
          </p:cNvSpPr>
          <p:nvPr>
            <p:ph type="sldNum" sz="quarter" idx="12"/>
          </p:nvPr>
        </p:nvSpPr>
        <p:spPr/>
        <p:txBody>
          <a:bodyPr/>
          <a:lstStyle/>
          <a:p>
            <a:pPr>
              <a:defRPr/>
            </a:pPr>
            <a:fld id="{48C3DED9-898D-456E-BEB6-75A285B2405F}"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2"/>
          <p:cNvPicPr>
            <a:picLocks noChangeAspect="1" noChangeArrowheads="1"/>
          </p:cNvPicPr>
          <p:nvPr/>
        </p:nvPicPr>
        <p:blipFill>
          <a:blip r:embed="rId2" cstate="print"/>
          <a:srcRect/>
          <a:stretch>
            <a:fillRect/>
          </a:stretch>
        </p:blipFill>
        <p:spPr bwMode="auto">
          <a:xfrm>
            <a:off x="304800" y="304800"/>
            <a:ext cx="5399088" cy="6172200"/>
          </a:xfrm>
          <a:prstGeom prst="rect">
            <a:avLst/>
          </a:prstGeom>
          <a:noFill/>
          <a:ln w="9525">
            <a:noFill/>
            <a:miter lim="800000"/>
            <a:headEnd/>
            <a:tailEnd/>
          </a:ln>
        </p:spPr>
      </p:pic>
      <p:sp>
        <p:nvSpPr>
          <p:cNvPr id="25604" name="TextBox 3"/>
          <p:cNvSpPr txBox="1">
            <a:spLocks noChangeArrowheads="1"/>
          </p:cNvSpPr>
          <p:nvPr/>
        </p:nvSpPr>
        <p:spPr bwMode="auto">
          <a:xfrm>
            <a:off x="5943600" y="1752600"/>
            <a:ext cx="2971800" cy="646113"/>
          </a:xfrm>
          <a:prstGeom prst="rect">
            <a:avLst/>
          </a:prstGeom>
          <a:noFill/>
          <a:ln w="9525">
            <a:noFill/>
            <a:miter lim="800000"/>
            <a:headEnd/>
            <a:tailEnd/>
          </a:ln>
        </p:spPr>
        <p:txBody>
          <a:bodyPr>
            <a:spAutoFit/>
          </a:bodyPr>
          <a:lstStyle/>
          <a:p>
            <a:r>
              <a:rPr lang="en-US"/>
              <a:t>1st Gas Production Date</a:t>
            </a:r>
          </a:p>
          <a:p>
            <a:r>
              <a:rPr lang="en-US"/>
              <a:t>1st Oil Sales Date</a:t>
            </a:r>
          </a:p>
        </p:txBody>
      </p:sp>
      <p:sp>
        <p:nvSpPr>
          <p:cNvPr id="25605" name="TextBox 4"/>
          <p:cNvSpPr txBox="1">
            <a:spLocks noChangeArrowheads="1"/>
          </p:cNvSpPr>
          <p:nvPr/>
        </p:nvSpPr>
        <p:spPr bwMode="auto">
          <a:xfrm>
            <a:off x="5943600" y="762000"/>
            <a:ext cx="2286000" cy="646113"/>
          </a:xfrm>
          <a:prstGeom prst="rect">
            <a:avLst/>
          </a:prstGeom>
          <a:noFill/>
          <a:ln w="9525">
            <a:noFill/>
            <a:miter lim="800000"/>
            <a:headEnd/>
            <a:tailEnd/>
          </a:ln>
        </p:spPr>
        <p:txBody>
          <a:bodyPr>
            <a:spAutoFit/>
          </a:bodyPr>
          <a:lstStyle/>
          <a:p>
            <a:r>
              <a:rPr lang="en-US"/>
              <a:t>Dwight Code</a:t>
            </a:r>
          </a:p>
          <a:p>
            <a:r>
              <a:rPr lang="en-US"/>
              <a:t>Tax Number - OTC</a:t>
            </a:r>
          </a:p>
        </p:txBody>
      </p:sp>
      <p:sp>
        <p:nvSpPr>
          <p:cNvPr id="6" name="Rectangle 5"/>
          <p:cNvSpPr/>
          <p:nvPr/>
        </p:nvSpPr>
        <p:spPr>
          <a:xfrm>
            <a:off x="1905000" y="1143000"/>
            <a:ext cx="2743200" cy="434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Title 6"/>
          <p:cNvSpPr>
            <a:spLocks noGrp="1"/>
          </p:cNvSpPr>
          <p:nvPr>
            <p:ph type="title" idx="4294967295"/>
          </p:nvPr>
        </p:nvSpPr>
        <p:spPr/>
        <p:txBody>
          <a:bodyPr/>
          <a:lstStyle/>
          <a:p>
            <a:r>
              <a:rPr lang="en-US" dirty="0" smtClean="0"/>
              <a:t>Other Fields</a:t>
            </a:r>
            <a:endParaRPr lang="en-US" dirty="0"/>
          </a:p>
        </p:txBody>
      </p:sp>
      <p:sp>
        <p:nvSpPr>
          <p:cNvPr id="8" name="Slide Number Placeholder 7"/>
          <p:cNvSpPr>
            <a:spLocks noGrp="1"/>
          </p:cNvSpPr>
          <p:nvPr>
            <p:ph type="sldNum" sz="quarter" idx="12"/>
          </p:nvPr>
        </p:nvSpPr>
        <p:spPr/>
        <p:txBody>
          <a:bodyPr/>
          <a:lstStyle/>
          <a:p>
            <a:pPr>
              <a:defRPr/>
            </a:pPr>
            <a:fld id="{48C3DED9-898D-456E-BEB6-75A285B2405F}"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67400" y="685800"/>
            <a:ext cx="2362200" cy="2032000"/>
          </a:xfrm>
          <a:prstGeom prst="rect">
            <a:avLst/>
          </a:prstGeom>
          <a:noFill/>
        </p:spPr>
        <p:txBody>
          <a:bodyPr>
            <a:spAutoFit/>
          </a:bodyPr>
          <a:lstStyle/>
          <a:p>
            <a:pPr>
              <a:defRPr/>
            </a:pPr>
            <a:r>
              <a:rPr lang="en-US" b="1" dirty="0">
                <a:solidFill>
                  <a:schemeClr val="accent2">
                    <a:lumMod val="75000"/>
                  </a:schemeClr>
                </a:solidFill>
                <a:cs typeface="+mn-cs"/>
              </a:rPr>
              <a:t>Cross Ref 1 &amp; Cross Ref 2 </a:t>
            </a:r>
          </a:p>
          <a:p>
            <a:pPr>
              <a:defRPr/>
            </a:pPr>
            <a:endParaRPr lang="en-US" b="1" dirty="0">
              <a:solidFill>
                <a:schemeClr val="accent2">
                  <a:lumMod val="75000"/>
                </a:schemeClr>
              </a:solidFill>
              <a:cs typeface="+mn-cs"/>
            </a:endParaRPr>
          </a:p>
          <a:p>
            <a:pPr>
              <a:defRPr/>
            </a:pPr>
            <a:r>
              <a:rPr lang="en-US" dirty="0">
                <a:cs typeface="+mn-cs"/>
              </a:rPr>
              <a:t>These fields are used for Acquisition cross-reference numbers</a:t>
            </a:r>
          </a:p>
        </p:txBody>
      </p:sp>
      <p:pic>
        <p:nvPicPr>
          <p:cNvPr id="26628" name="Picture 3"/>
          <p:cNvPicPr>
            <a:picLocks noChangeAspect="1" noChangeArrowheads="1"/>
          </p:cNvPicPr>
          <p:nvPr/>
        </p:nvPicPr>
        <p:blipFill>
          <a:blip r:embed="rId2" cstate="print"/>
          <a:srcRect/>
          <a:stretch>
            <a:fillRect/>
          </a:stretch>
        </p:blipFill>
        <p:spPr bwMode="auto">
          <a:xfrm>
            <a:off x="228600" y="228600"/>
            <a:ext cx="5486400" cy="6272213"/>
          </a:xfrm>
          <a:prstGeom prst="rect">
            <a:avLst/>
          </a:prstGeom>
          <a:noFill/>
          <a:ln w="9525">
            <a:noFill/>
            <a:miter lim="800000"/>
            <a:headEnd/>
            <a:tailEnd/>
          </a:ln>
        </p:spPr>
      </p:pic>
      <p:sp>
        <p:nvSpPr>
          <p:cNvPr id="8" name="Rectangle 7"/>
          <p:cNvSpPr/>
          <p:nvPr/>
        </p:nvSpPr>
        <p:spPr>
          <a:xfrm>
            <a:off x="2514600" y="1066800"/>
            <a:ext cx="2057400" cy="4419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itle 5"/>
          <p:cNvSpPr>
            <a:spLocks noGrp="1"/>
          </p:cNvSpPr>
          <p:nvPr>
            <p:ph type="title" idx="4294967295"/>
          </p:nvPr>
        </p:nvSpPr>
        <p:spPr/>
        <p:txBody>
          <a:bodyPr/>
          <a:lstStyle/>
          <a:p>
            <a:r>
              <a:rPr lang="en-US" dirty="0" smtClean="0"/>
              <a:t>Cross Refs</a:t>
            </a:r>
            <a:endParaRPr lang="en-US" dirty="0"/>
          </a:p>
        </p:txBody>
      </p:sp>
      <p:sp>
        <p:nvSpPr>
          <p:cNvPr id="7" name="Slide Number Placeholder 6"/>
          <p:cNvSpPr>
            <a:spLocks noGrp="1"/>
          </p:cNvSpPr>
          <p:nvPr>
            <p:ph type="sldNum" sz="quarter" idx="12"/>
          </p:nvPr>
        </p:nvSpPr>
        <p:spPr/>
        <p:txBody>
          <a:bodyPr/>
          <a:lstStyle/>
          <a:p>
            <a:pPr>
              <a:defRPr/>
            </a:pPr>
            <a:fld id="{48C3DED9-898D-456E-BEB6-75A285B2405F}"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37"/>
          <p:cNvSpPr txBox="1">
            <a:spLocks noChangeArrowheads="1"/>
          </p:cNvSpPr>
          <p:nvPr/>
        </p:nvSpPr>
        <p:spPr bwMode="auto">
          <a:xfrm>
            <a:off x="784225" y="1828800"/>
            <a:ext cx="3409950" cy="2708275"/>
          </a:xfrm>
          <a:prstGeom prst="rect">
            <a:avLst/>
          </a:prstGeom>
          <a:noFill/>
          <a:ln w="9525">
            <a:noFill/>
            <a:miter lim="800000"/>
            <a:headEnd/>
            <a:tailEnd/>
          </a:ln>
        </p:spPr>
        <p:txBody>
          <a:bodyPr>
            <a:spAutoFit/>
          </a:bodyPr>
          <a:lstStyle/>
          <a:p>
            <a:pPr lvl="1">
              <a:spcBef>
                <a:spcPts val="600"/>
              </a:spcBef>
              <a:spcAft>
                <a:spcPts val="600"/>
              </a:spcAft>
              <a:buFont typeface="Arial" charset="0"/>
              <a:buChar char="•"/>
            </a:pPr>
            <a:r>
              <a:rPr lang="en-US" sz="2000"/>
              <a:t>  New Dominion</a:t>
            </a:r>
          </a:p>
          <a:p>
            <a:pPr lvl="1">
              <a:spcBef>
                <a:spcPts val="600"/>
              </a:spcBef>
              <a:spcAft>
                <a:spcPts val="600"/>
              </a:spcAft>
              <a:buFont typeface="Arial" charset="0"/>
              <a:buChar char="•"/>
            </a:pPr>
            <a:r>
              <a:rPr lang="en-US" sz="2000"/>
              <a:t>  Linn Energy</a:t>
            </a:r>
          </a:p>
          <a:p>
            <a:pPr lvl="1">
              <a:spcBef>
                <a:spcPts val="600"/>
              </a:spcBef>
              <a:spcAft>
                <a:spcPts val="600"/>
              </a:spcAft>
              <a:buFont typeface="Arial" charset="0"/>
              <a:buChar char="•"/>
            </a:pPr>
            <a:r>
              <a:rPr lang="en-US" sz="2000"/>
              <a:t>  Huntington Energy</a:t>
            </a:r>
          </a:p>
          <a:p>
            <a:pPr lvl="1">
              <a:spcBef>
                <a:spcPts val="600"/>
              </a:spcBef>
              <a:spcAft>
                <a:spcPts val="600"/>
              </a:spcAft>
              <a:buFont typeface="Arial" charset="0"/>
              <a:buChar char="•"/>
            </a:pPr>
            <a:r>
              <a:rPr lang="en-US" sz="2000"/>
              <a:t>  Newfield Exploration</a:t>
            </a:r>
          </a:p>
          <a:p>
            <a:pPr lvl="1">
              <a:spcBef>
                <a:spcPts val="600"/>
              </a:spcBef>
              <a:spcAft>
                <a:spcPts val="600"/>
              </a:spcAft>
              <a:buFont typeface="Arial" charset="0"/>
              <a:buChar char="•"/>
            </a:pPr>
            <a:r>
              <a:rPr lang="en-US" sz="2000"/>
              <a:t>  Range Resources</a:t>
            </a:r>
          </a:p>
          <a:p>
            <a:pPr lvl="1">
              <a:spcBef>
                <a:spcPts val="600"/>
              </a:spcBef>
              <a:spcAft>
                <a:spcPts val="600"/>
              </a:spcAft>
              <a:buFont typeface="Arial" charset="0"/>
              <a:buChar char="•"/>
            </a:pPr>
            <a:r>
              <a:rPr lang="en-US" sz="2000"/>
              <a:t>  Osage Resources</a:t>
            </a:r>
          </a:p>
        </p:txBody>
      </p:sp>
      <p:sp>
        <p:nvSpPr>
          <p:cNvPr id="8195" name="TextBox 3"/>
          <p:cNvSpPr txBox="1">
            <a:spLocks noChangeArrowheads="1"/>
          </p:cNvSpPr>
          <p:nvPr/>
        </p:nvSpPr>
        <p:spPr bwMode="auto">
          <a:xfrm>
            <a:off x="4600575" y="1857375"/>
            <a:ext cx="3425825" cy="2708275"/>
          </a:xfrm>
          <a:prstGeom prst="rect">
            <a:avLst/>
          </a:prstGeom>
          <a:noFill/>
          <a:ln w="9525">
            <a:noFill/>
            <a:miter lim="800000"/>
            <a:headEnd/>
            <a:tailEnd/>
          </a:ln>
        </p:spPr>
        <p:txBody>
          <a:bodyPr>
            <a:spAutoFit/>
          </a:bodyPr>
          <a:lstStyle/>
          <a:p>
            <a:pPr lvl="1">
              <a:spcBef>
                <a:spcPts val="600"/>
              </a:spcBef>
              <a:spcAft>
                <a:spcPts val="600"/>
              </a:spcAft>
              <a:buFont typeface="Arial" charset="0"/>
              <a:buChar char="•"/>
            </a:pPr>
            <a:r>
              <a:rPr lang="en-US" sz="2000"/>
              <a:t> GMX Resources</a:t>
            </a:r>
          </a:p>
          <a:p>
            <a:pPr lvl="1">
              <a:spcBef>
                <a:spcPts val="600"/>
              </a:spcBef>
              <a:spcAft>
                <a:spcPts val="600"/>
              </a:spcAft>
              <a:buFont typeface="Arial" charset="0"/>
              <a:buChar char="•"/>
            </a:pPr>
            <a:r>
              <a:rPr lang="en-US" sz="2000"/>
              <a:t>  Strata Production</a:t>
            </a:r>
          </a:p>
          <a:p>
            <a:pPr lvl="1">
              <a:spcBef>
                <a:spcPts val="600"/>
              </a:spcBef>
              <a:spcAft>
                <a:spcPts val="600"/>
              </a:spcAft>
              <a:buFont typeface="Arial" charset="0"/>
              <a:buChar char="•"/>
            </a:pPr>
            <a:r>
              <a:rPr lang="en-US" sz="2000"/>
              <a:t>  RKI Exploration</a:t>
            </a:r>
          </a:p>
          <a:p>
            <a:pPr lvl="1">
              <a:spcBef>
                <a:spcPts val="600"/>
              </a:spcBef>
              <a:spcAft>
                <a:spcPts val="600"/>
              </a:spcAft>
              <a:buFont typeface="Arial" charset="0"/>
              <a:buChar char="•"/>
            </a:pPr>
            <a:r>
              <a:rPr lang="en-US" sz="2000"/>
              <a:t>  Castelli Exploration</a:t>
            </a:r>
          </a:p>
          <a:p>
            <a:pPr lvl="1">
              <a:spcBef>
                <a:spcPts val="600"/>
              </a:spcBef>
              <a:spcAft>
                <a:spcPts val="600"/>
              </a:spcAft>
              <a:buFont typeface="Arial" charset="0"/>
              <a:buChar char="•"/>
            </a:pPr>
            <a:r>
              <a:rPr lang="en-US" sz="2000"/>
              <a:t>  Bracken Operating</a:t>
            </a:r>
          </a:p>
          <a:p>
            <a:pPr lvl="1">
              <a:spcBef>
                <a:spcPts val="600"/>
              </a:spcBef>
              <a:spcAft>
                <a:spcPts val="600"/>
              </a:spcAft>
              <a:buFont typeface="Arial" charset="0"/>
              <a:buChar char="•"/>
            </a:pPr>
            <a:r>
              <a:rPr lang="en-US" sz="2000"/>
              <a:t>  Walter Energy</a:t>
            </a:r>
          </a:p>
        </p:txBody>
      </p:sp>
      <p:sp>
        <p:nvSpPr>
          <p:cNvPr id="8196" name="Title 4"/>
          <p:cNvSpPr>
            <a:spLocks noGrp="1"/>
          </p:cNvSpPr>
          <p:nvPr>
            <p:ph type="title" idx="4294967295"/>
          </p:nvPr>
        </p:nvSpPr>
        <p:spPr bwMode="auto">
          <a:xfrm>
            <a:off x="227013" y="-471488"/>
            <a:ext cx="1457325" cy="384175"/>
          </a:xfrm>
          <a:prstGeom prst="rect">
            <a:avLst/>
          </a:prstGeom>
          <a:noFill/>
          <a:ln>
            <a:miter lim="800000"/>
            <a:headEnd/>
            <a:tailEnd/>
          </a:ln>
        </p:spPr>
        <p:txBody>
          <a:bodyPr/>
          <a:lstStyle/>
          <a:p>
            <a:r>
              <a:rPr lang="en-US" dirty="0" smtClean="0"/>
              <a:t>Intro 2</a:t>
            </a:r>
          </a:p>
        </p:txBody>
      </p:sp>
      <p:sp>
        <p:nvSpPr>
          <p:cNvPr id="8197" name="TextBox 5"/>
          <p:cNvSpPr txBox="1">
            <a:spLocks noChangeArrowheads="1"/>
          </p:cNvSpPr>
          <p:nvPr/>
        </p:nvSpPr>
        <p:spPr bwMode="auto">
          <a:xfrm>
            <a:off x="217488" y="115888"/>
            <a:ext cx="5486400" cy="523875"/>
          </a:xfrm>
          <a:prstGeom prst="rect">
            <a:avLst/>
          </a:prstGeom>
          <a:noFill/>
          <a:ln w="9525">
            <a:noFill/>
            <a:miter lim="800000"/>
            <a:headEnd/>
            <a:tailEnd/>
          </a:ln>
        </p:spPr>
        <p:txBody>
          <a:bodyPr>
            <a:spAutoFit/>
          </a:bodyPr>
          <a:lstStyle/>
          <a:p>
            <a:r>
              <a:rPr lang="en-US" sz="2800" b="1">
                <a:solidFill>
                  <a:schemeClr val="bg1"/>
                </a:solidFill>
              </a:rPr>
              <a:t>Carroll Engineering Client List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5"/>
          <p:cNvSpPr txBox="1">
            <a:spLocks noChangeArrowheads="1"/>
          </p:cNvSpPr>
          <p:nvPr/>
        </p:nvSpPr>
        <p:spPr bwMode="auto">
          <a:xfrm>
            <a:off x="3733800" y="304800"/>
            <a:ext cx="1600200" cy="366713"/>
          </a:xfrm>
          <a:prstGeom prst="rect">
            <a:avLst/>
          </a:prstGeom>
          <a:noFill/>
          <a:ln w="9525">
            <a:noFill/>
            <a:miter lim="800000"/>
            <a:headEnd/>
            <a:tailEnd/>
          </a:ln>
        </p:spPr>
        <p:txBody>
          <a:bodyPr>
            <a:spAutoFit/>
          </a:bodyPr>
          <a:lstStyle/>
          <a:p>
            <a:pPr>
              <a:spcBef>
                <a:spcPct val="50000"/>
              </a:spcBef>
            </a:pPr>
            <a:r>
              <a:rPr lang="en-US"/>
              <a:t>Grid Layout</a:t>
            </a:r>
          </a:p>
        </p:txBody>
      </p:sp>
      <p:sp>
        <p:nvSpPr>
          <p:cNvPr id="27652" name="Text Box 6"/>
          <p:cNvSpPr txBox="1">
            <a:spLocks noChangeArrowheads="1"/>
          </p:cNvSpPr>
          <p:nvPr/>
        </p:nvSpPr>
        <p:spPr bwMode="auto">
          <a:xfrm>
            <a:off x="7086600" y="381000"/>
            <a:ext cx="1828800" cy="3560763"/>
          </a:xfrm>
          <a:prstGeom prst="rect">
            <a:avLst/>
          </a:prstGeom>
          <a:noFill/>
          <a:ln w="9525">
            <a:noFill/>
            <a:miter lim="800000"/>
            <a:headEnd/>
            <a:tailEnd/>
          </a:ln>
        </p:spPr>
        <p:txBody>
          <a:bodyPr>
            <a:spAutoFit/>
          </a:bodyPr>
          <a:lstStyle/>
          <a:p>
            <a:pPr>
              <a:spcBef>
                <a:spcPct val="50000"/>
              </a:spcBef>
            </a:pPr>
            <a:r>
              <a:rPr lang="en-US" sz="1200"/>
              <a:t>You can customize the grid layout for just your viewing and save it.  Perhaps you would like to have the Zone next to the Field. Click on the Zone heading and drag over to place it in between the Field and LT Status.  To save it, click on Options and select Save Grid Layout. Next time you open PRS it will come up with the new grid. To get the default back, click on Options and select Load Default Grid Layout</a:t>
            </a:r>
          </a:p>
        </p:txBody>
      </p:sp>
      <p:pic>
        <p:nvPicPr>
          <p:cNvPr id="27653" name="Picture 14"/>
          <p:cNvPicPr>
            <a:picLocks noChangeAspect="1" noChangeArrowheads="1"/>
          </p:cNvPicPr>
          <p:nvPr/>
        </p:nvPicPr>
        <p:blipFill>
          <a:blip r:embed="rId2" cstate="print"/>
          <a:srcRect/>
          <a:stretch>
            <a:fillRect/>
          </a:stretch>
        </p:blipFill>
        <p:spPr bwMode="auto">
          <a:xfrm>
            <a:off x="457200" y="685800"/>
            <a:ext cx="6305550" cy="3678238"/>
          </a:xfrm>
          <a:prstGeom prst="rect">
            <a:avLst/>
          </a:prstGeom>
          <a:noFill/>
          <a:ln w="9525">
            <a:noFill/>
            <a:miter lim="800000"/>
            <a:headEnd/>
            <a:tailEnd/>
          </a:ln>
        </p:spPr>
      </p:pic>
      <p:sp>
        <p:nvSpPr>
          <p:cNvPr id="27654" name="Line 15"/>
          <p:cNvSpPr>
            <a:spLocks noChangeShapeType="1"/>
          </p:cNvSpPr>
          <p:nvPr/>
        </p:nvSpPr>
        <p:spPr bwMode="auto">
          <a:xfrm>
            <a:off x="5791200" y="1066800"/>
            <a:ext cx="0" cy="381000"/>
          </a:xfrm>
          <a:prstGeom prst="line">
            <a:avLst/>
          </a:prstGeom>
          <a:noFill/>
          <a:ln w="19050">
            <a:solidFill>
              <a:srgbClr val="C00000"/>
            </a:solidFill>
            <a:round/>
            <a:headEnd/>
            <a:tailEnd type="triangle" w="med" len="med"/>
          </a:ln>
        </p:spPr>
        <p:txBody>
          <a:bodyPr/>
          <a:lstStyle/>
          <a:p>
            <a:endParaRPr lang="en-US"/>
          </a:p>
        </p:txBody>
      </p:sp>
      <p:sp>
        <p:nvSpPr>
          <p:cNvPr id="27655" name="Line 16"/>
          <p:cNvSpPr>
            <a:spLocks noChangeShapeType="1"/>
          </p:cNvSpPr>
          <p:nvPr/>
        </p:nvSpPr>
        <p:spPr bwMode="auto">
          <a:xfrm flipH="1">
            <a:off x="2743200" y="1066800"/>
            <a:ext cx="3048000" cy="0"/>
          </a:xfrm>
          <a:prstGeom prst="line">
            <a:avLst/>
          </a:prstGeom>
          <a:noFill/>
          <a:ln w="19050">
            <a:solidFill>
              <a:srgbClr val="C00000"/>
            </a:solidFill>
            <a:round/>
            <a:headEnd/>
            <a:tailEnd type="triangle" w="med" len="med"/>
          </a:ln>
        </p:spPr>
        <p:txBody>
          <a:bodyPr/>
          <a:lstStyle/>
          <a:p>
            <a:endParaRPr lang="en-US"/>
          </a:p>
        </p:txBody>
      </p:sp>
      <p:sp>
        <p:nvSpPr>
          <p:cNvPr id="27656" name="Line 17"/>
          <p:cNvSpPr>
            <a:spLocks noChangeShapeType="1"/>
          </p:cNvSpPr>
          <p:nvPr/>
        </p:nvSpPr>
        <p:spPr bwMode="auto">
          <a:xfrm flipH="1">
            <a:off x="2667000" y="1066800"/>
            <a:ext cx="76200" cy="304800"/>
          </a:xfrm>
          <a:prstGeom prst="line">
            <a:avLst/>
          </a:prstGeom>
          <a:noFill/>
          <a:ln w="19050">
            <a:solidFill>
              <a:srgbClr val="C00000"/>
            </a:solidFill>
            <a:round/>
            <a:headEnd/>
            <a:tailEnd type="triangle" w="med" len="med"/>
          </a:ln>
        </p:spPr>
        <p:txBody>
          <a:bodyPr/>
          <a:lstStyle/>
          <a:p>
            <a:endParaRPr lang="en-US"/>
          </a:p>
        </p:txBody>
      </p:sp>
      <p:pic>
        <p:nvPicPr>
          <p:cNvPr id="27657" name="Picture 18"/>
          <p:cNvPicPr>
            <a:picLocks noChangeAspect="1" noChangeArrowheads="1"/>
          </p:cNvPicPr>
          <p:nvPr/>
        </p:nvPicPr>
        <p:blipFill>
          <a:blip r:embed="rId3" cstate="print"/>
          <a:srcRect/>
          <a:stretch>
            <a:fillRect/>
          </a:stretch>
        </p:blipFill>
        <p:spPr bwMode="auto">
          <a:xfrm>
            <a:off x="2438400" y="3657600"/>
            <a:ext cx="4524375" cy="2895600"/>
          </a:xfrm>
          <a:prstGeom prst="rect">
            <a:avLst/>
          </a:prstGeom>
          <a:noFill/>
          <a:ln w="9525">
            <a:noFill/>
            <a:miter lim="800000"/>
            <a:headEnd/>
            <a:tailEnd/>
          </a:ln>
        </p:spPr>
      </p:pic>
      <p:sp>
        <p:nvSpPr>
          <p:cNvPr id="27658" name="Line 19"/>
          <p:cNvSpPr>
            <a:spLocks noChangeShapeType="1"/>
          </p:cNvSpPr>
          <p:nvPr/>
        </p:nvSpPr>
        <p:spPr bwMode="auto">
          <a:xfrm flipH="1">
            <a:off x="3505200" y="2743200"/>
            <a:ext cx="3657600" cy="1676400"/>
          </a:xfrm>
          <a:prstGeom prst="line">
            <a:avLst/>
          </a:prstGeom>
          <a:noFill/>
          <a:ln w="19050">
            <a:solidFill>
              <a:srgbClr val="C00000"/>
            </a:solidFill>
            <a:round/>
            <a:headEnd/>
            <a:tailEnd type="triangle" w="med" len="med"/>
          </a:ln>
        </p:spPr>
        <p:txBody>
          <a:bodyPr/>
          <a:lstStyle/>
          <a:p>
            <a:endParaRPr lang="en-US"/>
          </a:p>
        </p:txBody>
      </p:sp>
      <p:sp>
        <p:nvSpPr>
          <p:cNvPr id="27659" name="Line 20"/>
          <p:cNvSpPr>
            <a:spLocks noChangeShapeType="1"/>
          </p:cNvSpPr>
          <p:nvPr/>
        </p:nvSpPr>
        <p:spPr bwMode="auto">
          <a:xfrm flipH="1" flipV="1">
            <a:off x="5867400" y="1447800"/>
            <a:ext cx="1295400" cy="1524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Grid Layout</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5"/>
          <p:cNvSpPr txBox="1">
            <a:spLocks noChangeArrowheads="1"/>
          </p:cNvSpPr>
          <p:nvPr/>
        </p:nvSpPr>
        <p:spPr bwMode="auto">
          <a:xfrm>
            <a:off x="3581400" y="381000"/>
            <a:ext cx="1828800" cy="366713"/>
          </a:xfrm>
          <a:prstGeom prst="rect">
            <a:avLst/>
          </a:prstGeom>
          <a:noFill/>
          <a:ln w="9525">
            <a:noFill/>
            <a:miter lim="800000"/>
            <a:headEnd/>
            <a:tailEnd/>
          </a:ln>
        </p:spPr>
        <p:txBody>
          <a:bodyPr>
            <a:spAutoFit/>
          </a:bodyPr>
          <a:lstStyle/>
          <a:p>
            <a:pPr>
              <a:spcBef>
                <a:spcPct val="50000"/>
              </a:spcBef>
            </a:pPr>
            <a:r>
              <a:rPr lang="en-US"/>
              <a:t>Sort by Column</a:t>
            </a:r>
          </a:p>
        </p:txBody>
      </p:sp>
      <p:sp>
        <p:nvSpPr>
          <p:cNvPr id="28676" name="Text Box 6"/>
          <p:cNvSpPr txBox="1">
            <a:spLocks noChangeArrowheads="1"/>
          </p:cNvSpPr>
          <p:nvPr/>
        </p:nvSpPr>
        <p:spPr bwMode="auto">
          <a:xfrm>
            <a:off x="6019800" y="1066800"/>
            <a:ext cx="2743200" cy="822325"/>
          </a:xfrm>
          <a:prstGeom prst="rect">
            <a:avLst/>
          </a:prstGeom>
          <a:noFill/>
          <a:ln w="9525">
            <a:noFill/>
            <a:miter lim="800000"/>
            <a:headEnd/>
            <a:tailEnd/>
          </a:ln>
        </p:spPr>
        <p:txBody>
          <a:bodyPr>
            <a:spAutoFit/>
          </a:bodyPr>
          <a:lstStyle/>
          <a:p>
            <a:pPr>
              <a:spcBef>
                <a:spcPct val="50000"/>
              </a:spcBef>
            </a:pPr>
            <a:r>
              <a:rPr lang="en-US" sz="1200"/>
              <a:t>To sort the lease tab by a column, click on the column heading and it will sort in ascending order.  Example;  Click on the Field heading.</a:t>
            </a:r>
          </a:p>
        </p:txBody>
      </p:sp>
      <p:pic>
        <p:nvPicPr>
          <p:cNvPr id="28677" name="Picture 4"/>
          <p:cNvPicPr>
            <a:picLocks noChangeAspect="1" noChangeArrowheads="1"/>
          </p:cNvPicPr>
          <p:nvPr/>
        </p:nvPicPr>
        <p:blipFill>
          <a:blip r:embed="rId2" cstate="print"/>
          <a:srcRect/>
          <a:stretch>
            <a:fillRect/>
          </a:stretch>
        </p:blipFill>
        <p:spPr bwMode="auto">
          <a:xfrm>
            <a:off x="228600" y="838200"/>
            <a:ext cx="5105400" cy="3652838"/>
          </a:xfrm>
          <a:prstGeom prst="rect">
            <a:avLst/>
          </a:prstGeom>
          <a:noFill/>
          <a:ln w="9525">
            <a:noFill/>
            <a:miter lim="800000"/>
            <a:headEnd/>
            <a:tailEnd/>
          </a:ln>
        </p:spPr>
      </p:pic>
      <p:pic>
        <p:nvPicPr>
          <p:cNvPr id="28678" name="Picture 7"/>
          <p:cNvPicPr>
            <a:picLocks noChangeAspect="1" noChangeArrowheads="1"/>
          </p:cNvPicPr>
          <p:nvPr/>
        </p:nvPicPr>
        <p:blipFill>
          <a:blip r:embed="rId3" cstate="print"/>
          <a:srcRect/>
          <a:stretch>
            <a:fillRect/>
          </a:stretch>
        </p:blipFill>
        <p:spPr bwMode="auto">
          <a:xfrm>
            <a:off x="3352800" y="2895600"/>
            <a:ext cx="4976813" cy="3560763"/>
          </a:xfrm>
          <a:prstGeom prst="rect">
            <a:avLst/>
          </a:prstGeom>
          <a:noFill/>
          <a:ln w="9525">
            <a:noFill/>
            <a:miter lim="800000"/>
            <a:headEnd/>
            <a:tailEnd/>
          </a:ln>
        </p:spPr>
      </p:pic>
      <p:sp>
        <p:nvSpPr>
          <p:cNvPr id="28679" name="Line 8"/>
          <p:cNvSpPr>
            <a:spLocks noChangeShapeType="1"/>
          </p:cNvSpPr>
          <p:nvPr/>
        </p:nvSpPr>
        <p:spPr bwMode="auto">
          <a:xfrm flipH="1" flipV="1">
            <a:off x="2057400" y="1600200"/>
            <a:ext cx="3962400" cy="152400"/>
          </a:xfrm>
          <a:prstGeom prst="line">
            <a:avLst/>
          </a:prstGeom>
          <a:noFill/>
          <a:ln w="19050">
            <a:solidFill>
              <a:srgbClr val="C00000"/>
            </a:solidFill>
            <a:round/>
            <a:headEnd/>
            <a:tailEnd type="triangle" w="med" len="med"/>
          </a:ln>
        </p:spPr>
        <p:txBody>
          <a:bodyPr/>
          <a:lstStyle/>
          <a:p>
            <a:endParaRPr lang="en-US"/>
          </a:p>
        </p:txBody>
      </p:sp>
      <p:sp>
        <p:nvSpPr>
          <p:cNvPr id="28680" name="Line 9"/>
          <p:cNvSpPr>
            <a:spLocks noChangeShapeType="1"/>
          </p:cNvSpPr>
          <p:nvPr/>
        </p:nvSpPr>
        <p:spPr bwMode="auto">
          <a:xfrm flipH="1">
            <a:off x="5105400" y="1905000"/>
            <a:ext cx="1143000" cy="1828800"/>
          </a:xfrm>
          <a:prstGeom prst="line">
            <a:avLst/>
          </a:prstGeom>
          <a:noFill/>
          <a:ln w="19050">
            <a:solidFill>
              <a:srgbClr val="C00000"/>
            </a:solidFill>
            <a:round/>
            <a:headEnd/>
            <a:tailEnd type="triangle" w="med" len="med"/>
          </a:ln>
        </p:spPr>
        <p:txBody>
          <a:bodyPr/>
          <a:lstStyle/>
          <a:p>
            <a:endParaRPr lang="en-US"/>
          </a:p>
        </p:txBody>
      </p:sp>
      <p:sp>
        <p:nvSpPr>
          <p:cNvPr id="9" name="Title 8"/>
          <p:cNvSpPr>
            <a:spLocks noGrp="1"/>
          </p:cNvSpPr>
          <p:nvPr>
            <p:ph type="title" idx="4294967295"/>
          </p:nvPr>
        </p:nvSpPr>
        <p:spPr/>
        <p:txBody>
          <a:bodyPr/>
          <a:lstStyle/>
          <a:p>
            <a:r>
              <a:rPr lang="en-US" dirty="0" smtClean="0"/>
              <a:t>Column Sort</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
          <p:cNvPicPr>
            <a:picLocks noChangeAspect="1" noChangeArrowheads="1"/>
          </p:cNvPicPr>
          <p:nvPr/>
        </p:nvPicPr>
        <p:blipFill>
          <a:blip r:embed="rId2" cstate="print"/>
          <a:srcRect/>
          <a:stretch>
            <a:fillRect/>
          </a:stretch>
        </p:blipFill>
        <p:spPr bwMode="auto">
          <a:xfrm>
            <a:off x="304800" y="647700"/>
            <a:ext cx="4216400" cy="3162300"/>
          </a:xfrm>
          <a:prstGeom prst="rect">
            <a:avLst/>
          </a:prstGeom>
          <a:noFill/>
          <a:ln w="9525">
            <a:noFill/>
            <a:miter lim="800000"/>
            <a:headEnd/>
            <a:tailEnd/>
          </a:ln>
        </p:spPr>
      </p:pic>
      <p:sp>
        <p:nvSpPr>
          <p:cNvPr id="29700" name="Text Box 5"/>
          <p:cNvSpPr txBox="1">
            <a:spLocks noChangeArrowheads="1"/>
          </p:cNvSpPr>
          <p:nvPr/>
        </p:nvSpPr>
        <p:spPr bwMode="auto">
          <a:xfrm>
            <a:off x="914400" y="228600"/>
            <a:ext cx="2514600" cy="366713"/>
          </a:xfrm>
          <a:prstGeom prst="rect">
            <a:avLst/>
          </a:prstGeom>
          <a:noFill/>
          <a:ln w="9525">
            <a:noFill/>
            <a:miter lim="800000"/>
            <a:headEnd/>
            <a:tailEnd/>
          </a:ln>
        </p:spPr>
        <p:txBody>
          <a:bodyPr>
            <a:spAutoFit/>
          </a:bodyPr>
          <a:lstStyle/>
          <a:p>
            <a:pPr>
              <a:spcBef>
                <a:spcPct val="50000"/>
              </a:spcBef>
            </a:pPr>
            <a:r>
              <a:rPr lang="en-US"/>
              <a:t>Lease Form Button</a:t>
            </a:r>
          </a:p>
        </p:txBody>
      </p:sp>
      <p:sp>
        <p:nvSpPr>
          <p:cNvPr id="29701" name="Text Box 9"/>
          <p:cNvSpPr txBox="1">
            <a:spLocks noChangeArrowheads="1"/>
          </p:cNvSpPr>
          <p:nvPr/>
        </p:nvSpPr>
        <p:spPr bwMode="auto">
          <a:xfrm>
            <a:off x="457200" y="4114800"/>
            <a:ext cx="3200400" cy="1004888"/>
          </a:xfrm>
          <a:prstGeom prst="rect">
            <a:avLst/>
          </a:prstGeom>
          <a:noFill/>
          <a:ln w="9525">
            <a:noFill/>
            <a:miter lim="800000"/>
            <a:headEnd/>
            <a:tailEnd/>
          </a:ln>
        </p:spPr>
        <p:txBody>
          <a:bodyPr>
            <a:spAutoFit/>
          </a:bodyPr>
          <a:lstStyle/>
          <a:p>
            <a:pPr>
              <a:spcBef>
                <a:spcPct val="50000"/>
              </a:spcBef>
            </a:pPr>
            <a:r>
              <a:rPr lang="en-US" sz="1200"/>
              <a:t>Click on a well then click on the Lease Form Button.  It will bring up a form with 2 pages and will list most of the data captured on the lease screen. This allows for quick easy access to information.</a:t>
            </a:r>
          </a:p>
        </p:txBody>
      </p:sp>
      <p:sp>
        <p:nvSpPr>
          <p:cNvPr id="29702" name="Oval 6"/>
          <p:cNvSpPr>
            <a:spLocks noChangeArrowheads="1"/>
          </p:cNvSpPr>
          <p:nvPr/>
        </p:nvSpPr>
        <p:spPr bwMode="auto">
          <a:xfrm>
            <a:off x="274638" y="3475038"/>
            <a:ext cx="685800" cy="381000"/>
          </a:xfrm>
          <a:prstGeom prst="ellipse">
            <a:avLst/>
          </a:prstGeom>
          <a:noFill/>
          <a:ln w="19050">
            <a:solidFill>
              <a:srgbClr val="C00000"/>
            </a:solidFill>
            <a:round/>
            <a:headEnd/>
            <a:tailEnd/>
          </a:ln>
        </p:spPr>
        <p:txBody>
          <a:bodyPr wrap="none" anchor="ctr"/>
          <a:lstStyle/>
          <a:p>
            <a:endParaRPr lang="en-US"/>
          </a:p>
        </p:txBody>
      </p:sp>
      <p:sp>
        <p:nvSpPr>
          <p:cNvPr id="29703" name="Oval 10"/>
          <p:cNvSpPr>
            <a:spLocks noChangeArrowheads="1"/>
          </p:cNvSpPr>
          <p:nvPr/>
        </p:nvSpPr>
        <p:spPr bwMode="auto">
          <a:xfrm>
            <a:off x="231775" y="1106488"/>
            <a:ext cx="1143000" cy="304800"/>
          </a:xfrm>
          <a:prstGeom prst="ellipse">
            <a:avLst/>
          </a:prstGeom>
          <a:noFill/>
          <a:ln w="19050">
            <a:solidFill>
              <a:srgbClr val="C00000"/>
            </a:solidFill>
            <a:round/>
            <a:headEnd/>
            <a:tailEnd/>
          </a:ln>
        </p:spPr>
        <p:txBody>
          <a:bodyPr wrap="none" anchor="ctr"/>
          <a:lstStyle/>
          <a:p>
            <a:endParaRPr lang="en-US"/>
          </a:p>
        </p:txBody>
      </p:sp>
      <p:pic>
        <p:nvPicPr>
          <p:cNvPr id="29704" name="Picture 14" descr="C:\DOCUME~1\David\LOCALS~1\Temp\SNAGHTML1dec406.PNG"/>
          <p:cNvPicPr>
            <a:picLocks noChangeAspect="1" noChangeArrowheads="1"/>
          </p:cNvPicPr>
          <p:nvPr/>
        </p:nvPicPr>
        <p:blipFill>
          <a:blip r:embed="rId3" cstate="print"/>
          <a:srcRect/>
          <a:stretch>
            <a:fillRect/>
          </a:stretch>
        </p:blipFill>
        <p:spPr bwMode="auto">
          <a:xfrm>
            <a:off x="4267200" y="304800"/>
            <a:ext cx="4437063" cy="3271838"/>
          </a:xfrm>
          <a:prstGeom prst="rect">
            <a:avLst/>
          </a:prstGeom>
          <a:noFill/>
          <a:ln w="9525">
            <a:noFill/>
            <a:miter lim="800000"/>
            <a:headEnd/>
            <a:tailEnd/>
          </a:ln>
        </p:spPr>
      </p:pic>
      <p:pic>
        <p:nvPicPr>
          <p:cNvPr id="29705" name="Picture 12" descr="C:\DOCUME~1\David\LOCALS~1\Temp\SNAGHTML1ddf145.PNG"/>
          <p:cNvPicPr>
            <a:picLocks noChangeAspect="1" noChangeArrowheads="1"/>
          </p:cNvPicPr>
          <p:nvPr/>
        </p:nvPicPr>
        <p:blipFill>
          <a:blip r:embed="rId4" cstate="print"/>
          <a:srcRect/>
          <a:stretch>
            <a:fillRect/>
          </a:stretch>
        </p:blipFill>
        <p:spPr bwMode="auto">
          <a:xfrm>
            <a:off x="3733800" y="3352800"/>
            <a:ext cx="4416425" cy="3257550"/>
          </a:xfrm>
          <a:prstGeom prst="rect">
            <a:avLst/>
          </a:prstGeom>
          <a:noFill/>
          <a:ln w="9525">
            <a:noFill/>
            <a:miter lim="800000"/>
            <a:headEnd/>
            <a:tailEnd/>
          </a:ln>
        </p:spPr>
      </p:pic>
      <p:sp>
        <p:nvSpPr>
          <p:cNvPr id="10" name="Title 9"/>
          <p:cNvSpPr>
            <a:spLocks noGrp="1"/>
          </p:cNvSpPr>
          <p:nvPr>
            <p:ph type="title" idx="4294967295"/>
          </p:nvPr>
        </p:nvSpPr>
        <p:spPr/>
        <p:txBody>
          <a:bodyPr/>
          <a:lstStyle/>
          <a:p>
            <a:r>
              <a:rPr lang="en-US" dirty="0" smtClean="0"/>
              <a:t>Lease Form</a:t>
            </a:r>
            <a:endParaRPr lang="en-US" dirty="0"/>
          </a:p>
        </p:txBody>
      </p:sp>
      <p:sp>
        <p:nvSpPr>
          <p:cNvPr id="11" name="Slide Number Placeholder 10"/>
          <p:cNvSpPr>
            <a:spLocks noGrp="1"/>
          </p:cNvSpPr>
          <p:nvPr>
            <p:ph type="sldNum" sz="quarter" idx="12"/>
          </p:nvPr>
        </p:nvSpPr>
        <p:spPr/>
        <p:txBody>
          <a:bodyPr/>
          <a:lstStyle/>
          <a:p>
            <a:pPr>
              <a:defRPr/>
            </a:pPr>
            <a:fld id="{48C3DED9-898D-456E-BEB6-75A285B2405F}" type="slidenum">
              <a:rPr lang="en-US" smtClean="0"/>
              <a:pPr>
                <a:defRPr/>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idx="4294967295"/>
          </p:nvPr>
        </p:nvSpPr>
        <p:spPr/>
        <p:txBody>
          <a:bodyPr/>
          <a:lstStyle/>
          <a:p>
            <a:r>
              <a:rPr lang="en-US" dirty="0" smtClean="0"/>
              <a:t>Add Button</a:t>
            </a:r>
            <a:endParaRPr lang="en-US" dirty="0"/>
          </a:p>
        </p:txBody>
      </p:sp>
      <p:sp>
        <p:nvSpPr>
          <p:cNvPr id="12" name="Text Box 7"/>
          <p:cNvSpPr txBox="1">
            <a:spLocks noChangeArrowheads="1"/>
          </p:cNvSpPr>
          <p:nvPr/>
        </p:nvSpPr>
        <p:spPr bwMode="auto">
          <a:xfrm>
            <a:off x="2590800" y="6172200"/>
            <a:ext cx="3962400" cy="276999"/>
          </a:xfrm>
          <a:prstGeom prst="rect">
            <a:avLst/>
          </a:prstGeom>
          <a:noFill/>
          <a:ln w="9525">
            <a:noFill/>
            <a:miter lim="800000"/>
            <a:headEnd/>
            <a:tailEnd/>
          </a:ln>
        </p:spPr>
        <p:txBody>
          <a:bodyPr wrap="square">
            <a:spAutoFit/>
          </a:bodyPr>
          <a:lstStyle/>
          <a:p>
            <a:pPr>
              <a:spcBef>
                <a:spcPct val="50000"/>
              </a:spcBef>
            </a:pPr>
            <a:r>
              <a:rPr lang="en-US" sz="1200" dirty="0"/>
              <a:t>The Add button is used to set up items in the lease grid. </a:t>
            </a:r>
          </a:p>
        </p:txBody>
      </p:sp>
      <p:sp>
        <p:nvSpPr>
          <p:cNvPr id="13" name="Slide Number Placeholder 8"/>
          <p:cNvSpPr>
            <a:spLocks noGrp="1"/>
          </p:cNvSpPr>
          <p:nvPr>
            <p:ph type="sldNum" sz="quarter" idx="12"/>
          </p:nvPr>
        </p:nvSpPr>
        <p:spPr>
          <a:xfrm>
            <a:off x="8458200" y="6397625"/>
            <a:ext cx="533400" cy="307975"/>
          </a:xfrm>
        </p:spPr>
        <p:txBody>
          <a:bodyPr/>
          <a:lstStyle/>
          <a:p>
            <a:fld id="{48C3DED9-898D-456E-BEB6-75A285B2405F}" type="slidenum">
              <a:rPr lang="en-US" smtClean="0"/>
              <a:pPr/>
              <a:t>23</a:t>
            </a:fld>
            <a:endParaRPr lang="en-US" dirty="0"/>
          </a:p>
        </p:txBody>
      </p:sp>
      <p:pic>
        <p:nvPicPr>
          <p:cNvPr id="15" name="Picture 4"/>
          <p:cNvPicPr>
            <a:picLocks noChangeAspect="1" noChangeArrowheads="1"/>
          </p:cNvPicPr>
          <p:nvPr/>
        </p:nvPicPr>
        <p:blipFill>
          <a:blip r:embed="rId2" cstate="print"/>
          <a:srcRect/>
          <a:stretch>
            <a:fillRect/>
          </a:stretch>
        </p:blipFill>
        <p:spPr bwMode="auto">
          <a:xfrm>
            <a:off x="838200" y="685800"/>
            <a:ext cx="7696200" cy="5410200"/>
          </a:xfrm>
          <a:prstGeom prst="rect">
            <a:avLst/>
          </a:prstGeom>
          <a:noFill/>
          <a:ln w="9525">
            <a:noFill/>
            <a:miter lim="800000"/>
            <a:headEnd/>
            <a:tailEnd/>
          </a:ln>
        </p:spPr>
      </p:pic>
      <p:sp>
        <p:nvSpPr>
          <p:cNvPr id="16" name="Oval 8"/>
          <p:cNvSpPr>
            <a:spLocks noChangeArrowheads="1"/>
          </p:cNvSpPr>
          <p:nvPr/>
        </p:nvSpPr>
        <p:spPr bwMode="auto">
          <a:xfrm>
            <a:off x="928744" y="5217420"/>
            <a:ext cx="1082278" cy="380336"/>
          </a:xfrm>
          <a:prstGeom prst="ellipse">
            <a:avLst/>
          </a:prstGeom>
          <a:noFill/>
          <a:ln w="19050">
            <a:solidFill>
              <a:srgbClr val="C00000"/>
            </a:solidFill>
            <a:round/>
            <a:headEnd/>
            <a:tailEnd/>
          </a:ln>
        </p:spPr>
        <p:txBody>
          <a:bodyPr wrap="none" anchor="ctr"/>
          <a:lstStyle/>
          <a:p>
            <a:endParaRPr lang="en-US"/>
          </a:p>
        </p:txBody>
      </p:sp>
      <p:sp>
        <p:nvSpPr>
          <p:cNvPr id="17" name="Text Box 5"/>
          <p:cNvSpPr txBox="1">
            <a:spLocks noChangeArrowheads="1"/>
          </p:cNvSpPr>
          <p:nvPr/>
        </p:nvSpPr>
        <p:spPr bwMode="auto">
          <a:xfrm>
            <a:off x="3886200" y="304800"/>
            <a:ext cx="1371600" cy="369888"/>
          </a:xfrm>
          <a:prstGeom prst="rect">
            <a:avLst/>
          </a:prstGeom>
          <a:noFill/>
          <a:ln w="9525">
            <a:noFill/>
            <a:miter lim="800000"/>
            <a:headEnd/>
            <a:tailEnd/>
          </a:ln>
        </p:spPr>
        <p:txBody>
          <a:bodyPr>
            <a:spAutoFit/>
          </a:bodyPr>
          <a:lstStyle/>
          <a:p>
            <a:pPr>
              <a:spcBef>
                <a:spcPct val="50000"/>
              </a:spcBef>
            </a:pPr>
            <a:r>
              <a:rPr lang="en-US" dirty="0"/>
              <a:t>Add Button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4"/>
          <p:cNvPicPr>
            <a:picLocks noChangeAspect="1" noChangeArrowheads="1"/>
          </p:cNvPicPr>
          <p:nvPr/>
        </p:nvPicPr>
        <p:blipFill>
          <a:blip r:embed="rId2" cstate="print"/>
          <a:srcRect/>
          <a:stretch>
            <a:fillRect/>
          </a:stretch>
        </p:blipFill>
        <p:spPr bwMode="auto">
          <a:xfrm>
            <a:off x="304800" y="685800"/>
            <a:ext cx="4876800" cy="3698875"/>
          </a:xfrm>
          <a:prstGeom prst="rect">
            <a:avLst/>
          </a:prstGeom>
          <a:noFill/>
          <a:ln w="9525">
            <a:noFill/>
            <a:miter lim="800000"/>
            <a:headEnd/>
            <a:tailEnd/>
          </a:ln>
        </p:spPr>
      </p:pic>
      <p:sp>
        <p:nvSpPr>
          <p:cNvPr id="31748" name="Text Box 5"/>
          <p:cNvSpPr txBox="1">
            <a:spLocks noChangeArrowheads="1"/>
          </p:cNvSpPr>
          <p:nvPr/>
        </p:nvSpPr>
        <p:spPr bwMode="auto">
          <a:xfrm>
            <a:off x="3886200" y="304800"/>
            <a:ext cx="1447800" cy="366713"/>
          </a:xfrm>
          <a:prstGeom prst="rect">
            <a:avLst/>
          </a:prstGeom>
          <a:noFill/>
          <a:ln w="9525">
            <a:noFill/>
            <a:miter lim="800000"/>
            <a:headEnd/>
            <a:tailEnd/>
          </a:ln>
        </p:spPr>
        <p:txBody>
          <a:bodyPr>
            <a:spAutoFit/>
          </a:bodyPr>
          <a:lstStyle/>
          <a:p>
            <a:pPr>
              <a:spcBef>
                <a:spcPct val="50000"/>
              </a:spcBef>
            </a:pPr>
            <a:r>
              <a:rPr lang="en-US"/>
              <a:t>Filter Button</a:t>
            </a:r>
          </a:p>
        </p:txBody>
      </p:sp>
      <p:pic>
        <p:nvPicPr>
          <p:cNvPr id="31749" name="Picture 6"/>
          <p:cNvPicPr>
            <a:picLocks noChangeAspect="1" noChangeArrowheads="1"/>
          </p:cNvPicPr>
          <p:nvPr/>
        </p:nvPicPr>
        <p:blipFill>
          <a:blip r:embed="rId3" cstate="print"/>
          <a:srcRect/>
          <a:stretch>
            <a:fillRect/>
          </a:stretch>
        </p:blipFill>
        <p:spPr bwMode="auto">
          <a:xfrm>
            <a:off x="4648200" y="990600"/>
            <a:ext cx="4003675" cy="4429125"/>
          </a:xfrm>
          <a:prstGeom prst="rect">
            <a:avLst/>
          </a:prstGeom>
          <a:noFill/>
          <a:ln w="9525">
            <a:noFill/>
            <a:miter lim="800000"/>
            <a:headEnd/>
            <a:tailEnd/>
          </a:ln>
        </p:spPr>
      </p:pic>
      <p:sp>
        <p:nvSpPr>
          <p:cNvPr id="31750" name="Text Box 7"/>
          <p:cNvSpPr txBox="1">
            <a:spLocks noChangeArrowheads="1"/>
          </p:cNvSpPr>
          <p:nvPr/>
        </p:nvSpPr>
        <p:spPr bwMode="auto">
          <a:xfrm>
            <a:off x="685800" y="4800600"/>
            <a:ext cx="2895600" cy="822325"/>
          </a:xfrm>
          <a:prstGeom prst="rect">
            <a:avLst/>
          </a:prstGeom>
          <a:noFill/>
          <a:ln w="9525">
            <a:noFill/>
            <a:miter lim="800000"/>
            <a:headEnd/>
            <a:tailEnd/>
          </a:ln>
        </p:spPr>
        <p:txBody>
          <a:bodyPr>
            <a:spAutoFit/>
          </a:bodyPr>
          <a:lstStyle/>
          <a:p>
            <a:pPr>
              <a:spcBef>
                <a:spcPct val="50000"/>
              </a:spcBef>
            </a:pPr>
            <a:r>
              <a:rPr lang="en-US" sz="1200"/>
              <a:t>The filter button is used to select a specific group of items based upon a specific criteria.  Examples:  state, county, field, pumper, status…</a:t>
            </a:r>
          </a:p>
        </p:txBody>
      </p:sp>
      <p:sp>
        <p:nvSpPr>
          <p:cNvPr id="31751" name="Oval 8"/>
          <p:cNvSpPr>
            <a:spLocks noChangeArrowheads="1"/>
          </p:cNvSpPr>
          <p:nvPr/>
        </p:nvSpPr>
        <p:spPr bwMode="auto">
          <a:xfrm>
            <a:off x="914400" y="3733800"/>
            <a:ext cx="685800" cy="381000"/>
          </a:xfrm>
          <a:prstGeom prst="ellipse">
            <a:avLst/>
          </a:prstGeom>
          <a:noFill/>
          <a:ln w="19050">
            <a:solidFill>
              <a:srgbClr val="C00000"/>
            </a:solidFill>
            <a:round/>
            <a:headEnd/>
            <a:tailEnd/>
          </a:ln>
        </p:spPr>
        <p:txBody>
          <a:bodyPr wrap="none" anchor="ctr"/>
          <a:lstStyle/>
          <a:p>
            <a:endParaRPr lang="en-US"/>
          </a:p>
        </p:txBody>
      </p:sp>
      <p:sp>
        <p:nvSpPr>
          <p:cNvPr id="8" name="Title 7"/>
          <p:cNvSpPr>
            <a:spLocks noGrp="1"/>
          </p:cNvSpPr>
          <p:nvPr>
            <p:ph type="title" idx="4294967295"/>
          </p:nvPr>
        </p:nvSpPr>
        <p:spPr/>
        <p:txBody>
          <a:bodyPr/>
          <a:lstStyle/>
          <a:p>
            <a:r>
              <a:rPr lang="en-US" dirty="0" smtClean="0"/>
              <a:t>Filter Button</a:t>
            </a:r>
            <a:endParaRPr lang="en-US" dirty="0"/>
          </a:p>
        </p:txBody>
      </p:sp>
      <p:sp>
        <p:nvSpPr>
          <p:cNvPr id="9" name="Slide Number Placeholder 8"/>
          <p:cNvSpPr>
            <a:spLocks noGrp="1"/>
          </p:cNvSpPr>
          <p:nvPr>
            <p:ph type="sldNum" sz="quarter" idx="12"/>
          </p:nvPr>
        </p:nvSpPr>
        <p:spPr/>
        <p:txBody>
          <a:bodyPr/>
          <a:lstStyle/>
          <a:p>
            <a:pPr>
              <a:defRPr/>
            </a:pPr>
            <a:fld id="{48C3DED9-898D-456E-BEB6-75A285B2405F}" type="slidenum">
              <a:rPr lang="en-US" smtClean="0"/>
              <a:pPr>
                <a:defRPr/>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5"/>
          <p:cNvSpPr txBox="1">
            <a:spLocks noChangeArrowheads="1"/>
          </p:cNvSpPr>
          <p:nvPr/>
        </p:nvSpPr>
        <p:spPr bwMode="auto">
          <a:xfrm>
            <a:off x="5410200" y="228600"/>
            <a:ext cx="2667000" cy="2925763"/>
          </a:xfrm>
          <a:prstGeom prst="rect">
            <a:avLst/>
          </a:prstGeom>
          <a:noFill/>
          <a:ln w="9525">
            <a:noFill/>
            <a:miter lim="800000"/>
            <a:headEnd/>
            <a:tailEnd/>
          </a:ln>
        </p:spPr>
        <p:txBody>
          <a:bodyPr>
            <a:spAutoFit/>
          </a:bodyPr>
          <a:lstStyle/>
          <a:p>
            <a:pPr>
              <a:spcBef>
                <a:spcPct val="50000"/>
              </a:spcBef>
            </a:pPr>
            <a:r>
              <a:rPr lang="en-US" sz="1200" b="1"/>
              <a:t>Example:</a:t>
            </a:r>
          </a:p>
          <a:p>
            <a:pPr>
              <a:spcBef>
                <a:spcPct val="50000"/>
              </a:spcBef>
            </a:pPr>
            <a:r>
              <a:rPr lang="en-US" sz="1200"/>
              <a:t>Rpt Grp 1 – selects wells only, excludes sales points, batteries, check meters, processors and etc.</a:t>
            </a:r>
          </a:p>
          <a:p>
            <a:pPr>
              <a:spcBef>
                <a:spcPct val="50000"/>
              </a:spcBef>
            </a:pPr>
            <a:r>
              <a:rPr lang="en-US" sz="1200"/>
              <a:t>Selected Operations: Operated (Both, Operated, Non-Operated)</a:t>
            </a:r>
          </a:p>
          <a:p>
            <a:pPr>
              <a:spcBef>
                <a:spcPct val="50000"/>
              </a:spcBef>
            </a:pPr>
            <a:r>
              <a:rPr lang="en-US" sz="1200"/>
              <a:t>District:  N – Northern Mid-Continent (can enter the first few letters)</a:t>
            </a:r>
          </a:p>
          <a:p>
            <a:pPr>
              <a:spcBef>
                <a:spcPct val="50000"/>
              </a:spcBef>
            </a:pPr>
            <a:r>
              <a:rPr lang="en-US" sz="1200"/>
              <a:t>Exclude lease with Status: DD NU PA SO UN  - will not pick up items with these status.</a:t>
            </a:r>
          </a:p>
          <a:p>
            <a:pPr>
              <a:spcBef>
                <a:spcPct val="50000"/>
              </a:spcBef>
            </a:pPr>
            <a:r>
              <a:rPr lang="en-US" sz="1200"/>
              <a:t>When selections are made, click on the OK button</a:t>
            </a:r>
          </a:p>
        </p:txBody>
      </p:sp>
      <p:sp>
        <p:nvSpPr>
          <p:cNvPr id="32772" name="Text Box 17"/>
          <p:cNvSpPr txBox="1">
            <a:spLocks noChangeArrowheads="1"/>
          </p:cNvSpPr>
          <p:nvPr/>
        </p:nvSpPr>
        <p:spPr bwMode="auto">
          <a:xfrm>
            <a:off x="304800" y="5791201"/>
            <a:ext cx="3581400" cy="1015663"/>
          </a:xfrm>
          <a:prstGeom prst="rect">
            <a:avLst/>
          </a:prstGeom>
          <a:noFill/>
          <a:ln w="9525">
            <a:noFill/>
            <a:miter lim="800000"/>
            <a:headEnd/>
            <a:tailEnd/>
          </a:ln>
        </p:spPr>
        <p:txBody>
          <a:bodyPr wrap="square">
            <a:spAutoFit/>
          </a:bodyPr>
          <a:lstStyle/>
          <a:p>
            <a:pPr>
              <a:spcBef>
                <a:spcPct val="50000"/>
              </a:spcBef>
            </a:pPr>
            <a:r>
              <a:rPr lang="en-US" sz="1200" dirty="0" smtClean="0">
                <a:solidFill>
                  <a:srgbClr val="002060"/>
                </a:solidFill>
              </a:rPr>
              <a:t>To </a:t>
            </a:r>
            <a:r>
              <a:rPr lang="en-US" sz="1200" dirty="0">
                <a:solidFill>
                  <a:srgbClr val="002060"/>
                </a:solidFill>
              </a:rPr>
              <a:t>clear the filter, click on the Filter button, click Clear Form, click OK. </a:t>
            </a:r>
            <a:endParaRPr lang="en-US" sz="1200" dirty="0" smtClean="0">
              <a:solidFill>
                <a:srgbClr val="002060"/>
              </a:solidFill>
            </a:endParaRPr>
          </a:p>
          <a:p>
            <a:pPr>
              <a:spcBef>
                <a:spcPct val="50000"/>
              </a:spcBef>
            </a:pPr>
            <a:r>
              <a:rPr lang="en-US" sz="1200" dirty="0" smtClean="0">
                <a:solidFill>
                  <a:srgbClr val="C00000"/>
                </a:solidFill>
              </a:rPr>
              <a:t>The filter selection </a:t>
            </a:r>
            <a:r>
              <a:rPr lang="en-US" sz="1200" dirty="0" smtClean="0">
                <a:solidFill>
                  <a:srgbClr val="C00000"/>
                </a:solidFill>
              </a:rPr>
              <a:t>is noted </a:t>
            </a:r>
            <a:r>
              <a:rPr lang="en-US" sz="1200" dirty="0" smtClean="0">
                <a:solidFill>
                  <a:srgbClr val="C00000"/>
                </a:solidFill>
              </a:rPr>
              <a:t>in the Filter box.</a:t>
            </a:r>
          </a:p>
          <a:p>
            <a:pPr>
              <a:spcBef>
                <a:spcPct val="50000"/>
              </a:spcBef>
            </a:pPr>
            <a:endParaRPr lang="en-US" sz="1200" dirty="0">
              <a:solidFill>
                <a:srgbClr val="002060"/>
              </a:solidFill>
            </a:endParaRPr>
          </a:p>
        </p:txBody>
      </p:sp>
      <p:pic>
        <p:nvPicPr>
          <p:cNvPr id="32773" name="Picture 4"/>
          <p:cNvPicPr>
            <a:picLocks noChangeAspect="1" noChangeArrowheads="1"/>
          </p:cNvPicPr>
          <p:nvPr/>
        </p:nvPicPr>
        <p:blipFill>
          <a:blip r:embed="rId2" cstate="print"/>
          <a:srcRect/>
          <a:stretch>
            <a:fillRect/>
          </a:stretch>
        </p:blipFill>
        <p:spPr bwMode="auto">
          <a:xfrm>
            <a:off x="152400" y="228600"/>
            <a:ext cx="4637088" cy="5181600"/>
          </a:xfrm>
          <a:prstGeom prst="rect">
            <a:avLst/>
          </a:prstGeom>
          <a:noFill/>
          <a:ln w="9525">
            <a:noFill/>
            <a:miter lim="800000"/>
            <a:headEnd/>
            <a:tailEnd/>
          </a:ln>
        </p:spPr>
      </p:pic>
      <p:sp>
        <p:nvSpPr>
          <p:cNvPr id="32774" name="Line 25"/>
          <p:cNvSpPr>
            <a:spLocks noChangeShapeType="1"/>
          </p:cNvSpPr>
          <p:nvPr/>
        </p:nvSpPr>
        <p:spPr bwMode="auto">
          <a:xfrm flipH="1">
            <a:off x="3200400" y="3048000"/>
            <a:ext cx="2209800" cy="2133600"/>
          </a:xfrm>
          <a:prstGeom prst="line">
            <a:avLst/>
          </a:prstGeom>
          <a:noFill/>
          <a:ln w="19050">
            <a:solidFill>
              <a:srgbClr val="C00000"/>
            </a:solidFill>
            <a:round/>
            <a:headEnd/>
            <a:tailEnd type="triangle" w="med" len="med"/>
          </a:ln>
        </p:spPr>
        <p:txBody>
          <a:bodyPr/>
          <a:lstStyle/>
          <a:p>
            <a:endParaRPr lang="en-US"/>
          </a:p>
        </p:txBody>
      </p:sp>
      <p:pic>
        <p:nvPicPr>
          <p:cNvPr id="32775" name="Picture 15"/>
          <p:cNvPicPr>
            <a:picLocks noChangeAspect="1" noChangeArrowheads="1"/>
          </p:cNvPicPr>
          <p:nvPr/>
        </p:nvPicPr>
        <p:blipFill>
          <a:blip r:embed="rId3" cstate="print"/>
          <a:srcRect/>
          <a:stretch>
            <a:fillRect/>
          </a:stretch>
        </p:blipFill>
        <p:spPr bwMode="auto">
          <a:xfrm>
            <a:off x="4495800" y="3200400"/>
            <a:ext cx="4495800" cy="3140075"/>
          </a:xfrm>
          <a:prstGeom prst="rect">
            <a:avLst/>
          </a:prstGeom>
          <a:noFill/>
          <a:ln w="9525">
            <a:noFill/>
            <a:miter lim="800000"/>
            <a:headEnd/>
            <a:tailEnd/>
          </a:ln>
        </p:spPr>
      </p:pic>
      <p:sp>
        <p:nvSpPr>
          <p:cNvPr id="32776" name="Line 18"/>
          <p:cNvSpPr>
            <a:spLocks noChangeShapeType="1"/>
          </p:cNvSpPr>
          <p:nvPr/>
        </p:nvSpPr>
        <p:spPr bwMode="auto">
          <a:xfrm flipV="1">
            <a:off x="3733800" y="5943600"/>
            <a:ext cx="1524000" cy="0"/>
          </a:xfrm>
          <a:prstGeom prst="line">
            <a:avLst/>
          </a:prstGeom>
          <a:noFill/>
          <a:ln w="19050">
            <a:solidFill>
              <a:srgbClr val="002060"/>
            </a:solidFill>
            <a:round/>
            <a:headEnd/>
            <a:tailEnd type="triangle" w="med" len="med"/>
          </a:ln>
        </p:spPr>
        <p:txBody>
          <a:bodyPr/>
          <a:lstStyle/>
          <a:p>
            <a:endParaRPr lang="en-US"/>
          </a:p>
        </p:txBody>
      </p:sp>
      <p:sp>
        <p:nvSpPr>
          <p:cNvPr id="32777" name="Line 19"/>
          <p:cNvSpPr>
            <a:spLocks noChangeShapeType="1"/>
          </p:cNvSpPr>
          <p:nvPr/>
        </p:nvSpPr>
        <p:spPr bwMode="auto">
          <a:xfrm flipH="1" flipV="1">
            <a:off x="1371600" y="5334000"/>
            <a:ext cx="304800" cy="457200"/>
          </a:xfrm>
          <a:prstGeom prst="line">
            <a:avLst/>
          </a:prstGeom>
          <a:noFill/>
          <a:ln w="19050">
            <a:solidFill>
              <a:srgbClr val="002060"/>
            </a:solidFill>
            <a:round/>
            <a:headEnd/>
            <a:tailEnd type="triangle" w="med" len="med"/>
          </a:ln>
        </p:spPr>
        <p:txBody>
          <a:bodyPr/>
          <a:lstStyle/>
          <a:p>
            <a:endParaRPr lang="en-US"/>
          </a:p>
        </p:txBody>
      </p:sp>
      <p:sp>
        <p:nvSpPr>
          <p:cNvPr id="32778" name="Line 20"/>
          <p:cNvSpPr>
            <a:spLocks noChangeShapeType="1"/>
          </p:cNvSpPr>
          <p:nvPr/>
        </p:nvSpPr>
        <p:spPr bwMode="auto">
          <a:xfrm flipV="1">
            <a:off x="1905000" y="5410200"/>
            <a:ext cx="762000" cy="381000"/>
          </a:xfrm>
          <a:prstGeom prst="line">
            <a:avLst/>
          </a:prstGeom>
          <a:noFill/>
          <a:ln w="19050">
            <a:solidFill>
              <a:srgbClr val="002060"/>
            </a:solidFill>
            <a:round/>
            <a:headEnd/>
            <a:tailEnd type="triangle" w="med" len="med"/>
          </a:ln>
        </p:spPr>
        <p:txBody>
          <a:bodyPr/>
          <a:lstStyle/>
          <a:p>
            <a:endParaRPr lang="en-US"/>
          </a:p>
        </p:txBody>
      </p:sp>
      <p:sp>
        <p:nvSpPr>
          <p:cNvPr id="32779" name="Line 21"/>
          <p:cNvSpPr>
            <a:spLocks noChangeShapeType="1"/>
          </p:cNvSpPr>
          <p:nvPr/>
        </p:nvSpPr>
        <p:spPr bwMode="auto">
          <a:xfrm flipH="1">
            <a:off x="3657600" y="838200"/>
            <a:ext cx="1828800" cy="381000"/>
          </a:xfrm>
          <a:prstGeom prst="line">
            <a:avLst/>
          </a:prstGeom>
          <a:noFill/>
          <a:ln w="19050">
            <a:solidFill>
              <a:srgbClr val="C00000"/>
            </a:solidFill>
            <a:round/>
            <a:headEnd/>
            <a:tailEnd type="triangle" w="med" len="med"/>
          </a:ln>
        </p:spPr>
        <p:txBody>
          <a:bodyPr/>
          <a:lstStyle/>
          <a:p>
            <a:endParaRPr lang="en-US"/>
          </a:p>
        </p:txBody>
      </p:sp>
      <p:sp>
        <p:nvSpPr>
          <p:cNvPr id="32780" name="Line 22"/>
          <p:cNvSpPr>
            <a:spLocks noChangeShapeType="1"/>
          </p:cNvSpPr>
          <p:nvPr/>
        </p:nvSpPr>
        <p:spPr bwMode="auto">
          <a:xfrm flipH="1">
            <a:off x="1600200" y="1447800"/>
            <a:ext cx="3886200" cy="1295400"/>
          </a:xfrm>
          <a:prstGeom prst="line">
            <a:avLst/>
          </a:prstGeom>
          <a:noFill/>
          <a:ln w="19050">
            <a:solidFill>
              <a:srgbClr val="C00000"/>
            </a:solidFill>
            <a:round/>
            <a:headEnd/>
            <a:tailEnd type="triangle" w="med" len="med"/>
          </a:ln>
        </p:spPr>
        <p:txBody>
          <a:bodyPr/>
          <a:lstStyle/>
          <a:p>
            <a:endParaRPr lang="en-US"/>
          </a:p>
        </p:txBody>
      </p:sp>
      <p:sp>
        <p:nvSpPr>
          <p:cNvPr id="32781" name="Line 23"/>
          <p:cNvSpPr>
            <a:spLocks noChangeShapeType="1"/>
          </p:cNvSpPr>
          <p:nvPr/>
        </p:nvSpPr>
        <p:spPr bwMode="auto">
          <a:xfrm flipH="1">
            <a:off x="4038600" y="1905000"/>
            <a:ext cx="1447800" cy="685800"/>
          </a:xfrm>
          <a:prstGeom prst="line">
            <a:avLst/>
          </a:prstGeom>
          <a:noFill/>
          <a:ln w="19050">
            <a:solidFill>
              <a:srgbClr val="C00000"/>
            </a:solidFill>
            <a:round/>
            <a:headEnd/>
            <a:tailEnd type="triangle" w="med" len="med"/>
          </a:ln>
        </p:spPr>
        <p:txBody>
          <a:bodyPr/>
          <a:lstStyle/>
          <a:p>
            <a:endParaRPr lang="en-US"/>
          </a:p>
        </p:txBody>
      </p:sp>
      <p:sp>
        <p:nvSpPr>
          <p:cNvPr id="32782" name="Line 24"/>
          <p:cNvSpPr>
            <a:spLocks noChangeShapeType="1"/>
          </p:cNvSpPr>
          <p:nvPr/>
        </p:nvSpPr>
        <p:spPr bwMode="auto">
          <a:xfrm flipH="1">
            <a:off x="1752600" y="2362200"/>
            <a:ext cx="3733800" cy="2514600"/>
          </a:xfrm>
          <a:prstGeom prst="line">
            <a:avLst/>
          </a:prstGeom>
          <a:noFill/>
          <a:ln w="19050">
            <a:solidFill>
              <a:srgbClr val="C00000"/>
            </a:solidFill>
            <a:round/>
            <a:headEnd/>
            <a:tailEnd type="triangle" w="med" len="med"/>
          </a:ln>
        </p:spPr>
        <p:txBody>
          <a:bodyPr/>
          <a:lstStyle/>
          <a:p>
            <a:endParaRPr lang="en-US"/>
          </a:p>
        </p:txBody>
      </p:sp>
      <p:sp>
        <p:nvSpPr>
          <p:cNvPr id="32783" name="Line 28"/>
          <p:cNvSpPr>
            <a:spLocks noChangeShapeType="1"/>
          </p:cNvSpPr>
          <p:nvPr/>
        </p:nvSpPr>
        <p:spPr bwMode="auto">
          <a:xfrm flipV="1">
            <a:off x="3733800" y="6096000"/>
            <a:ext cx="2057400" cy="228600"/>
          </a:xfrm>
          <a:prstGeom prst="line">
            <a:avLst/>
          </a:prstGeom>
          <a:noFill/>
          <a:ln w="19050">
            <a:solidFill>
              <a:srgbClr val="C00000"/>
            </a:solidFill>
            <a:round/>
            <a:headEnd/>
            <a:tailEnd type="triangle" w="med" len="med"/>
          </a:ln>
        </p:spPr>
        <p:txBody>
          <a:bodyPr/>
          <a:lstStyle/>
          <a:p>
            <a:endParaRPr lang="en-US"/>
          </a:p>
        </p:txBody>
      </p:sp>
      <p:sp>
        <p:nvSpPr>
          <p:cNvPr id="16" name="Rectangle 15"/>
          <p:cNvSpPr/>
          <p:nvPr/>
        </p:nvSpPr>
        <p:spPr>
          <a:xfrm>
            <a:off x="5791200" y="6019800"/>
            <a:ext cx="3124200" cy="228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Title 16"/>
          <p:cNvSpPr>
            <a:spLocks noGrp="1"/>
          </p:cNvSpPr>
          <p:nvPr>
            <p:ph type="title" idx="4294967295"/>
          </p:nvPr>
        </p:nvSpPr>
        <p:spPr/>
        <p:txBody>
          <a:bodyPr/>
          <a:lstStyle/>
          <a:p>
            <a:r>
              <a:rPr lang="en-US" dirty="0" smtClean="0"/>
              <a:t>Filter Example</a:t>
            </a:r>
            <a:endParaRPr lang="en-US" dirty="0"/>
          </a:p>
        </p:txBody>
      </p:sp>
      <p:sp>
        <p:nvSpPr>
          <p:cNvPr id="18" name="Slide Number Placeholder 17"/>
          <p:cNvSpPr>
            <a:spLocks noGrp="1"/>
          </p:cNvSpPr>
          <p:nvPr>
            <p:ph type="sldNum" sz="quarter" idx="12"/>
          </p:nvPr>
        </p:nvSpPr>
        <p:spPr/>
        <p:txBody>
          <a:bodyPr/>
          <a:lstStyle/>
          <a:p>
            <a:pPr>
              <a:defRPr/>
            </a:pPr>
            <a:fld id="{48C3DED9-898D-456E-BEB6-75A285B2405F}" type="slidenum">
              <a:rPr lang="en-US" smtClean="0"/>
              <a:pPr>
                <a:defRPr/>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4"/>
          <p:cNvPicPr>
            <a:picLocks noChangeAspect="1" noChangeArrowheads="1"/>
          </p:cNvPicPr>
          <p:nvPr/>
        </p:nvPicPr>
        <p:blipFill>
          <a:blip r:embed="rId2" cstate="print"/>
          <a:srcRect/>
          <a:stretch>
            <a:fillRect/>
          </a:stretch>
        </p:blipFill>
        <p:spPr bwMode="auto">
          <a:xfrm>
            <a:off x="228600" y="304800"/>
            <a:ext cx="5867400" cy="4097338"/>
          </a:xfrm>
          <a:prstGeom prst="rect">
            <a:avLst/>
          </a:prstGeom>
          <a:noFill/>
          <a:ln w="9525">
            <a:noFill/>
            <a:miter lim="800000"/>
            <a:headEnd/>
            <a:tailEnd/>
          </a:ln>
        </p:spPr>
      </p:pic>
      <p:pic>
        <p:nvPicPr>
          <p:cNvPr id="33796" name="Picture 5"/>
          <p:cNvPicPr>
            <a:picLocks noChangeAspect="1" noChangeArrowheads="1"/>
          </p:cNvPicPr>
          <p:nvPr/>
        </p:nvPicPr>
        <p:blipFill>
          <a:blip r:embed="rId3" cstate="print"/>
          <a:srcRect/>
          <a:stretch>
            <a:fillRect/>
          </a:stretch>
        </p:blipFill>
        <p:spPr bwMode="auto">
          <a:xfrm>
            <a:off x="4495800" y="228600"/>
            <a:ext cx="2971800" cy="2528888"/>
          </a:xfrm>
          <a:prstGeom prst="rect">
            <a:avLst/>
          </a:prstGeom>
          <a:noFill/>
          <a:ln w="9525">
            <a:noFill/>
            <a:miter lim="800000"/>
            <a:headEnd/>
            <a:tailEnd/>
          </a:ln>
        </p:spPr>
      </p:pic>
      <p:pic>
        <p:nvPicPr>
          <p:cNvPr id="33797" name="Picture 6"/>
          <p:cNvPicPr>
            <a:picLocks noChangeAspect="1" noChangeArrowheads="1"/>
          </p:cNvPicPr>
          <p:nvPr/>
        </p:nvPicPr>
        <p:blipFill>
          <a:blip r:embed="rId4" cstate="print"/>
          <a:srcRect/>
          <a:stretch>
            <a:fillRect/>
          </a:stretch>
        </p:blipFill>
        <p:spPr bwMode="auto">
          <a:xfrm>
            <a:off x="3733800" y="2667000"/>
            <a:ext cx="4648200" cy="3897313"/>
          </a:xfrm>
          <a:prstGeom prst="rect">
            <a:avLst/>
          </a:prstGeom>
          <a:noFill/>
          <a:ln w="9525">
            <a:noFill/>
            <a:miter lim="800000"/>
            <a:headEnd/>
            <a:tailEnd/>
          </a:ln>
        </p:spPr>
      </p:pic>
      <p:sp>
        <p:nvSpPr>
          <p:cNvPr id="33798" name="Text Box 7"/>
          <p:cNvSpPr txBox="1">
            <a:spLocks noChangeArrowheads="1"/>
          </p:cNvSpPr>
          <p:nvPr/>
        </p:nvSpPr>
        <p:spPr bwMode="auto">
          <a:xfrm>
            <a:off x="152400" y="4724400"/>
            <a:ext cx="3657600" cy="366713"/>
          </a:xfrm>
          <a:prstGeom prst="rect">
            <a:avLst/>
          </a:prstGeom>
          <a:noFill/>
          <a:ln w="9525">
            <a:noFill/>
            <a:miter lim="800000"/>
            <a:headEnd/>
            <a:tailEnd/>
          </a:ln>
        </p:spPr>
        <p:txBody>
          <a:bodyPr>
            <a:spAutoFit/>
          </a:bodyPr>
          <a:lstStyle/>
          <a:p>
            <a:pPr>
              <a:spcBef>
                <a:spcPct val="50000"/>
              </a:spcBef>
            </a:pPr>
            <a:r>
              <a:rPr lang="en-US"/>
              <a:t>Sorting by more than one column</a:t>
            </a:r>
          </a:p>
        </p:txBody>
      </p:sp>
      <p:sp>
        <p:nvSpPr>
          <p:cNvPr id="33799" name="Text Box 8"/>
          <p:cNvSpPr txBox="1">
            <a:spLocks noChangeArrowheads="1"/>
          </p:cNvSpPr>
          <p:nvPr/>
        </p:nvSpPr>
        <p:spPr bwMode="auto">
          <a:xfrm>
            <a:off x="533400" y="5105400"/>
            <a:ext cx="2743200" cy="1279525"/>
          </a:xfrm>
          <a:prstGeom prst="rect">
            <a:avLst/>
          </a:prstGeom>
          <a:noFill/>
          <a:ln w="9525">
            <a:noFill/>
            <a:miter lim="800000"/>
            <a:headEnd/>
            <a:tailEnd/>
          </a:ln>
        </p:spPr>
        <p:txBody>
          <a:bodyPr>
            <a:spAutoFit/>
          </a:bodyPr>
          <a:lstStyle/>
          <a:p>
            <a:pPr>
              <a:spcBef>
                <a:spcPct val="50000"/>
              </a:spcBef>
            </a:pPr>
            <a:r>
              <a:rPr lang="en-US" sz="1200"/>
              <a:t>Click on the Sort button, then select up to 3 items to use for sorting in ascending or descending order. Click OK</a:t>
            </a:r>
          </a:p>
          <a:p>
            <a:pPr>
              <a:spcBef>
                <a:spcPct val="50000"/>
              </a:spcBef>
            </a:pPr>
            <a:r>
              <a:rPr lang="en-US" sz="1200"/>
              <a:t>To remove; click on the Filter button, click Clear Form, click OK</a:t>
            </a:r>
          </a:p>
        </p:txBody>
      </p:sp>
      <p:sp>
        <p:nvSpPr>
          <p:cNvPr id="33800" name="Oval 9"/>
          <p:cNvSpPr>
            <a:spLocks noChangeArrowheads="1"/>
          </p:cNvSpPr>
          <p:nvPr/>
        </p:nvSpPr>
        <p:spPr bwMode="auto">
          <a:xfrm>
            <a:off x="1600200" y="3733800"/>
            <a:ext cx="762000" cy="381000"/>
          </a:xfrm>
          <a:prstGeom prst="ellipse">
            <a:avLst/>
          </a:prstGeom>
          <a:noFill/>
          <a:ln w="19050">
            <a:solidFill>
              <a:srgbClr val="C00000"/>
            </a:solidFill>
            <a:round/>
            <a:headEnd/>
            <a:tailEnd/>
          </a:ln>
        </p:spPr>
        <p:txBody>
          <a:bodyPr wrap="none" anchor="ctr"/>
          <a:lstStyle/>
          <a:p>
            <a:endParaRPr lang="en-US"/>
          </a:p>
        </p:txBody>
      </p:sp>
      <p:sp>
        <p:nvSpPr>
          <p:cNvPr id="9" name="Title 8"/>
          <p:cNvSpPr>
            <a:spLocks noGrp="1"/>
          </p:cNvSpPr>
          <p:nvPr>
            <p:ph type="title" idx="4294967295"/>
          </p:nvPr>
        </p:nvSpPr>
        <p:spPr/>
        <p:txBody>
          <a:bodyPr/>
          <a:lstStyle/>
          <a:p>
            <a:r>
              <a:rPr lang="en-US" dirty="0" smtClean="0"/>
              <a:t>Sort Button</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4"/>
          <p:cNvPicPr>
            <a:picLocks noChangeAspect="1" noChangeArrowheads="1"/>
          </p:cNvPicPr>
          <p:nvPr/>
        </p:nvPicPr>
        <p:blipFill>
          <a:blip r:embed="rId2" cstate="print"/>
          <a:srcRect/>
          <a:stretch>
            <a:fillRect/>
          </a:stretch>
        </p:blipFill>
        <p:spPr bwMode="auto">
          <a:xfrm>
            <a:off x="381000" y="685800"/>
            <a:ext cx="6415088" cy="4705350"/>
          </a:xfrm>
          <a:prstGeom prst="rect">
            <a:avLst/>
          </a:prstGeom>
          <a:noFill/>
          <a:ln w="9525">
            <a:noFill/>
            <a:miter lim="800000"/>
            <a:headEnd/>
            <a:tailEnd/>
          </a:ln>
        </p:spPr>
      </p:pic>
      <p:sp>
        <p:nvSpPr>
          <p:cNvPr id="34820" name="Text Box 5"/>
          <p:cNvSpPr txBox="1">
            <a:spLocks noChangeArrowheads="1"/>
          </p:cNvSpPr>
          <p:nvPr/>
        </p:nvSpPr>
        <p:spPr bwMode="auto">
          <a:xfrm>
            <a:off x="3733800" y="304800"/>
            <a:ext cx="1752600" cy="366713"/>
          </a:xfrm>
          <a:prstGeom prst="rect">
            <a:avLst/>
          </a:prstGeom>
          <a:noFill/>
          <a:ln w="9525">
            <a:noFill/>
            <a:miter lim="800000"/>
            <a:headEnd/>
            <a:tailEnd/>
          </a:ln>
        </p:spPr>
        <p:txBody>
          <a:bodyPr>
            <a:spAutoFit/>
          </a:bodyPr>
          <a:lstStyle/>
          <a:p>
            <a:pPr>
              <a:spcBef>
                <a:spcPct val="50000"/>
              </a:spcBef>
            </a:pPr>
            <a:r>
              <a:rPr lang="en-US"/>
              <a:t>Export Button</a:t>
            </a:r>
          </a:p>
        </p:txBody>
      </p:sp>
      <p:pic>
        <p:nvPicPr>
          <p:cNvPr id="34821" name="Picture 6"/>
          <p:cNvPicPr>
            <a:picLocks noChangeAspect="1" noChangeArrowheads="1"/>
          </p:cNvPicPr>
          <p:nvPr/>
        </p:nvPicPr>
        <p:blipFill>
          <a:blip r:embed="rId3" cstate="print"/>
          <a:srcRect/>
          <a:stretch>
            <a:fillRect/>
          </a:stretch>
        </p:blipFill>
        <p:spPr bwMode="auto">
          <a:xfrm>
            <a:off x="4114800" y="1600200"/>
            <a:ext cx="4886325" cy="1133475"/>
          </a:xfrm>
          <a:prstGeom prst="rect">
            <a:avLst/>
          </a:prstGeom>
          <a:noFill/>
          <a:ln w="9525">
            <a:noFill/>
            <a:miter lim="800000"/>
            <a:headEnd/>
            <a:tailEnd/>
          </a:ln>
        </p:spPr>
      </p:pic>
      <p:pic>
        <p:nvPicPr>
          <p:cNvPr id="34822" name="Picture 7"/>
          <p:cNvPicPr>
            <a:picLocks noChangeAspect="1" noChangeArrowheads="1"/>
          </p:cNvPicPr>
          <p:nvPr/>
        </p:nvPicPr>
        <p:blipFill>
          <a:blip r:embed="rId4" cstate="print"/>
          <a:srcRect/>
          <a:stretch>
            <a:fillRect/>
          </a:stretch>
        </p:blipFill>
        <p:spPr bwMode="auto">
          <a:xfrm>
            <a:off x="4419600" y="2895600"/>
            <a:ext cx="4495800" cy="3265488"/>
          </a:xfrm>
          <a:prstGeom prst="rect">
            <a:avLst/>
          </a:prstGeom>
          <a:noFill/>
          <a:ln w="9525">
            <a:noFill/>
            <a:miter lim="800000"/>
            <a:headEnd/>
            <a:tailEnd/>
          </a:ln>
        </p:spPr>
      </p:pic>
      <p:sp>
        <p:nvSpPr>
          <p:cNvPr id="34823" name="Text Box 8"/>
          <p:cNvSpPr txBox="1">
            <a:spLocks noChangeArrowheads="1"/>
          </p:cNvSpPr>
          <p:nvPr/>
        </p:nvSpPr>
        <p:spPr bwMode="auto">
          <a:xfrm>
            <a:off x="7010400" y="304800"/>
            <a:ext cx="1676400" cy="1187450"/>
          </a:xfrm>
          <a:prstGeom prst="rect">
            <a:avLst/>
          </a:prstGeom>
          <a:noFill/>
          <a:ln w="9525">
            <a:noFill/>
            <a:miter lim="800000"/>
            <a:headEnd/>
            <a:tailEnd/>
          </a:ln>
        </p:spPr>
        <p:txBody>
          <a:bodyPr>
            <a:spAutoFit/>
          </a:bodyPr>
          <a:lstStyle/>
          <a:p>
            <a:pPr>
              <a:spcBef>
                <a:spcPct val="50000"/>
              </a:spcBef>
            </a:pPr>
            <a:r>
              <a:rPr lang="en-US" sz="1200"/>
              <a:t>This will export all items in the grid. You will probably want to filter to get a smaller group of items before exporting.</a:t>
            </a:r>
          </a:p>
        </p:txBody>
      </p:sp>
      <p:sp>
        <p:nvSpPr>
          <p:cNvPr id="34824" name="Text Box 9"/>
          <p:cNvSpPr txBox="1">
            <a:spLocks noChangeArrowheads="1"/>
          </p:cNvSpPr>
          <p:nvPr/>
        </p:nvSpPr>
        <p:spPr bwMode="auto">
          <a:xfrm>
            <a:off x="685800" y="5562600"/>
            <a:ext cx="2514600" cy="1004888"/>
          </a:xfrm>
          <a:prstGeom prst="rect">
            <a:avLst/>
          </a:prstGeom>
          <a:noFill/>
          <a:ln w="9525">
            <a:noFill/>
            <a:miter lim="800000"/>
            <a:headEnd/>
            <a:tailEnd/>
          </a:ln>
        </p:spPr>
        <p:txBody>
          <a:bodyPr>
            <a:spAutoFit/>
          </a:bodyPr>
          <a:lstStyle/>
          <a:p>
            <a:pPr>
              <a:spcBef>
                <a:spcPct val="50000"/>
              </a:spcBef>
            </a:pPr>
            <a:r>
              <a:rPr lang="en-US" sz="1200"/>
              <a:t>Click on the Export button, select OK, then name your file and select where you would like the file to go, click open.  The file is ready to open in Excel.</a:t>
            </a:r>
          </a:p>
        </p:txBody>
      </p:sp>
      <p:sp>
        <p:nvSpPr>
          <p:cNvPr id="34825" name="Oval 10"/>
          <p:cNvSpPr>
            <a:spLocks noChangeArrowheads="1"/>
          </p:cNvSpPr>
          <p:nvPr/>
        </p:nvSpPr>
        <p:spPr bwMode="auto">
          <a:xfrm>
            <a:off x="2514600" y="4648200"/>
            <a:ext cx="609600" cy="381000"/>
          </a:xfrm>
          <a:prstGeom prst="ellipse">
            <a:avLst/>
          </a:prstGeom>
          <a:noFill/>
          <a:ln w="19050">
            <a:solidFill>
              <a:srgbClr val="C00000"/>
            </a:solidFill>
            <a:round/>
            <a:headEnd/>
            <a:tailEnd/>
          </a:ln>
        </p:spPr>
        <p:txBody>
          <a:bodyPr wrap="none" anchor="ctr"/>
          <a:lstStyle/>
          <a:p>
            <a:endParaRPr lang="en-US"/>
          </a:p>
        </p:txBody>
      </p:sp>
      <p:sp>
        <p:nvSpPr>
          <p:cNvPr id="34826" name="Line 11"/>
          <p:cNvSpPr>
            <a:spLocks noChangeShapeType="1"/>
          </p:cNvSpPr>
          <p:nvPr/>
        </p:nvSpPr>
        <p:spPr bwMode="auto">
          <a:xfrm flipV="1">
            <a:off x="3048000" y="2514600"/>
            <a:ext cx="3200400" cy="3124200"/>
          </a:xfrm>
          <a:prstGeom prst="line">
            <a:avLst/>
          </a:prstGeom>
          <a:noFill/>
          <a:ln w="19050">
            <a:solidFill>
              <a:srgbClr val="C00000"/>
            </a:solidFill>
            <a:round/>
            <a:headEnd/>
            <a:tailEnd type="triangle" w="med" len="med"/>
          </a:ln>
        </p:spPr>
        <p:txBody>
          <a:bodyPr/>
          <a:lstStyle/>
          <a:p>
            <a:endParaRPr lang="en-US"/>
          </a:p>
        </p:txBody>
      </p:sp>
      <p:sp>
        <p:nvSpPr>
          <p:cNvPr id="34827" name="Line 12"/>
          <p:cNvSpPr>
            <a:spLocks noChangeShapeType="1"/>
          </p:cNvSpPr>
          <p:nvPr/>
        </p:nvSpPr>
        <p:spPr bwMode="auto">
          <a:xfrm flipV="1">
            <a:off x="2971800" y="5715000"/>
            <a:ext cx="2286000" cy="457200"/>
          </a:xfrm>
          <a:prstGeom prst="line">
            <a:avLst/>
          </a:prstGeom>
          <a:noFill/>
          <a:ln w="19050">
            <a:solidFill>
              <a:srgbClr val="C00000"/>
            </a:solidFill>
            <a:round/>
            <a:headEnd/>
            <a:tailEnd type="triangle" w="med" len="med"/>
          </a:ln>
        </p:spPr>
        <p:txBody>
          <a:bodyPr/>
          <a:lstStyle/>
          <a:p>
            <a:endParaRPr lang="en-US"/>
          </a:p>
        </p:txBody>
      </p:sp>
      <p:sp>
        <p:nvSpPr>
          <p:cNvPr id="34828" name="Oval 13"/>
          <p:cNvSpPr>
            <a:spLocks noChangeArrowheads="1"/>
          </p:cNvSpPr>
          <p:nvPr/>
        </p:nvSpPr>
        <p:spPr bwMode="auto">
          <a:xfrm>
            <a:off x="8153400" y="5410200"/>
            <a:ext cx="838200" cy="304800"/>
          </a:xfrm>
          <a:prstGeom prst="ellipse">
            <a:avLst/>
          </a:prstGeom>
          <a:noFill/>
          <a:ln w="19050">
            <a:solidFill>
              <a:srgbClr val="C00000"/>
            </a:solidFill>
            <a:round/>
            <a:headEnd/>
            <a:tailEnd/>
          </a:ln>
        </p:spPr>
        <p:txBody>
          <a:bodyPr wrap="none" anchor="ctr"/>
          <a:lstStyle/>
          <a:p>
            <a:endParaRPr lang="en-US"/>
          </a:p>
        </p:txBody>
      </p:sp>
      <p:sp>
        <p:nvSpPr>
          <p:cNvPr id="13" name="Title 12"/>
          <p:cNvSpPr>
            <a:spLocks noGrp="1"/>
          </p:cNvSpPr>
          <p:nvPr>
            <p:ph type="title" idx="4294967295"/>
          </p:nvPr>
        </p:nvSpPr>
        <p:spPr/>
        <p:txBody>
          <a:bodyPr/>
          <a:lstStyle/>
          <a:p>
            <a:r>
              <a:rPr lang="en-US" dirty="0" smtClean="0"/>
              <a:t>Export Button</a:t>
            </a:r>
            <a:endParaRPr lang="en-US" dirty="0"/>
          </a:p>
        </p:txBody>
      </p:sp>
      <p:sp>
        <p:nvSpPr>
          <p:cNvPr id="14" name="Slide Number Placeholder 13"/>
          <p:cNvSpPr>
            <a:spLocks noGrp="1"/>
          </p:cNvSpPr>
          <p:nvPr>
            <p:ph type="sldNum" sz="quarter" idx="12"/>
          </p:nvPr>
        </p:nvSpPr>
        <p:spPr/>
        <p:txBody>
          <a:bodyPr/>
          <a:lstStyle/>
          <a:p>
            <a:pPr>
              <a:defRPr/>
            </a:pPr>
            <a:fld id="{48C3DED9-898D-456E-BEB6-75A285B2405F}"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7"/>
          <p:cNvPicPr>
            <a:picLocks noChangeAspect="1" noChangeArrowheads="1"/>
          </p:cNvPicPr>
          <p:nvPr/>
        </p:nvPicPr>
        <p:blipFill>
          <a:blip r:embed="rId2" cstate="print"/>
          <a:srcRect/>
          <a:stretch>
            <a:fillRect/>
          </a:stretch>
        </p:blipFill>
        <p:spPr bwMode="auto">
          <a:xfrm>
            <a:off x="457200" y="609600"/>
            <a:ext cx="5233988" cy="3559175"/>
          </a:xfrm>
          <a:prstGeom prst="rect">
            <a:avLst/>
          </a:prstGeom>
          <a:noFill/>
          <a:ln w="9525">
            <a:noFill/>
            <a:miter lim="800000"/>
            <a:headEnd/>
            <a:tailEnd/>
          </a:ln>
        </p:spPr>
      </p:pic>
      <p:pic>
        <p:nvPicPr>
          <p:cNvPr id="35844" name="Picture 6"/>
          <p:cNvPicPr>
            <a:picLocks noChangeAspect="1" noChangeArrowheads="1"/>
          </p:cNvPicPr>
          <p:nvPr/>
        </p:nvPicPr>
        <p:blipFill>
          <a:blip r:embed="rId3" cstate="print"/>
          <a:srcRect/>
          <a:stretch>
            <a:fillRect/>
          </a:stretch>
        </p:blipFill>
        <p:spPr bwMode="auto">
          <a:xfrm>
            <a:off x="4419600" y="1371600"/>
            <a:ext cx="4495800" cy="4316413"/>
          </a:xfrm>
          <a:prstGeom prst="rect">
            <a:avLst/>
          </a:prstGeom>
          <a:noFill/>
          <a:ln w="9525">
            <a:noFill/>
            <a:miter lim="800000"/>
            <a:headEnd/>
            <a:tailEnd/>
          </a:ln>
        </p:spPr>
      </p:pic>
      <p:sp>
        <p:nvSpPr>
          <p:cNvPr id="35845" name="Text Box 8"/>
          <p:cNvSpPr txBox="1">
            <a:spLocks noChangeArrowheads="1"/>
          </p:cNvSpPr>
          <p:nvPr/>
        </p:nvSpPr>
        <p:spPr bwMode="auto">
          <a:xfrm>
            <a:off x="3505200" y="228600"/>
            <a:ext cx="2209800" cy="366713"/>
          </a:xfrm>
          <a:prstGeom prst="rect">
            <a:avLst/>
          </a:prstGeom>
          <a:noFill/>
          <a:ln w="9525">
            <a:noFill/>
            <a:miter lim="800000"/>
            <a:headEnd/>
            <a:tailEnd/>
          </a:ln>
        </p:spPr>
        <p:txBody>
          <a:bodyPr>
            <a:spAutoFit/>
          </a:bodyPr>
          <a:lstStyle/>
          <a:p>
            <a:pPr>
              <a:spcBef>
                <a:spcPct val="50000"/>
              </a:spcBef>
            </a:pPr>
            <a:r>
              <a:rPr lang="en-US"/>
              <a:t>Special Processors</a:t>
            </a:r>
          </a:p>
        </p:txBody>
      </p:sp>
      <p:sp>
        <p:nvSpPr>
          <p:cNvPr id="35846" name="Text Box 9"/>
          <p:cNvSpPr txBox="1">
            <a:spLocks noChangeArrowheads="1"/>
          </p:cNvSpPr>
          <p:nvPr/>
        </p:nvSpPr>
        <p:spPr bwMode="auto">
          <a:xfrm>
            <a:off x="533400" y="4724400"/>
            <a:ext cx="3048000" cy="1370013"/>
          </a:xfrm>
          <a:prstGeom prst="rect">
            <a:avLst/>
          </a:prstGeom>
          <a:noFill/>
          <a:ln w="9525">
            <a:noFill/>
            <a:miter lim="800000"/>
            <a:headEnd/>
            <a:tailEnd/>
          </a:ln>
        </p:spPr>
        <p:txBody>
          <a:bodyPr>
            <a:spAutoFit/>
          </a:bodyPr>
          <a:lstStyle/>
          <a:p>
            <a:pPr>
              <a:spcBef>
                <a:spcPct val="50000"/>
              </a:spcBef>
            </a:pPr>
            <a:r>
              <a:rPr lang="en-US" sz="1200"/>
              <a:t>Special Processors are used to calculate a volume by addition or subtraction of a list of items.  To view the items within a processor, click on the Spec Proc button.  Scroll down to the processor and click on it, the grid below will show the items and operation used. Click close when finished.</a:t>
            </a:r>
          </a:p>
        </p:txBody>
      </p:sp>
      <p:sp>
        <p:nvSpPr>
          <p:cNvPr id="35847" name="Oval 10"/>
          <p:cNvSpPr>
            <a:spLocks noChangeArrowheads="1"/>
          </p:cNvSpPr>
          <p:nvPr/>
        </p:nvSpPr>
        <p:spPr bwMode="auto">
          <a:xfrm>
            <a:off x="2667000" y="3505200"/>
            <a:ext cx="685800" cy="381000"/>
          </a:xfrm>
          <a:prstGeom prst="ellipse">
            <a:avLst/>
          </a:prstGeom>
          <a:noFill/>
          <a:ln w="19050">
            <a:solidFill>
              <a:srgbClr val="C00000"/>
            </a:solidFill>
            <a:round/>
            <a:headEnd/>
            <a:tailEnd/>
          </a:ln>
        </p:spPr>
        <p:txBody>
          <a:bodyPr wrap="none" anchor="ctr"/>
          <a:lstStyle/>
          <a:p>
            <a:endParaRPr lang="en-US"/>
          </a:p>
        </p:txBody>
      </p:sp>
      <p:sp>
        <p:nvSpPr>
          <p:cNvPr id="35848" name="Line 11"/>
          <p:cNvSpPr>
            <a:spLocks noChangeShapeType="1"/>
          </p:cNvSpPr>
          <p:nvPr/>
        </p:nvSpPr>
        <p:spPr bwMode="auto">
          <a:xfrm flipV="1">
            <a:off x="2667000" y="3810000"/>
            <a:ext cx="304800" cy="685800"/>
          </a:xfrm>
          <a:prstGeom prst="line">
            <a:avLst/>
          </a:prstGeom>
          <a:noFill/>
          <a:ln w="19050">
            <a:solidFill>
              <a:srgbClr val="C00000"/>
            </a:solidFill>
            <a:round/>
            <a:headEnd/>
            <a:tailEnd type="triangle" w="med" len="med"/>
          </a:ln>
        </p:spPr>
        <p:txBody>
          <a:bodyPr/>
          <a:lstStyle/>
          <a:p>
            <a:endParaRPr lang="en-US"/>
          </a:p>
        </p:txBody>
      </p:sp>
      <p:sp>
        <p:nvSpPr>
          <p:cNvPr id="35849" name="Line 12"/>
          <p:cNvSpPr>
            <a:spLocks noChangeShapeType="1"/>
          </p:cNvSpPr>
          <p:nvPr/>
        </p:nvSpPr>
        <p:spPr bwMode="auto">
          <a:xfrm flipV="1">
            <a:off x="3429000" y="3124200"/>
            <a:ext cx="1219200" cy="2438400"/>
          </a:xfrm>
          <a:prstGeom prst="line">
            <a:avLst/>
          </a:prstGeom>
          <a:noFill/>
          <a:ln w="19050">
            <a:solidFill>
              <a:srgbClr val="C00000"/>
            </a:solidFill>
            <a:round/>
            <a:headEnd/>
            <a:tailEnd type="triangle" w="med" len="med"/>
          </a:ln>
        </p:spPr>
        <p:txBody>
          <a:bodyPr/>
          <a:lstStyle/>
          <a:p>
            <a:endParaRPr lang="en-US"/>
          </a:p>
        </p:txBody>
      </p:sp>
      <p:sp>
        <p:nvSpPr>
          <p:cNvPr id="35850" name="Line 13"/>
          <p:cNvSpPr>
            <a:spLocks noChangeShapeType="1"/>
          </p:cNvSpPr>
          <p:nvPr/>
        </p:nvSpPr>
        <p:spPr bwMode="auto">
          <a:xfrm flipV="1">
            <a:off x="3429000" y="5181600"/>
            <a:ext cx="1143000" cy="533400"/>
          </a:xfrm>
          <a:prstGeom prst="line">
            <a:avLst/>
          </a:prstGeom>
          <a:noFill/>
          <a:ln w="19050">
            <a:solidFill>
              <a:srgbClr val="C00000"/>
            </a:solidFill>
            <a:round/>
            <a:headEnd/>
            <a:tailEnd type="triangle" w="med" len="med"/>
          </a:ln>
        </p:spPr>
        <p:txBody>
          <a:bodyPr/>
          <a:lstStyle/>
          <a:p>
            <a:endParaRPr lang="en-US"/>
          </a:p>
        </p:txBody>
      </p:sp>
      <p:sp>
        <p:nvSpPr>
          <p:cNvPr id="11" name="Title 10"/>
          <p:cNvSpPr>
            <a:spLocks noGrp="1"/>
          </p:cNvSpPr>
          <p:nvPr>
            <p:ph type="title" idx="4294967295"/>
          </p:nvPr>
        </p:nvSpPr>
        <p:spPr/>
        <p:txBody>
          <a:bodyPr/>
          <a:lstStyle/>
          <a:p>
            <a:r>
              <a:rPr lang="en-US" dirty="0" smtClean="0"/>
              <a:t>Spec Proc</a:t>
            </a:r>
            <a:endParaRPr lang="en-US" dirty="0"/>
          </a:p>
        </p:txBody>
      </p:sp>
      <p:sp>
        <p:nvSpPr>
          <p:cNvPr id="12" name="Slide Number Placeholder 11"/>
          <p:cNvSpPr>
            <a:spLocks noGrp="1"/>
          </p:cNvSpPr>
          <p:nvPr>
            <p:ph type="sldNum" sz="quarter" idx="12"/>
          </p:nvPr>
        </p:nvSpPr>
        <p:spPr/>
        <p:txBody>
          <a:bodyPr/>
          <a:lstStyle/>
          <a:p>
            <a:pPr>
              <a:defRPr/>
            </a:pPr>
            <a:fld id="{48C3DED9-898D-456E-BEB6-75A285B2405F}" type="slidenum">
              <a:rPr lang="en-US" smtClean="0"/>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5"/>
          <p:cNvPicPr>
            <a:picLocks noChangeAspect="1" noChangeArrowheads="1"/>
          </p:cNvPicPr>
          <p:nvPr/>
        </p:nvPicPr>
        <p:blipFill>
          <a:blip r:embed="rId2" cstate="print"/>
          <a:srcRect/>
          <a:stretch>
            <a:fillRect/>
          </a:stretch>
        </p:blipFill>
        <p:spPr bwMode="auto">
          <a:xfrm>
            <a:off x="609600" y="914400"/>
            <a:ext cx="4976813" cy="3560763"/>
          </a:xfrm>
          <a:prstGeom prst="rect">
            <a:avLst/>
          </a:prstGeom>
          <a:noFill/>
          <a:ln w="9525">
            <a:noFill/>
            <a:miter lim="800000"/>
            <a:headEnd/>
            <a:tailEnd/>
          </a:ln>
        </p:spPr>
      </p:pic>
      <p:pic>
        <p:nvPicPr>
          <p:cNvPr id="36868" name="Picture 6"/>
          <p:cNvPicPr>
            <a:picLocks noChangeAspect="1" noChangeArrowheads="1"/>
          </p:cNvPicPr>
          <p:nvPr/>
        </p:nvPicPr>
        <p:blipFill>
          <a:blip r:embed="rId3" cstate="print"/>
          <a:srcRect/>
          <a:stretch>
            <a:fillRect/>
          </a:stretch>
        </p:blipFill>
        <p:spPr bwMode="auto">
          <a:xfrm>
            <a:off x="5638800" y="304800"/>
            <a:ext cx="3327400" cy="3581400"/>
          </a:xfrm>
          <a:prstGeom prst="rect">
            <a:avLst/>
          </a:prstGeom>
          <a:noFill/>
          <a:ln w="9525">
            <a:noFill/>
            <a:miter lim="800000"/>
            <a:headEnd/>
            <a:tailEnd/>
          </a:ln>
        </p:spPr>
      </p:pic>
      <p:pic>
        <p:nvPicPr>
          <p:cNvPr id="36869" name="Picture 7"/>
          <p:cNvPicPr>
            <a:picLocks noChangeAspect="1" noChangeArrowheads="1"/>
          </p:cNvPicPr>
          <p:nvPr/>
        </p:nvPicPr>
        <p:blipFill>
          <a:blip r:embed="rId4" cstate="print"/>
          <a:srcRect/>
          <a:stretch>
            <a:fillRect/>
          </a:stretch>
        </p:blipFill>
        <p:spPr bwMode="auto">
          <a:xfrm>
            <a:off x="5791200" y="4114800"/>
            <a:ext cx="2590800" cy="2565400"/>
          </a:xfrm>
          <a:prstGeom prst="rect">
            <a:avLst/>
          </a:prstGeom>
          <a:noFill/>
          <a:ln w="9525">
            <a:noFill/>
            <a:miter lim="800000"/>
            <a:headEnd/>
            <a:tailEnd/>
          </a:ln>
        </p:spPr>
      </p:pic>
      <p:sp>
        <p:nvSpPr>
          <p:cNvPr id="36870" name="Text Box 8"/>
          <p:cNvSpPr txBox="1">
            <a:spLocks noChangeArrowheads="1"/>
          </p:cNvSpPr>
          <p:nvPr/>
        </p:nvSpPr>
        <p:spPr bwMode="auto">
          <a:xfrm>
            <a:off x="2362200" y="381000"/>
            <a:ext cx="2133600" cy="366713"/>
          </a:xfrm>
          <a:prstGeom prst="rect">
            <a:avLst/>
          </a:prstGeom>
          <a:noFill/>
          <a:ln w="9525">
            <a:noFill/>
            <a:miter lim="800000"/>
            <a:headEnd/>
            <a:tailEnd/>
          </a:ln>
        </p:spPr>
        <p:txBody>
          <a:bodyPr>
            <a:spAutoFit/>
          </a:bodyPr>
          <a:lstStyle/>
          <a:p>
            <a:pPr>
              <a:spcBef>
                <a:spcPct val="50000"/>
              </a:spcBef>
            </a:pPr>
            <a:r>
              <a:rPr lang="en-US"/>
              <a:t>Allocation Patterns</a:t>
            </a:r>
          </a:p>
        </p:txBody>
      </p:sp>
      <p:sp>
        <p:nvSpPr>
          <p:cNvPr id="36871" name="Text Box 9"/>
          <p:cNvSpPr txBox="1">
            <a:spLocks noChangeArrowheads="1"/>
          </p:cNvSpPr>
          <p:nvPr/>
        </p:nvSpPr>
        <p:spPr bwMode="auto">
          <a:xfrm>
            <a:off x="304800" y="4724400"/>
            <a:ext cx="4953000" cy="1189038"/>
          </a:xfrm>
          <a:prstGeom prst="rect">
            <a:avLst/>
          </a:prstGeom>
          <a:noFill/>
          <a:ln w="9525">
            <a:noFill/>
            <a:miter lim="800000"/>
            <a:headEnd/>
            <a:tailEnd/>
          </a:ln>
        </p:spPr>
        <p:txBody>
          <a:bodyPr>
            <a:spAutoFit/>
          </a:bodyPr>
          <a:lstStyle/>
          <a:p>
            <a:pPr>
              <a:spcBef>
                <a:spcPct val="50000"/>
              </a:spcBef>
            </a:pPr>
            <a:r>
              <a:rPr lang="en-US" sz="1200"/>
              <a:t>To find how a sales point/battery is allocated, click on the </a:t>
            </a:r>
            <a:r>
              <a:rPr lang="en-US" sz="1200" b="1"/>
              <a:t>Alloc</a:t>
            </a:r>
            <a:r>
              <a:rPr lang="en-US" sz="1200"/>
              <a:t> button.</a:t>
            </a:r>
          </a:p>
          <a:p>
            <a:pPr>
              <a:spcBef>
                <a:spcPct val="50000"/>
              </a:spcBef>
            </a:pPr>
            <a:r>
              <a:rPr lang="en-US" sz="1200"/>
              <a:t>Scroll down to the sales point and click on it.  The Allocation Pattern below will show which products are being allocated…gas, oil, or water</a:t>
            </a:r>
          </a:p>
          <a:p>
            <a:pPr>
              <a:spcBef>
                <a:spcPct val="50000"/>
              </a:spcBef>
            </a:pPr>
            <a:r>
              <a:rPr lang="en-US" sz="1200"/>
              <a:t>Click on the </a:t>
            </a:r>
            <a:r>
              <a:rPr lang="en-US" sz="1200" b="1"/>
              <a:t>Allocation Patterns</a:t>
            </a:r>
            <a:r>
              <a:rPr lang="en-US" sz="1200"/>
              <a:t> button.  This will show the wells receiving the allocated volume.  Click </a:t>
            </a:r>
            <a:r>
              <a:rPr lang="en-US" sz="1200" b="1"/>
              <a:t>Close</a:t>
            </a:r>
            <a:r>
              <a:rPr lang="en-US" sz="1200"/>
              <a:t> on both forms to exit.</a:t>
            </a:r>
          </a:p>
        </p:txBody>
      </p:sp>
      <p:sp>
        <p:nvSpPr>
          <p:cNvPr id="36872" name="Oval 10"/>
          <p:cNvSpPr>
            <a:spLocks noChangeArrowheads="1"/>
          </p:cNvSpPr>
          <p:nvPr/>
        </p:nvSpPr>
        <p:spPr bwMode="auto">
          <a:xfrm>
            <a:off x="3276600" y="3886200"/>
            <a:ext cx="609600" cy="381000"/>
          </a:xfrm>
          <a:prstGeom prst="ellipse">
            <a:avLst/>
          </a:prstGeom>
          <a:noFill/>
          <a:ln w="19050">
            <a:solidFill>
              <a:srgbClr val="C00000"/>
            </a:solidFill>
            <a:round/>
            <a:headEnd/>
            <a:tailEnd/>
          </a:ln>
        </p:spPr>
        <p:txBody>
          <a:bodyPr wrap="none" anchor="ctr"/>
          <a:lstStyle/>
          <a:p>
            <a:endParaRPr lang="en-US"/>
          </a:p>
        </p:txBody>
      </p:sp>
      <p:sp>
        <p:nvSpPr>
          <p:cNvPr id="36873" name="Line 11"/>
          <p:cNvSpPr>
            <a:spLocks noChangeShapeType="1"/>
          </p:cNvSpPr>
          <p:nvPr/>
        </p:nvSpPr>
        <p:spPr bwMode="auto">
          <a:xfrm flipV="1">
            <a:off x="5105400" y="762000"/>
            <a:ext cx="762000" cy="4267200"/>
          </a:xfrm>
          <a:prstGeom prst="line">
            <a:avLst/>
          </a:prstGeom>
          <a:noFill/>
          <a:ln w="19050">
            <a:solidFill>
              <a:srgbClr val="C00000"/>
            </a:solidFill>
            <a:round/>
            <a:headEnd/>
            <a:tailEnd type="triangle" w="med" len="med"/>
          </a:ln>
        </p:spPr>
        <p:txBody>
          <a:bodyPr/>
          <a:lstStyle/>
          <a:p>
            <a:endParaRPr lang="en-US"/>
          </a:p>
        </p:txBody>
      </p:sp>
      <p:sp>
        <p:nvSpPr>
          <p:cNvPr id="36874" name="Line 12"/>
          <p:cNvSpPr>
            <a:spLocks noChangeShapeType="1"/>
          </p:cNvSpPr>
          <p:nvPr/>
        </p:nvSpPr>
        <p:spPr bwMode="auto">
          <a:xfrm flipV="1">
            <a:off x="5105400" y="3276600"/>
            <a:ext cx="914400" cy="1752600"/>
          </a:xfrm>
          <a:prstGeom prst="line">
            <a:avLst/>
          </a:prstGeom>
          <a:noFill/>
          <a:ln w="19050">
            <a:solidFill>
              <a:srgbClr val="C00000"/>
            </a:solidFill>
            <a:round/>
            <a:headEnd/>
            <a:tailEnd type="triangle" w="med" len="med"/>
          </a:ln>
        </p:spPr>
        <p:txBody>
          <a:bodyPr/>
          <a:lstStyle/>
          <a:p>
            <a:endParaRPr lang="en-US"/>
          </a:p>
        </p:txBody>
      </p:sp>
      <p:sp>
        <p:nvSpPr>
          <p:cNvPr id="36875" name="Line 13"/>
          <p:cNvSpPr>
            <a:spLocks noChangeShapeType="1"/>
          </p:cNvSpPr>
          <p:nvPr/>
        </p:nvSpPr>
        <p:spPr bwMode="auto">
          <a:xfrm flipV="1">
            <a:off x="5029200" y="3657600"/>
            <a:ext cx="1981200" cy="1828800"/>
          </a:xfrm>
          <a:prstGeom prst="line">
            <a:avLst/>
          </a:prstGeom>
          <a:noFill/>
          <a:ln w="19050">
            <a:solidFill>
              <a:srgbClr val="C00000"/>
            </a:solidFill>
            <a:round/>
            <a:headEnd/>
            <a:tailEnd type="triangle" w="med" len="med"/>
          </a:ln>
        </p:spPr>
        <p:txBody>
          <a:bodyPr/>
          <a:lstStyle/>
          <a:p>
            <a:endParaRPr lang="en-US"/>
          </a:p>
        </p:txBody>
      </p:sp>
      <p:sp>
        <p:nvSpPr>
          <p:cNvPr id="36876" name="Line 14"/>
          <p:cNvSpPr>
            <a:spLocks noChangeShapeType="1"/>
          </p:cNvSpPr>
          <p:nvPr/>
        </p:nvSpPr>
        <p:spPr bwMode="auto">
          <a:xfrm flipV="1">
            <a:off x="5105400" y="5105400"/>
            <a:ext cx="990600" cy="457200"/>
          </a:xfrm>
          <a:prstGeom prst="line">
            <a:avLst/>
          </a:prstGeom>
          <a:noFill/>
          <a:ln w="19050">
            <a:solidFill>
              <a:srgbClr val="C00000"/>
            </a:solidFill>
            <a:round/>
            <a:headEnd/>
            <a:tailEnd type="triangle" w="med" len="med"/>
          </a:ln>
        </p:spPr>
        <p:txBody>
          <a:bodyPr/>
          <a:lstStyle/>
          <a:p>
            <a:endParaRPr lang="en-US"/>
          </a:p>
        </p:txBody>
      </p:sp>
      <p:sp>
        <p:nvSpPr>
          <p:cNvPr id="13" name="Title 12"/>
          <p:cNvSpPr>
            <a:spLocks noGrp="1"/>
          </p:cNvSpPr>
          <p:nvPr>
            <p:ph type="title" idx="4294967295"/>
          </p:nvPr>
        </p:nvSpPr>
        <p:spPr/>
        <p:txBody>
          <a:bodyPr/>
          <a:lstStyle/>
          <a:p>
            <a:r>
              <a:rPr lang="en-US" dirty="0" smtClean="0"/>
              <a:t>Allocation</a:t>
            </a:r>
            <a:endParaRPr lang="en-US" dirty="0"/>
          </a:p>
        </p:txBody>
      </p:sp>
      <p:sp>
        <p:nvSpPr>
          <p:cNvPr id="14" name="Slide Number Placeholder 13"/>
          <p:cNvSpPr>
            <a:spLocks noGrp="1"/>
          </p:cNvSpPr>
          <p:nvPr>
            <p:ph type="sldNum" sz="quarter" idx="12"/>
          </p:nvPr>
        </p:nvSpPr>
        <p:spPr/>
        <p:txBody>
          <a:bodyPr/>
          <a:lstStyle/>
          <a:p>
            <a:pPr>
              <a:defRPr/>
            </a:pPr>
            <a:fld id="{48C3DED9-898D-456E-BEB6-75A285B2405F}" type="slidenum">
              <a:rPr lang="en-US" smtClean="0"/>
              <a:pPr>
                <a:defRPr/>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descr="C:\Documents and Settings\David\Local Settings\Temporary Internet Files\Content.IE5\PFFXX95L\MC900433050[1].jpg"/>
          <p:cNvPicPr>
            <a:picLocks noChangeAspect="1" noChangeArrowheads="1"/>
          </p:cNvPicPr>
          <p:nvPr/>
        </p:nvPicPr>
        <p:blipFill>
          <a:blip r:embed="rId2" cstate="print"/>
          <a:srcRect/>
          <a:stretch>
            <a:fillRect/>
          </a:stretch>
        </p:blipFill>
        <p:spPr bwMode="auto">
          <a:xfrm>
            <a:off x="1760538" y="2927350"/>
            <a:ext cx="852487" cy="854075"/>
          </a:xfrm>
          <a:prstGeom prst="rect">
            <a:avLst/>
          </a:prstGeom>
          <a:noFill/>
          <a:ln w="9525">
            <a:noFill/>
            <a:miter lim="800000"/>
            <a:headEnd/>
            <a:tailEnd/>
          </a:ln>
        </p:spPr>
      </p:pic>
      <p:pic>
        <p:nvPicPr>
          <p:cNvPr id="9219" name="Picture 5"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2608263"/>
            <a:ext cx="552450" cy="319087"/>
          </a:xfrm>
          <a:prstGeom prst="rect">
            <a:avLst/>
          </a:prstGeom>
          <a:noFill/>
          <a:ln w="9525">
            <a:noFill/>
            <a:miter lim="800000"/>
            <a:headEnd/>
            <a:tailEnd/>
          </a:ln>
        </p:spPr>
      </p:pic>
      <p:pic>
        <p:nvPicPr>
          <p:cNvPr id="9220" name="Picture 6"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3141663"/>
            <a:ext cx="552450" cy="319087"/>
          </a:xfrm>
          <a:prstGeom prst="rect">
            <a:avLst/>
          </a:prstGeom>
          <a:noFill/>
          <a:ln w="9525">
            <a:noFill/>
            <a:miter lim="800000"/>
            <a:headEnd/>
            <a:tailEnd/>
          </a:ln>
        </p:spPr>
      </p:pic>
      <p:pic>
        <p:nvPicPr>
          <p:cNvPr id="9221" name="Picture 7"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3689350"/>
            <a:ext cx="552450" cy="320675"/>
          </a:xfrm>
          <a:prstGeom prst="rect">
            <a:avLst/>
          </a:prstGeom>
          <a:noFill/>
          <a:ln w="9525">
            <a:noFill/>
            <a:miter lim="800000"/>
            <a:headEnd/>
            <a:tailEnd/>
          </a:ln>
        </p:spPr>
      </p:pic>
      <p:cxnSp>
        <p:nvCxnSpPr>
          <p:cNvPr id="27" name="Straight Arrow Connector 26"/>
          <p:cNvCxnSpPr/>
          <p:nvPr/>
        </p:nvCxnSpPr>
        <p:spPr>
          <a:xfrm>
            <a:off x="2819400" y="3352800"/>
            <a:ext cx="762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23" name="TextBox 27"/>
          <p:cNvSpPr txBox="1">
            <a:spLocks noChangeArrowheads="1"/>
          </p:cNvSpPr>
          <p:nvPr/>
        </p:nvSpPr>
        <p:spPr bwMode="auto">
          <a:xfrm>
            <a:off x="1066800" y="1014413"/>
            <a:ext cx="1371600" cy="369887"/>
          </a:xfrm>
          <a:prstGeom prst="rect">
            <a:avLst/>
          </a:prstGeom>
          <a:noFill/>
          <a:ln w="9525">
            <a:noFill/>
            <a:miter lim="800000"/>
            <a:headEnd/>
            <a:tailEnd/>
          </a:ln>
        </p:spPr>
        <p:txBody>
          <a:bodyPr>
            <a:spAutoFit/>
          </a:bodyPr>
          <a:lstStyle/>
          <a:p>
            <a:pPr algn="ctr"/>
            <a:r>
              <a:rPr lang="en-US"/>
              <a:t>PumperPal</a:t>
            </a:r>
          </a:p>
        </p:txBody>
      </p:sp>
      <p:sp>
        <p:nvSpPr>
          <p:cNvPr id="9224" name="TextBox 28"/>
          <p:cNvSpPr txBox="1">
            <a:spLocks noChangeArrowheads="1"/>
          </p:cNvSpPr>
          <p:nvPr/>
        </p:nvSpPr>
        <p:spPr bwMode="auto">
          <a:xfrm>
            <a:off x="3989388" y="1014413"/>
            <a:ext cx="1192212" cy="369887"/>
          </a:xfrm>
          <a:prstGeom prst="rect">
            <a:avLst/>
          </a:prstGeom>
          <a:noFill/>
          <a:ln w="9525">
            <a:noFill/>
            <a:miter lim="800000"/>
            <a:headEnd/>
            <a:tailEnd/>
          </a:ln>
        </p:spPr>
        <p:txBody>
          <a:bodyPr wrap="none">
            <a:spAutoFit/>
          </a:bodyPr>
          <a:lstStyle/>
          <a:p>
            <a:pPr algn="ctr"/>
            <a:r>
              <a:rPr lang="en-US"/>
              <a:t>FTP Server</a:t>
            </a:r>
          </a:p>
        </p:txBody>
      </p:sp>
      <p:sp>
        <p:nvSpPr>
          <p:cNvPr id="9225" name="TextBox 29"/>
          <p:cNvSpPr txBox="1">
            <a:spLocks noChangeArrowheads="1"/>
          </p:cNvSpPr>
          <p:nvPr/>
        </p:nvSpPr>
        <p:spPr bwMode="auto">
          <a:xfrm>
            <a:off x="7086600" y="1014413"/>
            <a:ext cx="544513" cy="369887"/>
          </a:xfrm>
          <a:prstGeom prst="rect">
            <a:avLst/>
          </a:prstGeom>
          <a:noFill/>
          <a:ln w="9525">
            <a:noFill/>
            <a:miter lim="800000"/>
            <a:headEnd/>
            <a:tailEnd/>
          </a:ln>
        </p:spPr>
        <p:txBody>
          <a:bodyPr wrap="none">
            <a:spAutoFit/>
          </a:bodyPr>
          <a:lstStyle/>
          <a:p>
            <a:pPr algn="ctr"/>
            <a:r>
              <a:rPr lang="en-US"/>
              <a:t>PRS</a:t>
            </a:r>
          </a:p>
        </p:txBody>
      </p:sp>
      <p:sp>
        <p:nvSpPr>
          <p:cNvPr id="9226" name="TextBox 31"/>
          <p:cNvSpPr txBox="1">
            <a:spLocks noChangeArrowheads="1"/>
          </p:cNvSpPr>
          <p:nvPr/>
        </p:nvSpPr>
        <p:spPr bwMode="auto">
          <a:xfrm>
            <a:off x="4495800" y="3867150"/>
            <a:ext cx="184150" cy="369888"/>
          </a:xfrm>
          <a:prstGeom prst="rect">
            <a:avLst/>
          </a:prstGeom>
          <a:noFill/>
          <a:ln w="9525">
            <a:noFill/>
            <a:miter lim="800000"/>
            <a:headEnd/>
            <a:tailEnd/>
          </a:ln>
        </p:spPr>
        <p:txBody>
          <a:bodyPr wrap="none">
            <a:spAutoFit/>
          </a:bodyPr>
          <a:lstStyle/>
          <a:p>
            <a:endParaRPr lang="en-US"/>
          </a:p>
        </p:txBody>
      </p:sp>
      <p:pic>
        <p:nvPicPr>
          <p:cNvPr id="9227" name="Picture 4" descr="C:\Documents and Settings\David\Local Settings\Temporary Internet Files\Content.IE5\4HGTRKC3\MC900434845[1].png"/>
          <p:cNvPicPr>
            <a:picLocks noChangeAspect="1" noChangeArrowheads="1"/>
          </p:cNvPicPr>
          <p:nvPr/>
        </p:nvPicPr>
        <p:blipFill>
          <a:blip r:embed="rId4" cstate="print"/>
          <a:srcRect/>
          <a:stretch>
            <a:fillRect/>
          </a:stretch>
        </p:blipFill>
        <p:spPr bwMode="auto">
          <a:xfrm>
            <a:off x="3810000" y="3333750"/>
            <a:ext cx="1828800" cy="2476500"/>
          </a:xfrm>
          <a:prstGeom prst="rect">
            <a:avLst/>
          </a:prstGeom>
          <a:noFill/>
          <a:ln w="9525">
            <a:noFill/>
            <a:miter lim="800000"/>
            <a:headEnd/>
            <a:tailEnd/>
          </a:ln>
        </p:spPr>
      </p:pic>
      <p:pic>
        <p:nvPicPr>
          <p:cNvPr id="9228" name="Picture 5" descr="C:\Documents and Settings\David\Local Settings\Temporary Internet Files\Content.IE5\PFFXX95L\MP900402149[1].jpg"/>
          <p:cNvPicPr>
            <a:picLocks noChangeAspect="1" noChangeArrowheads="1"/>
          </p:cNvPicPr>
          <p:nvPr/>
        </p:nvPicPr>
        <p:blipFill>
          <a:blip r:embed="rId5" cstate="print"/>
          <a:srcRect/>
          <a:stretch>
            <a:fillRect/>
          </a:stretch>
        </p:blipFill>
        <p:spPr bwMode="auto">
          <a:xfrm>
            <a:off x="6705600" y="3925888"/>
            <a:ext cx="1376363" cy="1236662"/>
          </a:xfrm>
          <a:prstGeom prst="rect">
            <a:avLst/>
          </a:prstGeom>
          <a:noFill/>
          <a:ln w="9525">
            <a:noFill/>
            <a:miter lim="800000"/>
            <a:headEnd/>
            <a:tailEnd/>
          </a:ln>
        </p:spPr>
      </p:pic>
      <p:cxnSp>
        <p:nvCxnSpPr>
          <p:cNvPr id="36" name="Straight Connector 35"/>
          <p:cNvCxnSpPr/>
          <p:nvPr/>
        </p:nvCxnSpPr>
        <p:spPr>
          <a:xfrm rot="5400000">
            <a:off x="762000" y="3867150"/>
            <a:ext cx="472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657600" y="3867150"/>
            <a:ext cx="4724400" cy="0"/>
          </a:xfrm>
          <a:prstGeom prst="line">
            <a:avLst/>
          </a:prstGeom>
        </p:spPr>
        <p:style>
          <a:lnRef idx="1">
            <a:schemeClr val="accent1"/>
          </a:lnRef>
          <a:fillRef idx="0">
            <a:schemeClr val="accent1"/>
          </a:fillRef>
          <a:effectRef idx="0">
            <a:schemeClr val="accent1"/>
          </a:effectRef>
          <a:fontRef idx="minor">
            <a:schemeClr val="tx1"/>
          </a:fontRef>
        </p:style>
      </p:cxnSp>
      <p:sp>
        <p:nvSpPr>
          <p:cNvPr id="9231" name="TextBox 38"/>
          <p:cNvSpPr txBox="1">
            <a:spLocks noChangeArrowheads="1"/>
          </p:cNvSpPr>
          <p:nvPr/>
        </p:nvSpPr>
        <p:spPr bwMode="auto">
          <a:xfrm>
            <a:off x="6138863" y="1581150"/>
            <a:ext cx="2743200" cy="738188"/>
          </a:xfrm>
          <a:prstGeom prst="rect">
            <a:avLst/>
          </a:prstGeom>
          <a:noFill/>
          <a:ln w="9525">
            <a:noFill/>
            <a:miter lim="800000"/>
            <a:headEnd/>
            <a:tailEnd/>
          </a:ln>
        </p:spPr>
        <p:txBody>
          <a:bodyPr>
            <a:spAutoFit/>
          </a:bodyPr>
          <a:lstStyle/>
          <a:p>
            <a:r>
              <a:rPr lang="en-US" sz="1400"/>
              <a:t>The PRS Administrator imports the PumperPal Daily Production Data files into PRS. </a:t>
            </a:r>
          </a:p>
        </p:txBody>
      </p:sp>
      <p:sp>
        <p:nvSpPr>
          <p:cNvPr id="9232" name="TextBox 48"/>
          <p:cNvSpPr txBox="1">
            <a:spLocks noChangeArrowheads="1"/>
          </p:cNvSpPr>
          <p:nvPr/>
        </p:nvSpPr>
        <p:spPr bwMode="auto">
          <a:xfrm>
            <a:off x="282575" y="1590675"/>
            <a:ext cx="2808288" cy="523875"/>
          </a:xfrm>
          <a:prstGeom prst="rect">
            <a:avLst/>
          </a:prstGeom>
          <a:noFill/>
          <a:ln w="9525">
            <a:noFill/>
            <a:miter lim="800000"/>
            <a:headEnd/>
            <a:tailEnd/>
          </a:ln>
        </p:spPr>
        <p:txBody>
          <a:bodyPr>
            <a:spAutoFit/>
          </a:bodyPr>
          <a:lstStyle/>
          <a:p>
            <a:r>
              <a:rPr lang="en-US" sz="1400"/>
              <a:t>The Pumpers use PumperPal to send field data to the FTP server.</a:t>
            </a:r>
          </a:p>
        </p:txBody>
      </p:sp>
      <p:sp>
        <p:nvSpPr>
          <p:cNvPr id="9233" name="TextBox 49"/>
          <p:cNvSpPr txBox="1">
            <a:spLocks noChangeArrowheads="1"/>
          </p:cNvSpPr>
          <p:nvPr/>
        </p:nvSpPr>
        <p:spPr bwMode="auto">
          <a:xfrm>
            <a:off x="1760538" y="3841750"/>
            <a:ext cx="982662" cy="307975"/>
          </a:xfrm>
          <a:prstGeom prst="rect">
            <a:avLst/>
          </a:prstGeom>
          <a:noFill/>
          <a:ln w="9525">
            <a:noFill/>
            <a:miter lim="800000"/>
            <a:headEnd/>
            <a:tailEnd/>
          </a:ln>
        </p:spPr>
        <p:txBody>
          <a:bodyPr wrap="none">
            <a:spAutoFit/>
          </a:bodyPr>
          <a:lstStyle/>
          <a:p>
            <a:r>
              <a:rPr lang="en-US" sz="1400"/>
              <a:t>Pumper #1</a:t>
            </a:r>
          </a:p>
        </p:txBody>
      </p:sp>
      <p:sp>
        <p:nvSpPr>
          <p:cNvPr id="9234" name="TextBox 64"/>
          <p:cNvSpPr txBox="1">
            <a:spLocks noChangeArrowheads="1"/>
          </p:cNvSpPr>
          <p:nvPr/>
        </p:nvSpPr>
        <p:spPr bwMode="auto">
          <a:xfrm>
            <a:off x="3171825" y="1581150"/>
            <a:ext cx="2822575" cy="307975"/>
          </a:xfrm>
          <a:prstGeom prst="rect">
            <a:avLst/>
          </a:prstGeom>
          <a:noFill/>
          <a:ln w="9525">
            <a:noFill/>
            <a:miter lim="800000"/>
            <a:headEnd/>
            <a:tailEnd/>
          </a:ln>
        </p:spPr>
        <p:txBody>
          <a:bodyPr>
            <a:spAutoFit/>
          </a:bodyPr>
          <a:lstStyle/>
          <a:p>
            <a:r>
              <a:rPr lang="en-US" sz="1400"/>
              <a:t>Files are sent to the FTP Server:</a:t>
            </a:r>
            <a:endParaRPr lang="en-US" sz="1200"/>
          </a:p>
        </p:txBody>
      </p:sp>
      <p:cxnSp>
        <p:nvCxnSpPr>
          <p:cNvPr id="69" name="Straight Arrow Connector 68"/>
          <p:cNvCxnSpPr/>
          <p:nvPr/>
        </p:nvCxnSpPr>
        <p:spPr>
          <a:xfrm>
            <a:off x="1303338" y="330835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1303338" y="2774950"/>
            <a:ext cx="381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1303338" y="3689350"/>
            <a:ext cx="381000" cy="150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9238" name="Picture 3" descr="C:\Documents and Settings\David\Local Settings\Temporary Internet Files\Content.IE5\PFFXX95L\MC900433050[1].jpg"/>
          <p:cNvPicPr>
            <a:picLocks noChangeAspect="1" noChangeArrowheads="1"/>
          </p:cNvPicPr>
          <p:nvPr/>
        </p:nvPicPr>
        <p:blipFill>
          <a:blip r:embed="rId2" cstate="print"/>
          <a:srcRect/>
          <a:stretch>
            <a:fillRect/>
          </a:stretch>
        </p:blipFill>
        <p:spPr bwMode="auto">
          <a:xfrm>
            <a:off x="1752600" y="5006975"/>
            <a:ext cx="852488" cy="852488"/>
          </a:xfrm>
          <a:prstGeom prst="rect">
            <a:avLst/>
          </a:prstGeom>
          <a:noFill/>
          <a:ln w="9525">
            <a:noFill/>
            <a:miter lim="800000"/>
            <a:headEnd/>
            <a:tailEnd/>
          </a:ln>
        </p:spPr>
      </p:pic>
      <p:pic>
        <p:nvPicPr>
          <p:cNvPr id="9239" name="Picture 76"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4687888"/>
            <a:ext cx="552450" cy="319087"/>
          </a:xfrm>
          <a:prstGeom prst="rect">
            <a:avLst/>
          </a:prstGeom>
          <a:noFill/>
          <a:ln w="9525">
            <a:noFill/>
            <a:miter lim="800000"/>
            <a:headEnd/>
            <a:tailEnd/>
          </a:ln>
        </p:spPr>
      </p:pic>
      <p:pic>
        <p:nvPicPr>
          <p:cNvPr id="9240" name="Picture 77"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5221288"/>
            <a:ext cx="552450" cy="319087"/>
          </a:xfrm>
          <a:prstGeom prst="rect">
            <a:avLst/>
          </a:prstGeom>
          <a:noFill/>
          <a:ln w="9525">
            <a:noFill/>
            <a:miter lim="800000"/>
            <a:headEnd/>
            <a:tailEnd/>
          </a:ln>
        </p:spPr>
      </p:pic>
      <p:pic>
        <p:nvPicPr>
          <p:cNvPr id="9241" name="Picture 78"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5768975"/>
            <a:ext cx="552450" cy="319088"/>
          </a:xfrm>
          <a:prstGeom prst="rect">
            <a:avLst/>
          </a:prstGeom>
          <a:noFill/>
          <a:ln w="9525">
            <a:noFill/>
            <a:miter lim="800000"/>
            <a:headEnd/>
            <a:tailEnd/>
          </a:ln>
        </p:spPr>
      </p:pic>
      <p:cxnSp>
        <p:nvCxnSpPr>
          <p:cNvPr id="80" name="Straight Arrow Connector 79"/>
          <p:cNvCxnSpPr/>
          <p:nvPr/>
        </p:nvCxnSpPr>
        <p:spPr>
          <a:xfrm flipV="1">
            <a:off x="2819400" y="5068888"/>
            <a:ext cx="762000" cy="3222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43" name="TextBox 80"/>
          <p:cNvSpPr txBox="1">
            <a:spLocks noChangeArrowheads="1"/>
          </p:cNvSpPr>
          <p:nvPr/>
        </p:nvSpPr>
        <p:spPr bwMode="auto">
          <a:xfrm>
            <a:off x="1752600" y="5921375"/>
            <a:ext cx="982663" cy="307975"/>
          </a:xfrm>
          <a:prstGeom prst="rect">
            <a:avLst/>
          </a:prstGeom>
          <a:noFill/>
          <a:ln w="9525">
            <a:noFill/>
            <a:miter lim="800000"/>
            <a:headEnd/>
            <a:tailEnd/>
          </a:ln>
        </p:spPr>
        <p:txBody>
          <a:bodyPr wrap="none">
            <a:spAutoFit/>
          </a:bodyPr>
          <a:lstStyle/>
          <a:p>
            <a:r>
              <a:rPr lang="en-US" sz="1400"/>
              <a:t>Pumper #2</a:t>
            </a:r>
          </a:p>
        </p:txBody>
      </p:sp>
      <p:cxnSp>
        <p:nvCxnSpPr>
          <p:cNvPr id="82" name="Straight Arrow Connector 81"/>
          <p:cNvCxnSpPr/>
          <p:nvPr/>
        </p:nvCxnSpPr>
        <p:spPr>
          <a:xfrm>
            <a:off x="1295400" y="5387975"/>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1295400" y="4854575"/>
            <a:ext cx="381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1295400" y="5768975"/>
            <a:ext cx="381000" cy="150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576263" y="2455863"/>
            <a:ext cx="2209800" cy="1752600"/>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7" name="Rectangle 86"/>
          <p:cNvSpPr/>
          <p:nvPr/>
        </p:nvSpPr>
        <p:spPr>
          <a:xfrm>
            <a:off x="576263" y="4552950"/>
            <a:ext cx="2209800" cy="1752600"/>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2" name="Straight Arrow Connector 91"/>
          <p:cNvCxnSpPr/>
          <p:nvPr/>
        </p:nvCxnSpPr>
        <p:spPr>
          <a:xfrm>
            <a:off x="5486400" y="4551363"/>
            <a:ext cx="10668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81000" y="1504950"/>
            <a:ext cx="8382000" cy="0"/>
          </a:xfrm>
          <a:prstGeom prst="line">
            <a:avLst/>
          </a:prstGeom>
        </p:spPr>
        <p:style>
          <a:lnRef idx="1">
            <a:schemeClr val="accent1"/>
          </a:lnRef>
          <a:fillRef idx="0">
            <a:schemeClr val="accent1"/>
          </a:fillRef>
          <a:effectRef idx="0">
            <a:schemeClr val="accent1"/>
          </a:effectRef>
          <a:fontRef idx="minor">
            <a:schemeClr val="tx1"/>
          </a:fontRef>
        </p:style>
      </p:cxnSp>
      <p:sp>
        <p:nvSpPr>
          <p:cNvPr id="9251" name="TextBox 42"/>
          <p:cNvSpPr txBox="1">
            <a:spLocks noChangeArrowheads="1"/>
          </p:cNvSpPr>
          <p:nvPr/>
        </p:nvSpPr>
        <p:spPr bwMode="auto">
          <a:xfrm>
            <a:off x="6324600" y="2633663"/>
            <a:ext cx="2282825" cy="1169987"/>
          </a:xfrm>
          <a:prstGeom prst="rect">
            <a:avLst/>
          </a:prstGeom>
          <a:noFill/>
          <a:ln w="9525">
            <a:noFill/>
            <a:miter lim="800000"/>
            <a:headEnd/>
            <a:tailEnd/>
          </a:ln>
        </p:spPr>
        <p:txBody>
          <a:bodyPr>
            <a:spAutoFit/>
          </a:bodyPr>
          <a:lstStyle/>
          <a:p>
            <a:r>
              <a:rPr lang="en-US" sz="1400"/>
              <a:t>PRS Users:</a:t>
            </a:r>
          </a:p>
          <a:p>
            <a:r>
              <a:rPr lang="en-US" sz="1400"/>
              <a:t>    Production Supervisors</a:t>
            </a:r>
          </a:p>
          <a:p>
            <a:r>
              <a:rPr lang="en-US" sz="1400"/>
              <a:t>    Production Accounting</a:t>
            </a:r>
          </a:p>
          <a:p>
            <a:r>
              <a:rPr lang="en-US" sz="1400"/>
              <a:t>    Engineers</a:t>
            </a:r>
          </a:p>
          <a:p>
            <a:r>
              <a:rPr lang="en-US" sz="1400"/>
              <a:t>    etc.</a:t>
            </a:r>
            <a:endParaRPr lang="en-US"/>
          </a:p>
        </p:txBody>
      </p:sp>
      <p:sp>
        <p:nvSpPr>
          <p:cNvPr id="9252" name="TextBox 37"/>
          <p:cNvSpPr txBox="1">
            <a:spLocks noChangeArrowheads="1"/>
          </p:cNvSpPr>
          <p:nvPr/>
        </p:nvSpPr>
        <p:spPr bwMode="auto">
          <a:xfrm>
            <a:off x="3352800" y="1962150"/>
            <a:ext cx="2359025" cy="523875"/>
          </a:xfrm>
          <a:prstGeom prst="rect">
            <a:avLst/>
          </a:prstGeom>
          <a:noFill/>
          <a:ln w="9525">
            <a:noFill/>
            <a:miter lim="800000"/>
            <a:headEnd/>
            <a:tailEnd/>
          </a:ln>
        </p:spPr>
        <p:txBody>
          <a:bodyPr wrap="none">
            <a:spAutoFit/>
          </a:bodyPr>
          <a:lstStyle/>
          <a:p>
            <a:pPr marL="171450" indent="-171450">
              <a:buFont typeface="Arial" charset="0"/>
              <a:buChar char="•"/>
            </a:pPr>
            <a:r>
              <a:rPr lang="en-US" sz="1400"/>
              <a:t>The Daily Production Data.</a:t>
            </a:r>
          </a:p>
          <a:p>
            <a:pPr marL="171450" indent="-171450">
              <a:buFont typeface="Arial" charset="0"/>
              <a:buChar char="•"/>
            </a:pPr>
            <a:r>
              <a:rPr lang="en-US" sz="1400"/>
              <a:t>A copy of the Route file.</a:t>
            </a:r>
          </a:p>
        </p:txBody>
      </p:sp>
      <p:sp>
        <p:nvSpPr>
          <p:cNvPr id="40" name="Title 1"/>
          <p:cNvSpPr txBox="1">
            <a:spLocks/>
          </p:cNvSpPr>
          <p:nvPr/>
        </p:nvSpPr>
        <p:spPr>
          <a:xfrm>
            <a:off x="227013" y="-33338"/>
            <a:ext cx="8231187" cy="852488"/>
          </a:xfrm>
          <a:prstGeom prst="rect">
            <a:avLst/>
          </a:prstGeom>
        </p:spPr>
        <p:txBody>
          <a:bodyPr anchor="ctr"/>
          <a:lstStyle/>
          <a:p>
            <a:pPr defTabSz="863600" eaLnBrk="0" hangingPunct="0">
              <a:defRPr/>
            </a:pPr>
            <a:r>
              <a:rPr lang="en-US" sz="2900" b="1" kern="0" dirty="0">
                <a:solidFill>
                  <a:schemeClr val="bg1"/>
                </a:solidFill>
                <a:latin typeface="+mj-lt"/>
                <a:ea typeface="+mj-ea"/>
                <a:cs typeface="+mj-cs"/>
              </a:rPr>
              <a:t>System Overview</a:t>
            </a:r>
          </a:p>
        </p:txBody>
      </p:sp>
      <p:sp>
        <p:nvSpPr>
          <p:cNvPr id="38" name="Title 37"/>
          <p:cNvSpPr>
            <a:spLocks noGrp="1"/>
          </p:cNvSpPr>
          <p:nvPr>
            <p:ph type="title" idx="4294967295"/>
          </p:nvPr>
        </p:nvSpPr>
        <p:spPr>
          <a:xfrm>
            <a:off x="0" y="-609600"/>
            <a:ext cx="8231188" cy="471487"/>
          </a:xfrm>
          <a:prstGeom prst="rect">
            <a:avLst/>
          </a:prstGeom>
        </p:spPr>
        <p:txBody>
          <a:bodyPr/>
          <a:lstStyle/>
          <a:p>
            <a:r>
              <a:rPr lang="en-US" smtClean="0"/>
              <a:t>System Overview</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4"/>
          <p:cNvPicPr>
            <a:picLocks noChangeAspect="1" noChangeArrowheads="1"/>
          </p:cNvPicPr>
          <p:nvPr/>
        </p:nvPicPr>
        <p:blipFill>
          <a:blip r:embed="rId2" cstate="print"/>
          <a:srcRect/>
          <a:stretch>
            <a:fillRect/>
          </a:stretch>
        </p:blipFill>
        <p:spPr bwMode="auto">
          <a:xfrm>
            <a:off x="571500" y="923925"/>
            <a:ext cx="7505700" cy="4700588"/>
          </a:xfrm>
          <a:prstGeom prst="rect">
            <a:avLst/>
          </a:prstGeom>
          <a:noFill/>
          <a:ln w="9525">
            <a:noFill/>
            <a:miter lim="800000"/>
            <a:headEnd/>
            <a:tailEnd/>
          </a:ln>
        </p:spPr>
      </p:pic>
      <p:sp>
        <p:nvSpPr>
          <p:cNvPr id="37892" name="Text Box 5"/>
          <p:cNvSpPr txBox="1">
            <a:spLocks noChangeArrowheads="1"/>
          </p:cNvSpPr>
          <p:nvPr/>
        </p:nvSpPr>
        <p:spPr bwMode="auto">
          <a:xfrm>
            <a:off x="3505200" y="381000"/>
            <a:ext cx="2133600" cy="369888"/>
          </a:xfrm>
          <a:prstGeom prst="rect">
            <a:avLst/>
          </a:prstGeom>
          <a:noFill/>
          <a:ln w="9525">
            <a:noFill/>
            <a:miter lim="800000"/>
            <a:headEnd/>
            <a:tailEnd/>
          </a:ln>
        </p:spPr>
        <p:txBody>
          <a:bodyPr>
            <a:spAutoFit/>
          </a:bodyPr>
          <a:lstStyle/>
          <a:p>
            <a:pPr>
              <a:spcBef>
                <a:spcPct val="50000"/>
              </a:spcBef>
            </a:pPr>
            <a:r>
              <a:rPr lang="en-US"/>
              <a:t>Participant Button</a:t>
            </a:r>
          </a:p>
        </p:txBody>
      </p:sp>
      <p:sp>
        <p:nvSpPr>
          <p:cNvPr id="37893" name="Text Box 6"/>
          <p:cNvSpPr txBox="1">
            <a:spLocks noChangeArrowheads="1"/>
          </p:cNvSpPr>
          <p:nvPr/>
        </p:nvSpPr>
        <p:spPr bwMode="auto">
          <a:xfrm>
            <a:off x="2362200" y="5867400"/>
            <a:ext cx="4343400" cy="276225"/>
          </a:xfrm>
          <a:prstGeom prst="rect">
            <a:avLst/>
          </a:prstGeom>
          <a:noFill/>
          <a:ln w="9525">
            <a:noFill/>
            <a:miter lim="800000"/>
            <a:headEnd/>
            <a:tailEnd/>
          </a:ln>
        </p:spPr>
        <p:txBody>
          <a:bodyPr>
            <a:spAutoFit/>
          </a:bodyPr>
          <a:lstStyle/>
          <a:p>
            <a:pPr>
              <a:spcBef>
                <a:spcPct val="50000"/>
              </a:spcBef>
            </a:pPr>
            <a:r>
              <a:rPr lang="en-US" sz="1200"/>
              <a:t>The Participant button is used in the PRS Marketing Module. </a:t>
            </a:r>
          </a:p>
        </p:txBody>
      </p:sp>
      <p:sp>
        <p:nvSpPr>
          <p:cNvPr id="37894" name="Oval 7"/>
          <p:cNvSpPr>
            <a:spLocks noChangeArrowheads="1"/>
          </p:cNvSpPr>
          <p:nvPr/>
        </p:nvSpPr>
        <p:spPr bwMode="auto">
          <a:xfrm>
            <a:off x="5257800" y="4800600"/>
            <a:ext cx="1143000" cy="4572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Participant</a:t>
            </a:r>
            <a:endParaRPr lang="en-US" dirty="0"/>
          </a:p>
        </p:txBody>
      </p:sp>
      <p:sp>
        <p:nvSpPr>
          <p:cNvPr id="8" name="Slide Number Placeholder 7"/>
          <p:cNvSpPr>
            <a:spLocks noGrp="1"/>
          </p:cNvSpPr>
          <p:nvPr>
            <p:ph type="sldNum" sz="quarter" idx="12"/>
          </p:nvPr>
        </p:nvSpPr>
        <p:spPr/>
        <p:txBody>
          <a:bodyPr/>
          <a:lstStyle/>
          <a:p>
            <a:pPr>
              <a:defRPr/>
            </a:pPr>
            <a:fld id="{48C3DED9-898D-456E-BEB6-75A285B2405F}" type="slidenum">
              <a:rPr lang="en-US" smtClean="0"/>
              <a:pPr>
                <a:defRPr/>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4"/>
          <p:cNvPicPr>
            <a:picLocks noChangeAspect="1" noChangeArrowheads="1"/>
          </p:cNvPicPr>
          <p:nvPr/>
        </p:nvPicPr>
        <p:blipFill>
          <a:blip r:embed="rId2" cstate="print"/>
          <a:srcRect/>
          <a:stretch>
            <a:fillRect/>
          </a:stretch>
        </p:blipFill>
        <p:spPr bwMode="auto">
          <a:xfrm>
            <a:off x="4038600" y="685800"/>
            <a:ext cx="4819650" cy="3841750"/>
          </a:xfrm>
          <a:prstGeom prst="rect">
            <a:avLst/>
          </a:prstGeom>
          <a:noFill/>
          <a:ln w="9525">
            <a:noFill/>
            <a:miter lim="800000"/>
            <a:headEnd/>
            <a:tailEnd/>
          </a:ln>
        </p:spPr>
      </p:pic>
      <p:sp>
        <p:nvSpPr>
          <p:cNvPr id="38916" name="Text Box 5"/>
          <p:cNvSpPr txBox="1">
            <a:spLocks noChangeArrowheads="1"/>
          </p:cNvSpPr>
          <p:nvPr/>
        </p:nvSpPr>
        <p:spPr bwMode="auto">
          <a:xfrm>
            <a:off x="3886200" y="304800"/>
            <a:ext cx="990600" cy="366713"/>
          </a:xfrm>
          <a:prstGeom prst="rect">
            <a:avLst/>
          </a:prstGeom>
          <a:noFill/>
          <a:ln w="9525">
            <a:noFill/>
            <a:miter lim="800000"/>
            <a:headEnd/>
            <a:tailEnd/>
          </a:ln>
        </p:spPr>
        <p:txBody>
          <a:bodyPr>
            <a:spAutoFit/>
          </a:bodyPr>
          <a:lstStyle/>
          <a:p>
            <a:pPr>
              <a:spcBef>
                <a:spcPct val="50000"/>
              </a:spcBef>
            </a:pPr>
            <a:r>
              <a:rPr lang="en-US"/>
              <a:t>Groups</a:t>
            </a:r>
          </a:p>
        </p:txBody>
      </p:sp>
      <p:pic>
        <p:nvPicPr>
          <p:cNvPr id="38917" name="Picture 8"/>
          <p:cNvPicPr>
            <a:picLocks noChangeAspect="1" noChangeArrowheads="1"/>
          </p:cNvPicPr>
          <p:nvPr/>
        </p:nvPicPr>
        <p:blipFill>
          <a:blip r:embed="rId3" cstate="print"/>
          <a:srcRect/>
          <a:stretch>
            <a:fillRect/>
          </a:stretch>
        </p:blipFill>
        <p:spPr bwMode="auto">
          <a:xfrm>
            <a:off x="228600" y="914400"/>
            <a:ext cx="3543300" cy="2286000"/>
          </a:xfrm>
          <a:prstGeom prst="rect">
            <a:avLst/>
          </a:prstGeom>
          <a:noFill/>
          <a:ln w="9525">
            <a:noFill/>
            <a:miter lim="800000"/>
            <a:headEnd/>
            <a:tailEnd/>
          </a:ln>
        </p:spPr>
      </p:pic>
      <p:pic>
        <p:nvPicPr>
          <p:cNvPr id="38918" name="Picture 9"/>
          <p:cNvPicPr>
            <a:picLocks noChangeAspect="1" noChangeArrowheads="1"/>
          </p:cNvPicPr>
          <p:nvPr/>
        </p:nvPicPr>
        <p:blipFill>
          <a:blip r:embed="rId4" cstate="print"/>
          <a:srcRect/>
          <a:stretch>
            <a:fillRect/>
          </a:stretch>
        </p:blipFill>
        <p:spPr bwMode="auto">
          <a:xfrm>
            <a:off x="228600" y="3429000"/>
            <a:ext cx="3381375" cy="2171700"/>
          </a:xfrm>
          <a:prstGeom prst="rect">
            <a:avLst/>
          </a:prstGeom>
          <a:noFill/>
          <a:ln w="9525">
            <a:noFill/>
            <a:miter lim="800000"/>
            <a:headEnd/>
            <a:tailEnd/>
          </a:ln>
        </p:spPr>
      </p:pic>
      <p:sp>
        <p:nvSpPr>
          <p:cNvPr id="38919" name="Text Box 10"/>
          <p:cNvSpPr txBox="1">
            <a:spLocks noChangeArrowheads="1"/>
          </p:cNvSpPr>
          <p:nvPr/>
        </p:nvSpPr>
        <p:spPr bwMode="auto">
          <a:xfrm>
            <a:off x="3886200" y="4800600"/>
            <a:ext cx="4800600" cy="1552575"/>
          </a:xfrm>
          <a:prstGeom prst="rect">
            <a:avLst/>
          </a:prstGeom>
          <a:noFill/>
          <a:ln w="9525">
            <a:noFill/>
            <a:miter lim="800000"/>
            <a:headEnd/>
            <a:tailEnd/>
          </a:ln>
        </p:spPr>
        <p:txBody>
          <a:bodyPr>
            <a:spAutoFit/>
          </a:bodyPr>
          <a:lstStyle/>
          <a:p>
            <a:pPr>
              <a:spcBef>
                <a:spcPct val="50000"/>
              </a:spcBef>
            </a:pPr>
            <a:r>
              <a:rPr lang="en-US" sz="1200"/>
              <a:t>Groups are used to have a selected set of properties, which can be used for filtering, running reports, and graphing. When a group is selected the lease grid will show only the properties in that group.  The item count is a good source for making sure you get the items you need.  Notice there are 7874 items in the grid.  Click on the </a:t>
            </a:r>
            <a:r>
              <a:rPr lang="en-US" sz="1200" b="1"/>
              <a:t>Group</a:t>
            </a:r>
            <a:r>
              <a:rPr lang="en-US" sz="1200"/>
              <a:t> button. Click on the drop-down arrow and select North Mid Daily (1219 items), click on </a:t>
            </a:r>
            <a:r>
              <a:rPr lang="en-US" sz="1200" b="1"/>
              <a:t>Only Leases in Group</a:t>
            </a:r>
            <a:r>
              <a:rPr lang="en-US" sz="1200"/>
              <a:t>, click on </a:t>
            </a:r>
            <a:r>
              <a:rPr lang="en-US" sz="1200" b="1"/>
              <a:t>Select Group</a:t>
            </a:r>
            <a:r>
              <a:rPr lang="en-US" sz="1200"/>
              <a:t>.</a:t>
            </a:r>
          </a:p>
        </p:txBody>
      </p:sp>
      <p:sp>
        <p:nvSpPr>
          <p:cNvPr id="38920" name="Line 12"/>
          <p:cNvSpPr>
            <a:spLocks noChangeShapeType="1"/>
          </p:cNvSpPr>
          <p:nvPr/>
        </p:nvSpPr>
        <p:spPr bwMode="auto">
          <a:xfrm flipH="1" flipV="1">
            <a:off x="3352800" y="1295400"/>
            <a:ext cx="609600" cy="4572000"/>
          </a:xfrm>
          <a:prstGeom prst="line">
            <a:avLst/>
          </a:prstGeom>
          <a:noFill/>
          <a:ln w="19050">
            <a:solidFill>
              <a:srgbClr val="C00000"/>
            </a:solidFill>
            <a:round/>
            <a:headEnd/>
            <a:tailEnd type="triangle" w="med" len="med"/>
          </a:ln>
        </p:spPr>
        <p:txBody>
          <a:bodyPr/>
          <a:lstStyle/>
          <a:p>
            <a:endParaRPr lang="en-US"/>
          </a:p>
        </p:txBody>
      </p:sp>
      <p:sp>
        <p:nvSpPr>
          <p:cNvPr id="38921" name="Oval 13"/>
          <p:cNvSpPr>
            <a:spLocks noChangeArrowheads="1"/>
          </p:cNvSpPr>
          <p:nvPr/>
        </p:nvSpPr>
        <p:spPr bwMode="auto">
          <a:xfrm>
            <a:off x="7696200" y="1219200"/>
            <a:ext cx="381000" cy="228600"/>
          </a:xfrm>
          <a:prstGeom prst="ellipse">
            <a:avLst/>
          </a:prstGeom>
          <a:noFill/>
          <a:ln w="9525">
            <a:solidFill>
              <a:srgbClr val="FF0000"/>
            </a:solidFill>
            <a:round/>
            <a:headEnd/>
            <a:tailEnd/>
          </a:ln>
        </p:spPr>
        <p:txBody>
          <a:bodyPr wrap="none" anchor="ctr"/>
          <a:lstStyle/>
          <a:p>
            <a:endParaRPr lang="en-US"/>
          </a:p>
        </p:txBody>
      </p:sp>
      <p:sp>
        <p:nvSpPr>
          <p:cNvPr id="38922" name="Line 14"/>
          <p:cNvSpPr>
            <a:spLocks noChangeShapeType="1"/>
          </p:cNvSpPr>
          <p:nvPr/>
        </p:nvSpPr>
        <p:spPr bwMode="auto">
          <a:xfrm flipH="1" flipV="1">
            <a:off x="2133600" y="4343400"/>
            <a:ext cx="1752600" cy="1447800"/>
          </a:xfrm>
          <a:prstGeom prst="line">
            <a:avLst/>
          </a:prstGeom>
          <a:noFill/>
          <a:ln w="19050">
            <a:solidFill>
              <a:srgbClr val="C00000"/>
            </a:solidFill>
            <a:round/>
            <a:headEnd/>
            <a:tailEnd type="triangle" w="med" len="med"/>
          </a:ln>
        </p:spPr>
        <p:txBody>
          <a:bodyPr/>
          <a:lstStyle/>
          <a:p>
            <a:endParaRPr lang="en-US"/>
          </a:p>
        </p:txBody>
      </p:sp>
      <p:sp>
        <p:nvSpPr>
          <p:cNvPr id="38923" name="Line 15"/>
          <p:cNvSpPr>
            <a:spLocks noChangeShapeType="1"/>
          </p:cNvSpPr>
          <p:nvPr/>
        </p:nvSpPr>
        <p:spPr bwMode="auto">
          <a:xfrm flipH="1" flipV="1">
            <a:off x="1676400" y="5105400"/>
            <a:ext cx="2209800" cy="685800"/>
          </a:xfrm>
          <a:prstGeom prst="line">
            <a:avLst/>
          </a:prstGeom>
          <a:noFill/>
          <a:ln w="19050">
            <a:solidFill>
              <a:srgbClr val="C00000"/>
            </a:solidFill>
            <a:round/>
            <a:headEnd/>
            <a:tailEnd type="triangle" w="med" len="med"/>
          </a:ln>
        </p:spPr>
        <p:txBody>
          <a:bodyPr/>
          <a:lstStyle/>
          <a:p>
            <a:endParaRPr lang="en-US"/>
          </a:p>
        </p:txBody>
      </p:sp>
      <p:sp>
        <p:nvSpPr>
          <p:cNvPr id="38924" name="Oval 16"/>
          <p:cNvSpPr>
            <a:spLocks noChangeArrowheads="1"/>
          </p:cNvSpPr>
          <p:nvPr/>
        </p:nvSpPr>
        <p:spPr bwMode="auto">
          <a:xfrm>
            <a:off x="7696200" y="3886200"/>
            <a:ext cx="457200" cy="304800"/>
          </a:xfrm>
          <a:prstGeom prst="ellipse">
            <a:avLst/>
          </a:prstGeom>
          <a:noFill/>
          <a:ln w="19050">
            <a:solidFill>
              <a:srgbClr val="C00000"/>
            </a:solidFill>
            <a:round/>
            <a:headEnd/>
            <a:tailEnd/>
          </a:ln>
        </p:spPr>
        <p:txBody>
          <a:bodyPr wrap="none" anchor="ctr"/>
          <a:lstStyle/>
          <a:p>
            <a:endParaRPr lang="en-US"/>
          </a:p>
        </p:txBody>
      </p:sp>
      <p:sp>
        <p:nvSpPr>
          <p:cNvPr id="13" name="Title 12"/>
          <p:cNvSpPr>
            <a:spLocks noGrp="1"/>
          </p:cNvSpPr>
          <p:nvPr>
            <p:ph type="title" idx="4294967295"/>
          </p:nvPr>
        </p:nvSpPr>
        <p:spPr/>
        <p:txBody>
          <a:bodyPr/>
          <a:lstStyle/>
          <a:p>
            <a:r>
              <a:rPr lang="en-US" dirty="0" smtClean="0"/>
              <a:t>Group</a:t>
            </a:r>
            <a:endParaRPr lang="en-US" dirty="0"/>
          </a:p>
        </p:txBody>
      </p:sp>
      <p:sp>
        <p:nvSpPr>
          <p:cNvPr id="14" name="Slide Number Placeholder 13"/>
          <p:cNvSpPr>
            <a:spLocks noGrp="1"/>
          </p:cNvSpPr>
          <p:nvPr>
            <p:ph type="sldNum" sz="quarter" idx="12"/>
          </p:nvPr>
        </p:nvSpPr>
        <p:spPr/>
        <p:txBody>
          <a:bodyPr/>
          <a:lstStyle/>
          <a:p>
            <a:pPr>
              <a:defRPr/>
            </a:pPr>
            <a:fld id="{48C3DED9-898D-456E-BEB6-75A285B2405F}" type="slidenum">
              <a:rPr lang="en-US" smtClean="0"/>
              <a:pPr>
                <a:defRPr/>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4"/>
          <p:cNvPicPr>
            <a:picLocks noChangeAspect="1" noChangeArrowheads="1"/>
          </p:cNvPicPr>
          <p:nvPr/>
        </p:nvPicPr>
        <p:blipFill>
          <a:blip r:embed="rId2" cstate="print"/>
          <a:srcRect/>
          <a:stretch>
            <a:fillRect/>
          </a:stretch>
        </p:blipFill>
        <p:spPr bwMode="auto">
          <a:xfrm>
            <a:off x="762000" y="533400"/>
            <a:ext cx="2762250" cy="1133475"/>
          </a:xfrm>
          <a:prstGeom prst="rect">
            <a:avLst/>
          </a:prstGeom>
          <a:noFill/>
          <a:ln w="9525">
            <a:noFill/>
            <a:miter lim="800000"/>
            <a:headEnd/>
            <a:tailEnd/>
          </a:ln>
        </p:spPr>
      </p:pic>
      <p:pic>
        <p:nvPicPr>
          <p:cNvPr id="39940" name="Picture 5"/>
          <p:cNvPicPr>
            <a:picLocks noChangeAspect="1" noChangeArrowheads="1"/>
          </p:cNvPicPr>
          <p:nvPr/>
        </p:nvPicPr>
        <p:blipFill>
          <a:blip r:embed="rId3" cstate="print"/>
          <a:srcRect/>
          <a:stretch>
            <a:fillRect/>
          </a:stretch>
        </p:blipFill>
        <p:spPr bwMode="auto">
          <a:xfrm>
            <a:off x="914400" y="1981200"/>
            <a:ext cx="6438900" cy="4032250"/>
          </a:xfrm>
          <a:prstGeom prst="rect">
            <a:avLst/>
          </a:prstGeom>
          <a:noFill/>
          <a:ln w="9525">
            <a:noFill/>
            <a:miter lim="800000"/>
            <a:headEnd/>
            <a:tailEnd/>
          </a:ln>
        </p:spPr>
      </p:pic>
      <p:sp>
        <p:nvSpPr>
          <p:cNvPr id="39941" name="Text Box 7"/>
          <p:cNvSpPr txBox="1">
            <a:spLocks noChangeArrowheads="1"/>
          </p:cNvSpPr>
          <p:nvPr/>
        </p:nvSpPr>
        <p:spPr bwMode="auto">
          <a:xfrm>
            <a:off x="4191000" y="609600"/>
            <a:ext cx="2514600" cy="1371600"/>
          </a:xfrm>
          <a:prstGeom prst="rect">
            <a:avLst/>
          </a:prstGeom>
          <a:noFill/>
          <a:ln w="9525">
            <a:noFill/>
            <a:miter lim="800000"/>
            <a:headEnd/>
            <a:tailEnd/>
          </a:ln>
        </p:spPr>
        <p:txBody>
          <a:bodyPr>
            <a:spAutoFit/>
          </a:bodyPr>
          <a:lstStyle/>
          <a:p>
            <a:pPr>
              <a:spcBef>
                <a:spcPct val="50000"/>
              </a:spcBef>
            </a:pPr>
            <a:r>
              <a:rPr lang="en-US" sz="1200"/>
              <a:t>Click Yes</a:t>
            </a:r>
          </a:p>
          <a:p>
            <a:pPr>
              <a:spcBef>
                <a:spcPct val="50000"/>
              </a:spcBef>
            </a:pPr>
            <a:r>
              <a:rPr lang="en-US" sz="1200"/>
              <a:t>The grid below shows the group selection with 1219 items.</a:t>
            </a:r>
          </a:p>
          <a:p>
            <a:pPr>
              <a:spcBef>
                <a:spcPct val="50000"/>
              </a:spcBef>
            </a:pPr>
            <a:r>
              <a:rPr lang="en-US" sz="1200"/>
              <a:t>To get back to default list, click on the Filter Button, click Clear Form, click OK</a:t>
            </a:r>
          </a:p>
        </p:txBody>
      </p:sp>
      <p:sp>
        <p:nvSpPr>
          <p:cNvPr id="39942" name="Line 8"/>
          <p:cNvSpPr>
            <a:spLocks noChangeShapeType="1"/>
          </p:cNvSpPr>
          <p:nvPr/>
        </p:nvSpPr>
        <p:spPr bwMode="auto">
          <a:xfrm flipH="1">
            <a:off x="1981200" y="762000"/>
            <a:ext cx="2133600" cy="609600"/>
          </a:xfrm>
          <a:prstGeom prst="line">
            <a:avLst/>
          </a:prstGeom>
          <a:noFill/>
          <a:ln w="19050">
            <a:solidFill>
              <a:srgbClr val="C00000"/>
            </a:solidFill>
            <a:round/>
            <a:headEnd/>
            <a:tailEnd type="triangle" w="med" len="med"/>
          </a:ln>
        </p:spPr>
        <p:txBody>
          <a:bodyPr/>
          <a:lstStyle/>
          <a:p>
            <a:endParaRPr lang="en-US"/>
          </a:p>
        </p:txBody>
      </p:sp>
      <p:sp>
        <p:nvSpPr>
          <p:cNvPr id="39943" name="Oval 9"/>
          <p:cNvSpPr>
            <a:spLocks noChangeArrowheads="1"/>
          </p:cNvSpPr>
          <p:nvPr/>
        </p:nvSpPr>
        <p:spPr bwMode="auto">
          <a:xfrm>
            <a:off x="5562600" y="2514600"/>
            <a:ext cx="685800" cy="304800"/>
          </a:xfrm>
          <a:prstGeom prst="ellipse">
            <a:avLst/>
          </a:prstGeom>
          <a:noFill/>
          <a:ln w="19050">
            <a:solidFill>
              <a:srgbClr val="C00000"/>
            </a:solidFill>
            <a:round/>
            <a:headEnd/>
            <a:tailEnd/>
          </a:ln>
        </p:spPr>
        <p:txBody>
          <a:bodyPr wrap="none" anchor="ctr"/>
          <a:lstStyle/>
          <a:p>
            <a:endParaRPr lang="en-US"/>
          </a:p>
        </p:txBody>
      </p:sp>
      <p:sp>
        <p:nvSpPr>
          <p:cNvPr id="8" name="Title 7"/>
          <p:cNvSpPr>
            <a:spLocks noGrp="1"/>
          </p:cNvSpPr>
          <p:nvPr>
            <p:ph type="title" idx="4294967295"/>
          </p:nvPr>
        </p:nvSpPr>
        <p:spPr/>
        <p:txBody>
          <a:bodyPr/>
          <a:lstStyle/>
          <a:p>
            <a:r>
              <a:rPr lang="en-US" dirty="0" smtClean="0"/>
              <a:t>Group</a:t>
            </a:r>
            <a:endParaRPr lang="en-US" dirty="0"/>
          </a:p>
        </p:txBody>
      </p:sp>
      <p:sp>
        <p:nvSpPr>
          <p:cNvPr id="9" name="Slide Number Placeholder 8"/>
          <p:cNvSpPr>
            <a:spLocks noGrp="1"/>
          </p:cNvSpPr>
          <p:nvPr>
            <p:ph type="sldNum" sz="quarter" idx="12"/>
          </p:nvPr>
        </p:nvSpPr>
        <p:spPr/>
        <p:txBody>
          <a:bodyPr/>
          <a:lstStyle/>
          <a:p>
            <a:pPr>
              <a:defRPr/>
            </a:pPr>
            <a:fld id="{48C3DED9-898D-456E-BEB6-75A285B2405F}" type="slidenum">
              <a:rPr lang="en-US" smtClean="0"/>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4"/>
          <p:cNvPicPr>
            <a:picLocks noChangeAspect="1" noChangeArrowheads="1"/>
          </p:cNvPicPr>
          <p:nvPr/>
        </p:nvPicPr>
        <p:blipFill>
          <a:blip r:embed="rId2" cstate="print"/>
          <a:srcRect/>
          <a:stretch>
            <a:fillRect/>
          </a:stretch>
        </p:blipFill>
        <p:spPr bwMode="auto">
          <a:xfrm>
            <a:off x="571500" y="923925"/>
            <a:ext cx="7505700" cy="4700588"/>
          </a:xfrm>
          <a:prstGeom prst="rect">
            <a:avLst/>
          </a:prstGeom>
          <a:noFill/>
          <a:ln w="9525">
            <a:noFill/>
            <a:miter lim="800000"/>
            <a:headEnd/>
            <a:tailEnd/>
          </a:ln>
        </p:spPr>
      </p:pic>
      <p:sp>
        <p:nvSpPr>
          <p:cNvPr id="40964" name="Text Box 5"/>
          <p:cNvSpPr txBox="1">
            <a:spLocks noChangeArrowheads="1"/>
          </p:cNvSpPr>
          <p:nvPr/>
        </p:nvSpPr>
        <p:spPr bwMode="auto">
          <a:xfrm>
            <a:off x="3505200" y="381000"/>
            <a:ext cx="2133600" cy="369888"/>
          </a:xfrm>
          <a:prstGeom prst="rect">
            <a:avLst/>
          </a:prstGeom>
          <a:noFill/>
          <a:ln w="9525">
            <a:noFill/>
            <a:miter lim="800000"/>
            <a:headEnd/>
            <a:tailEnd/>
          </a:ln>
        </p:spPr>
        <p:txBody>
          <a:bodyPr>
            <a:spAutoFit/>
          </a:bodyPr>
          <a:lstStyle/>
          <a:p>
            <a:pPr>
              <a:spcBef>
                <a:spcPct val="50000"/>
              </a:spcBef>
            </a:pPr>
            <a:r>
              <a:rPr lang="en-US"/>
              <a:t>Company Button</a:t>
            </a:r>
          </a:p>
        </p:txBody>
      </p:sp>
      <p:sp>
        <p:nvSpPr>
          <p:cNvPr id="40965" name="Text Box 6"/>
          <p:cNvSpPr txBox="1">
            <a:spLocks noChangeArrowheads="1"/>
          </p:cNvSpPr>
          <p:nvPr/>
        </p:nvSpPr>
        <p:spPr bwMode="auto">
          <a:xfrm>
            <a:off x="1524000" y="5867400"/>
            <a:ext cx="6096000" cy="461963"/>
          </a:xfrm>
          <a:prstGeom prst="rect">
            <a:avLst/>
          </a:prstGeom>
          <a:noFill/>
          <a:ln w="9525">
            <a:noFill/>
            <a:miter lim="800000"/>
            <a:headEnd/>
            <a:tailEnd/>
          </a:ln>
        </p:spPr>
        <p:txBody>
          <a:bodyPr>
            <a:spAutoFit/>
          </a:bodyPr>
          <a:lstStyle/>
          <a:p>
            <a:pPr>
              <a:spcBef>
                <a:spcPct val="50000"/>
              </a:spcBef>
            </a:pPr>
            <a:r>
              <a:rPr lang="en-US" sz="1200"/>
              <a:t>The Company button list Companies set up in PRS used for Operator selection.  This screen has participant information used in the Marketing Module.</a:t>
            </a:r>
          </a:p>
        </p:txBody>
      </p:sp>
      <p:sp>
        <p:nvSpPr>
          <p:cNvPr id="40966" name="Oval 7"/>
          <p:cNvSpPr>
            <a:spLocks noChangeArrowheads="1"/>
          </p:cNvSpPr>
          <p:nvPr/>
        </p:nvSpPr>
        <p:spPr bwMode="auto">
          <a:xfrm>
            <a:off x="6858000" y="4800600"/>
            <a:ext cx="1143000" cy="4572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Company</a:t>
            </a:r>
            <a:endParaRPr lang="en-US" dirty="0"/>
          </a:p>
        </p:txBody>
      </p:sp>
      <p:sp>
        <p:nvSpPr>
          <p:cNvPr id="8" name="Slide Number Placeholder 7"/>
          <p:cNvSpPr>
            <a:spLocks noGrp="1"/>
          </p:cNvSpPr>
          <p:nvPr>
            <p:ph type="sldNum" sz="quarter" idx="12"/>
          </p:nvPr>
        </p:nvSpPr>
        <p:spPr/>
        <p:txBody>
          <a:bodyPr/>
          <a:lstStyle/>
          <a:p>
            <a:pPr>
              <a:defRPr/>
            </a:pPr>
            <a:fld id="{48C3DED9-898D-456E-BEB6-75A285B2405F}" type="slidenum">
              <a:rPr lang="en-US" smtClean="0"/>
              <a:pPr>
                <a:defRPr/>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4"/>
          <p:cNvPicPr>
            <a:picLocks noChangeAspect="1" noChangeArrowheads="1"/>
          </p:cNvPicPr>
          <p:nvPr/>
        </p:nvPicPr>
        <p:blipFill>
          <a:blip r:embed="rId2" cstate="print"/>
          <a:srcRect/>
          <a:stretch>
            <a:fillRect/>
          </a:stretch>
        </p:blipFill>
        <p:spPr bwMode="auto">
          <a:xfrm>
            <a:off x="571500" y="923925"/>
            <a:ext cx="7505700" cy="4700588"/>
          </a:xfrm>
          <a:prstGeom prst="rect">
            <a:avLst/>
          </a:prstGeom>
          <a:noFill/>
          <a:ln w="9525">
            <a:noFill/>
            <a:miter lim="800000"/>
            <a:headEnd/>
            <a:tailEnd/>
          </a:ln>
        </p:spPr>
      </p:pic>
      <p:sp>
        <p:nvSpPr>
          <p:cNvPr id="41988" name="Text Box 5"/>
          <p:cNvSpPr txBox="1">
            <a:spLocks noChangeArrowheads="1"/>
          </p:cNvSpPr>
          <p:nvPr/>
        </p:nvSpPr>
        <p:spPr bwMode="auto">
          <a:xfrm>
            <a:off x="3429000" y="381000"/>
            <a:ext cx="1981200" cy="366713"/>
          </a:xfrm>
          <a:prstGeom prst="rect">
            <a:avLst/>
          </a:prstGeom>
          <a:noFill/>
          <a:ln w="9525">
            <a:noFill/>
            <a:miter lim="800000"/>
            <a:headEnd/>
            <a:tailEnd/>
          </a:ln>
        </p:spPr>
        <p:txBody>
          <a:bodyPr>
            <a:spAutoFit/>
          </a:bodyPr>
          <a:lstStyle/>
          <a:p>
            <a:pPr>
              <a:spcBef>
                <a:spcPct val="50000"/>
              </a:spcBef>
            </a:pPr>
            <a:r>
              <a:rPr lang="en-US"/>
              <a:t>Advanced Query</a:t>
            </a:r>
          </a:p>
        </p:txBody>
      </p:sp>
      <p:sp>
        <p:nvSpPr>
          <p:cNvPr id="41989" name="Text Box 6"/>
          <p:cNvSpPr txBox="1">
            <a:spLocks noChangeArrowheads="1"/>
          </p:cNvSpPr>
          <p:nvPr/>
        </p:nvSpPr>
        <p:spPr bwMode="auto">
          <a:xfrm>
            <a:off x="914400" y="6019800"/>
            <a:ext cx="5334000" cy="457200"/>
          </a:xfrm>
          <a:prstGeom prst="rect">
            <a:avLst/>
          </a:prstGeom>
          <a:noFill/>
          <a:ln w="9525">
            <a:noFill/>
            <a:miter lim="800000"/>
            <a:headEnd/>
            <a:tailEnd/>
          </a:ln>
        </p:spPr>
        <p:txBody>
          <a:bodyPr>
            <a:spAutoFit/>
          </a:bodyPr>
          <a:lstStyle/>
          <a:p>
            <a:pPr>
              <a:spcBef>
                <a:spcPct val="50000"/>
              </a:spcBef>
            </a:pPr>
            <a:r>
              <a:rPr lang="en-US" sz="1200"/>
              <a:t>The Advanced Query allows for a more complex filter mechanism.  Example may be filtering for 3 counties and 2 producing methods.</a:t>
            </a:r>
          </a:p>
        </p:txBody>
      </p:sp>
      <p:sp>
        <p:nvSpPr>
          <p:cNvPr id="41990" name="Oval 7"/>
          <p:cNvSpPr>
            <a:spLocks noChangeArrowheads="1"/>
          </p:cNvSpPr>
          <p:nvPr/>
        </p:nvSpPr>
        <p:spPr bwMode="auto">
          <a:xfrm>
            <a:off x="1524000" y="5105400"/>
            <a:ext cx="1143000" cy="4572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Adv Query</a:t>
            </a:r>
            <a:endParaRPr lang="en-US" dirty="0"/>
          </a:p>
        </p:txBody>
      </p:sp>
      <p:sp>
        <p:nvSpPr>
          <p:cNvPr id="8" name="Slide Number Placeholder 7"/>
          <p:cNvSpPr>
            <a:spLocks noGrp="1"/>
          </p:cNvSpPr>
          <p:nvPr>
            <p:ph type="sldNum" sz="quarter" idx="12"/>
          </p:nvPr>
        </p:nvSpPr>
        <p:spPr/>
        <p:txBody>
          <a:bodyPr/>
          <a:lstStyle/>
          <a:p>
            <a:pPr>
              <a:defRPr/>
            </a:pPr>
            <a:fld id="{48C3DED9-898D-456E-BEB6-75A285B2405F}" type="slidenum">
              <a:rPr lang="en-US" smtClean="0"/>
              <a:pPr>
                <a:defRPr/>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4"/>
          <p:cNvPicPr>
            <a:picLocks noChangeAspect="1" noChangeArrowheads="1"/>
          </p:cNvPicPr>
          <p:nvPr/>
        </p:nvPicPr>
        <p:blipFill>
          <a:blip r:embed="rId2" cstate="print"/>
          <a:srcRect/>
          <a:stretch>
            <a:fillRect/>
          </a:stretch>
        </p:blipFill>
        <p:spPr bwMode="auto">
          <a:xfrm>
            <a:off x="3962400" y="152400"/>
            <a:ext cx="4648200" cy="2236788"/>
          </a:xfrm>
          <a:prstGeom prst="rect">
            <a:avLst/>
          </a:prstGeom>
          <a:noFill/>
          <a:ln w="9525">
            <a:noFill/>
            <a:miter lim="800000"/>
            <a:headEnd/>
            <a:tailEnd/>
          </a:ln>
        </p:spPr>
      </p:pic>
      <p:sp>
        <p:nvSpPr>
          <p:cNvPr id="43012" name="Text Box 5"/>
          <p:cNvSpPr txBox="1">
            <a:spLocks noChangeArrowheads="1"/>
          </p:cNvSpPr>
          <p:nvPr/>
        </p:nvSpPr>
        <p:spPr bwMode="auto">
          <a:xfrm>
            <a:off x="838200" y="228600"/>
            <a:ext cx="3124200" cy="457200"/>
          </a:xfrm>
          <a:prstGeom prst="rect">
            <a:avLst/>
          </a:prstGeom>
          <a:noFill/>
          <a:ln w="9525">
            <a:noFill/>
            <a:miter lim="800000"/>
            <a:headEnd/>
            <a:tailEnd/>
          </a:ln>
        </p:spPr>
        <p:txBody>
          <a:bodyPr>
            <a:spAutoFit/>
          </a:bodyPr>
          <a:lstStyle/>
          <a:p>
            <a:pPr>
              <a:spcBef>
                <a:spcPct val="50000"/>
              </a:spcBef>
            </a:pPr>
            <a:r>
              <a:rPr lang="en-US" sz="1200"/>
              <a:t>After clicking on the Adv Query button this box will slowly appear.</a:t>
            </a:r>
          </a:p>
        </p:txBody>
      </p:sp>
      <p:pic>
        <p:nvPicPr>
          <p:cNvPr id="43013" name="Picture 6"/>
          <p:cNvPicPr>
            <a:picLocks noChangeAspect="1" noChangeArrowheads="1"/>
          </p:cNvPicPr>
          <p:nvPr/>
        </p:nvPicPr>
        <p:blipFill>
          <a:blip r:embed="rId3" cstate="print"/>
          <a:srcRect/>
          <a:stretch>
            <a:fillRect/>
          </a:stretch>
        </p:blipFill>
        <p:spPr bwMode="auto">
          <a:xfrm>
            <a:off x="152400" y="2209800"/>
            <a:ext cx="5148263" cy="2473325"/>
          </a:xfrm>
          <a:prstGeom prst="rect">
            <a:avLst/>
          </a:prstGeom>
          <a:noFill/>
          <a:ln w="9525">
            <a:noFill/>
            <a:miter lim="800000"/>
            <a:headEnd/>
            <a:tailEnd/>
          </a:ln>
        </p:spPr>
      </p:pic>
      <p:sp>
        <p:nvSpPr>
          <p:cNvPr id="43014" name="Text Box 7"/>
          <p:cNvSpPr txBox="1">
            <a:spLocks noChangeArrowheads="1"/>
          </p:cNvSpPr>
          <p:nvPr/>
        </p:nvSpPr>
        <p:spPr bwMode="auto">
          <a:xfrm>
            <a:off x="533400" y="762000"/>
            <a:ext cx="1981200" cy="822325"/>
          </a:xfrm>
          <a:prstGeom prst="rect">
            <a:avLst/>
          </a:prstGeom>
          <a:noFill/>
          <a:ln w="9525">
            <a:noFill/>
            <a:miter lim="800000"/>
            <a:headEnd/>
            <a:tailEnd/>
          </a:ln>
        </p:spPr>
        <p:txBody>
          <a:bodyPr>
            <a:spAutoFit/>
          </a:bodyPr>
          <a:lstStyle/>
          <a:p>
            <a:pPr>
              <a:spcBef>
                <a:spcPct val="50000"/>
              </a:spcBef>
            </a:pPr>
            <a:r>
              <a:rPr lang="en-US" sz="1200"/>
              <a:t>For this example selection will be </a:t>
            </a:r>
            <a:r>
              <a:rPr lang="en-US" sz="1200" b="1"/>
              <a:t>PR status</a:t>
            </a:r>
            <a:r>
              <a:rPr lang="en-US" sz="1200"/>
              <a:t> for </a:t>
            </a:r>
            <a:r>
              <a:rPr lang="en-US" sz="1200" b="1"/>
              <a:t>Blaine, Major and Canadian counties</a:t>
            </a:r>
          </a:p>
        </p:txBody>
      </p:sp>
      <p:sp>
        <p:nvSpPr>
          <p:cNvPr id="43015" name="Text Box 9"/>
          <p:cNvSpPr txBox="1">
            <a:spLocks noChangeArrowheads="1"/>
          </p:cNvSpPr>
          <p:nvPr/>
        </p:nvSpPr>
        <p:spPr bwMode="auto">
          <a:xfrm>
            <a:off x="5410200" y="2514600"/>
            <a:ext cx="2438400" cy="1371600"/>
          </a:xfrm>
          <a:prstGeom prst="rect">
            <a:avLst/>
          </a:prstGeom>
          <a:noFill/>
          <a:ln w="9525">
            <a:noFill/>
            <a:miter lim="800000"/>
            <a:headEnd/>
            <a:tailEnd/>
          </a:ln>
        </p:spPr>
        <p:txBody>
          <a:bodyPr>
            <a:spAutoFit/>
          </a:bodyPr>
          <a:lstStyle/>
          <a:p>
            <a:pPr>
              <a:spcBef>
                <a:spcPct val="50000"/>
              </a:spcBef>
            </a:pPr>
            <a:r>
              <a:rPr lang="en-US" sz="1200"/>
              <a:t>Keep the </a:t>
            </a:r>
            <a:r>
              <a:rPr lang="en-US" sz="1200" b="1"/>
              <a:t>all</a:t>
            </a:r>
            <a:r>
              <a:rPr lang="en-US" sz="1200"/>
              <a:t> selected; however there are other options</a:t>
            </a:r>
          </a:p>
          <a:p>
            <a:pPr>
              <a:spcBef>
                <a:spcPct val="50000"/>
              </a:spcBef>
            </a:pPr>
            <a:r>
              <a:rPr lang="en-US" sz="1200"/>
              <a:t>Click on the </a:t>
            </a:r>
            <a:r>
              <a:rPr lang="en-US" sz="1200" b="1"/>
              <a:t>…box</a:t>
            </a:r>
            <a:r>
              <a:rPr lang="en-US" sz="1200"/>
              <a:t> next to the word Select</a:t>
            </a:r>
          </a:p>
          <a:p>
            <a:pPr>
              <a:spcBef>
                <a:spcPct val="50000"/>
              </a:spcBef>
            </a:pPr>
            <a:r>
              <a:rPr lang="en-US" sz="1200"/>
              <a:t>Select </a:t>
            </a:r>
            <a:r>
              <a:rPr lang="en-US" sz="1200" b="1"/>
              <a:t>Add a new elementary condition</a:t>
            </a:r>
          </a:p>
        </p:txBody>
      </p:sp>
      <p:pic>
        <p:nvPicPr>
          <p:cNvPr id="43016" name="Picture 15"/>
          <p:cNvPicPr>
            <a:picLocks noChangeAspect="1" noChangeArrowheads="1"/>
          </p:cNvPicPr>
          <p:nvPr/>
        </p:nvPicPr>
        <p:blipFill>
          <a:blip r:embed="rId4" cstate="print"/>
          <a:srcRect/>
          <a:stretch>
            <a:fillRect/>
          </a:stretch>
        </p:blipFill>
        <p:spPr bwMode="auto">
          <a:xfrm>
            <a:off x="1524000" y="3505200"/>
            <a:ext cx="3362325" cy="1857375"/>
          </a:xfrm>
          <a:prstGeom prst="rect">
            <a:avLst/>
          </a:prstGeom>
          <a:noFill/>
          <a:ln w="9525">
            <a:noFill/>
            <a:miter lim="800000"/>
            <a:headEnd/>
            <a:tailEnd/>
          </a:ln>
        </p:spPr>
      </p:pic>
      <p:pic>
        <p:nvPicPr>
          <p:cNvPr id="43017" name="Picture 16"/>
          <p:cNvPicPr>
            <a:picLocks noChangeAspect="1" noChangeArrowheads="1"/>
          </p:cNvPicPr>
          <p:nvPr/>
        </p:nvPicPr>
        <p:blipFill>
          <a:blip r:embed="rId5" cstate="print"/>
          <a:srcRect/>
          <a:stretch>
            <a:fillRect/>
          </a:stretch>
        </p:blipFill>
        <p:spPr bwMode="auto">
          <a:xfrm>
            <a:off x="4419600" y="5105400"/>
            <a:ext cx="3076575" cy="1133475"/>
          </a:xfrm>
          <a:prstGeom prst="rect">
            <a:avLst/>
          </a:prstGeom>
          <a:noFill/>
          <a:ln w="9525">
            <a:noFill/>
            <a:miter lim="800000"/>
            <a:headEnd/>
            <a:tailEnd/>
          </a:ln>
        </p:spPr>
      </p:pic>
      <p:sp>
        <p:nvSpPr>
          <p:cNvPr id="43018" name="Line 17"/>
          <p:cNvSpPr>
            <a:spLocks noChangeShapeType="1"/>
          </p:cNvSpPr>
          <p:nvPr/>
        </p:nvSpPr>
        <p:spPr bwMode="auto">
          <a:xfrm flipH="1" flipV="1">
            <a:off x="3276600" y="2590800"/>
            <a:ext cx="2209800" cy="76200"/>
          </a:xfrm>
          <a:prstGeom prst="line">
            <a:avLst/>
          </a:prstGeom>
          <a:noFill/>
          <a:ln w="19050">
            <a:solidFill>
              <a:srgbClr val="C00000"/>
            </a:solidFill>
            <a:round/>
            <a:headEnd/>
            <a:tailEnd type="triangle" w="med" len="med"/>
          </a:ln>
        </p:spPr>
        <p:txBody>
          <a:bodyPr/>
          <a:lstStyle/>
          <a:p>
            <a:endParaRPr lang="en-US"/>
          </a:p>
        </p:txBody>
      </p:sp>
      <p:sp>
        <p:nvSpPr>
          <p:cNvPr id="43019" name="Line 18"/>
          <p:cNvSpPr>
            <a:spLocks noChangeShapeType="1"/>
          </p:cNvSpPr>
          <p:nvPr/>
        </p:nvSpPr>
        <p:spPr bwMode="auto">
          <a:xfrm flipH="1">
            <a:off x="1752600" y="3124200"/>
            <a:ext cx="3657600" cy="533400"/>
          </a:xfrm>
          <a:prstGeom prst="line">
            <a:avLst/>
          </a:prstGeom>
          <a:noFill/>
          <a:ln w="19050">
            <a:solidFill>
              <a:srgbClr val="C00000"/>
            </a:solidFill>
            <a:round/>
            <a:headEnd/>
            <a:tailEnd type="triangle" w="med" len="med"/>
          </a:ln>
        </p:spPr>
        <p:txBody>
          <a:bodyPr/>
          <a:lstStyle/>
          <a:p>
            <a:endParaRPr lang="en-US"/>
          </a:p>
        </p:txBody>
      </p:sp>
      <p:sp>
        <p:nvSpPr>
          <p:cNvPr id="43020" name="Line 19"/>
          <p:cNvSpPr>
            <a:spLocks noChangeShapeType="1"/>
          </p:cNvSpPr>
          <p:nvPr/>
        </p:nvSpPr>
        <p:spPr bwMode="auto">
          <a:xfrm flipH="1">
            <a:off x="3810000" y="3505200"/>
            <a:ext cx="1600200" cy="381000"/>
          </a:xfrm>
          <a:prstGeom prst="line">
            <a:avLst/>
          </a:prstGeom>
          <a:noFill/>
          <a:ln w="19050">
            <a:solidFill>
              <a:srgbClr val="C00000"/>
            </a:solidFill>
            <a:round/>
            <a:headEnd/>
            <a:tailEnd type="triangle" w="med" len="med"/>
          </a:ln>
        </p:spPr>
        <p:txBody>
          <a:bodyPr/>
          <a:lstStyle/>
          <a:p>
            <a:endParaRPr lang="en-US"/>
          </a:p>
        </p:txBody>
      </p:sp>
      <p:sp>
        <p:nvSpPr>
          <p:cNvPr id="43021" name="Text Box 20"/>
          <p:cNvSpPr txBox="1">
            <a:spLocks noChangeArrowheads="1"/>
          </p:cNvSpPr>
          <p:nvPr/>
        </p:nvSpPr>
        <p:spPr bwMode="auto">
          <a:xfrm>
            <a:off x="5943600" y="4800600"/>
            <a:ext cx="2286000" cy="274638"/>
          </a:xfrm>
          <a:prstGeom prst="rect">
            <a:avLst/>
          </a:prstGeom>
          <a:noFill/>
          <a:ln w="9525">
            <a:noFill/>
            <a:miter lim="800000"/>
            <a:headEnd/>
            <a:tailEnd/>
          </a:ln>
        </p:spPr>
        <p:txBody>
          <a:bodyPr>
            <a:spAutoFit/>
          </a:bodyPr>
          <a:lstStyle/>
          <a:p>
            <a:pPr>
              <a:spcBef>
                <a:spcPct val="50000"/>
              </a:spcBef>
            </a:pPr>
            <a:r>
              <a:rPr lang="en-US" sz="1200"/>
              <a:t>This will show up next…</a:t>
            </a:r>
          </a:p>
        </p:txBody>
      </p:sp>
      <p:sp>
        <p:nvSpPr>
          <p:cNvPr id="14" name="Title 13"/>
          <p:cNvSpPr>
            <a:spLocks noGrp="1"/>
          </p:cNvSpPr>
          <p:nvPr>
            <p:ph type="title" idx="4294967295"/>
          </p:nvPr>
        </p:nvSpPr>
        <p:spPr/>
        <p:txBody>
          <a:bodyPr/>
          <a:lstStyle/>
          <a:p>
            <a:r>
              <a:rPr lang="en-US" dirty="0" smtClean="0"/>
              <a:t>Adv Query</a:t>
            </a:r>
            <a:endParaRPr lang="en-US" dirty="0"/>
          </a:p>
        </p:txBody>
      </p:sp>
      <p:sp>
        <p:nvSpPr>
          <p:cNvPr id="15" name="Slide Number Placeholder 14"/>
          <p:cNvSpPr>
            <a:spLocks noGrp="1"/>
          </p:cNvSpPr>
          <p:nvPr>
            <p:ph type="sldNum" sz="quarter" idx="12"/>
          </p:nvPr>
        </p:nvSpPr>
        <p:spPr/>
        <p:txBody>
          <a:bodyPr/>
          <a:lstStyle/>
          <a:p>
            <a:pPr>
              <a:defRPr/>
            </a:pPr>
            <a:fld id="{48C3DED9-898D-456E-BEB6-75A285B2405F}" type="slidenum">
              <a:rPr lang="en-US" smtClean="0"/>
              <a:pPr>
                <a:defRPr/>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10"/>
          <p:cNvPicPr>
            <a:picLocks noChangeAspect="1" noChangeArrowheads="1"/>
          </p:cNvPicPr>
          <p:nvPr/>
        </p:nvPicPr>
        <p:blipFill>
          <a:blip r:embed="rId2" cstate="print"/>
          <a:srcRect/>
          <a:stretch>
            <a:fillRect/>
          </a:stretch>
        </p:blipFill>
        <p:spPr bwMode="auto">
          <a:xfrm>
            <a:off x="152400" y="228600"/>
            <a:ext cx="3076575" cy="1133475"/>
          </a:xfrm>
          <a:prstGeom prst="rect">
            <a:avLst/>
          </a:prstGeom>
          <a:noFill/>
          <a:ln w="9525">
            <a:noFill/>
            <a:miter lim="800000"/>
            <a:headEnd/>
            <a:tailEnd/>
          </a:ln>
        </p:spPr>
      </p:pic>
      <p:pic>
        <p:nvPicPr>
          <p:cNvPr id="44036" name="Picture 11"/>
          <p:cNvPicPr>
            <a:picLocks noChangeAspect="1" noChangeArrowheads="1"/>
          </p:cNvPicPr>
          <p:nvPr/>
        </p:nvPicPr>
        <p:blipFill>
          <a:blip r:embed="rId3" cstate="print"/>
          <a:srcRect/>
          <a:stretch>
            <a:fillRect/>
          </a:stretch>
        </p:blipFill>
        <p:spPr bwMode="auto">
          <a:xfrm>
            <a:off x="228600" y="2286000"/>
            <a:ext cx="2638425" cy="3724275"/>
          </a:xfrm>
          <a:prstGeom prst="rect">
            <a:avLst/>
          </a:prstGeom>
          <a:noFill/>
          <a:ln w="9525">
            <a:noFill/>
            <a:miter lim="800000"/>
            <a:headEnd/>
            <a:tailEnd/>
          </a:ln>
        </p:spPr>
      </p:pic>
      <p:pic>
        <p:nvPicPr>
          <p:cNvPr id="44037" name="Picture 12"/>
          <p:cNvPicPr>
            <a:picLocks noChangeAspect="1" noChangeArrowheads="1"/>
          </p:cNvPicPr>
          <p:nvPr/>
        </p:nvPicPr>
        <p:blipFill>
          <a:blip r:embed="rId4" cstate="print"/>
          <a:srcRect/>
          <a:stretch>
            <a:fillRect/>
          </a:stretch>
        </p:blipFill>
        <p:spPr bwMode="auto">
          <a:xfrm>
            <a:off x="5181600" y="609600"/>
            <a:ext cx="3819525" cy="2362200"/>
          </a:xfrm>
          <a:prstGeom prst="rect">
            <a:avLst/>
          </a:prstGeom>
          <a:noFill/>
          <a:ln w="9525">
            <a:noFill/>
            <a:miter lim="800000"/>
            <a:headEnd/>
            <a:tailEnd/>
          </a:ln>
        </p:spPr>
      </p:pic>
      <p:sp>
        <p:nvSpPr>
          <p:cNvPr id="44038" name="Text Box 14"/>
          <p:cNvSpPr txBox="1">
            <a:spLocks noChangeArrowheads="1"/>
          </p:cNvSpPr>
          <p:nvPr/>
        </p:nvSpPr>
        <p:spPr bwMode="auto">
          <a:xfrm>
            <a:off x="3048000" y="1371600"/>
            <a:ext cx="1905000" cy="2741613"/>
          </a:xfrm>
          <a:prstGeom prst="rect">
            <a:avLst/>
          </a:prstGeom>
          <a:noFill/>
          <a:ln w="9525">
            <a:noFill/>
            <a:miter lim="800000"/>
            <a:headEnd/>
            <a:tailEnd/>
          </a:ln>
        </p:spPr>
        <p:txBody>
          <a:bodyPr>
            <a:spAutoFit/>
          </a:bodyPr>
          <a:lstStyle/>
          <a:p>
            <a:pPr>
              <a:spcBef>
                <a:spcPct val="50000"/>
              </a:spcBef>
            </a:pPr>
            <a:r>
              <a:rPr lang="en-US" sz="1200"/>
              <a:t>Left click </a:t>
            </a:r>
            <a:r>
              <a:rPr lang="en-US" sz="1200" b="1"/>
              <a:t>once</a:t>
            </a:r>
            <a:r>
              <a:rPr lang="en-US" sz="1200"/>
              <a:t> on the first *, wait and a list will appear, scroll to find the </a:t>
            </a:r>
            <a:r>
              <a:rPr lang="en-US" sz="1200" b="1"/>
              <a:t>Status</a:t>
            </a:r>
            <a:r>
              <a:rPr lang="en-US" sz="1200"/>
              <a:t> click on it</a:t>
            </a:r>
          </a:p>
          <a:p>
            <a:pPr>
              <a:spcBef>
                <a:spcPct val="50000"/>
              </a:spcBef>
            </a:pPr>
            <a:r>
              <a:rPr lang="en-US" sz="1200"/>
              <a:t>Keep the </a:t>
            </a:r>
            <a:r>
              <a:rPr lang="en-US" sz="1200" b="1"/>
              <a:t>is equal to</a:t>
            </a:r>
            <a:r>
              <a:rPr lang="en-US" sz="1200"/>
              <a:t> for this example (there are several options to chose)</a:t>
            </a:r>
          </a:p>
          <a:p>
            <a:pPr>
              <a:spcBef>
                <a:spcPct val="50000"/>
              </a:spcBef>
            </a:pPr>
            <a:r>
              <a:rPr lang="en-US" sz="1200"/>
              <a:t>Left click </a:t>
            </a:r>
            <a:r>
              <a:rPr lang="en-US" sz="1200" b="1"/>
              <a:t>once</a:t>
            </a:r>
            <a:r>
              <a:rPr lang="en-US" sz="1200"/>
              <a:t> on the second *, click on the drop-down arrow and select PR</a:t>
            </a:r>
          </a:p>
          <a:p>
            <a:pPr>
              <a:spcBef>
                <a:spcPct val="50000"/>
              </a:spcBef>
            </a:pPr>
            <a:r>
              <a:rPr lang="en-US" sz="1200"/>
              <a:t>You will then see the following box</a:t>
            </a:r>
            <a:endParaRPr lang="en-US" sz="1200" b="1"/>
          </a:p>
        </p:txBody>
      </p:sp>
      <p:sp>
        <p:nvSpPr>
          <p:cNvPr id="44039" name="Line 15"/>
          <p:cNvSpPr>
            <a:spLocks noChangeShapeType="1"/>
          </p:cNvSpPr>
          <p:nvPr/>
        </p:nvSpPr>
        <p:spPr bwMode="auto">
          <a:xfrm flipH="1" flipV="1">
            <a:off x="1447800" y="762000"/>
            <a:ext cx="1676400" cy="762000"/>
          </a:xfrm>
          <a:prstGeom prst="line">
            <a:avLst/>
          </a:prstGeom>
          <a:noFill/>
          <a:ln w="19050">
            <a:solidFill>
              <a:srgbClr val="C00000"/>
            </a:solidFill>
            <a:round/>
            <a:headEnd/>
            <a:tailEnd type="triangle" w="med" len="med"/>
          </a:ln>
        </p:spPr>
        <p:txBody>
          <a:bodyPr/>
          <a:lstStyle/>
          <a:p>
            <a:endParaRPr lang="en-US"/>
          </a:p>
        </p:txBody>
      </p:sp>
      <p:sp>
        <p:nvSpPr>
          <p:cNvPr id="44040" name="Line 16"/>
          <p:cNvSpPr>
            <a:spLocks noChangeShapeType="1"/>
          </p:cNvSpPr>
          <p:nvPr/>
        </p:nvSpPr>
        <p:spPr bwMode="auto">
          <a:xfrm flipH="1">
            <a:off x="1371600" y="2057400"/>
            <a:ext cx="1676400" cy="1066800"/>
          </a:xfrm>
          <a:prstGeom prst="line">
            <a:avLst/>
          </a:prstGeom>
          <a:noFill/>
          <a:ln w="19050">
            <a:solidFill>
              <a:srgbClr val="C00000"/>
            </a:solidFill>
            <a:round/>
            <a:headEnd/>
            <a:tailEnd type="triangle" w="med" len="med"/>
          </a:ln>
        </p:spPr>
        <p:txBody>
          <a:bodyPr/>
          <a:lstStyle/>
          <a:p>
            <a:endParaRPr lang="en-US"/>
          </a:p>
        </p:txBody>
      </p:sp>
      <p:sp>
        <p:nvSpPr>
          <p:cNvPr id="44041" name="Line 17"/>
          <p:cNvSpPr>
            <a:spLocks noChangeShapeType="1"/>
          </p:cNvSpPr>
          <p:nvPr/>
        </p:nvSpPr>
        <p:spPr bwMode="auto">
          <a:xfrm flipV="1">
            <a:off x="4800600" y="1143000"/>
            <a:ext cx="2133600" cy="1066800"/>
          </a:xfrm>
          <a:prstGeom prst="line">
            <a:avLst/>
          </a:prstGeom>
          <a:noFill/>
          <a:ln w="19050">
            <a:solidFill>
              <a:srgbClr val="C00000"/>
            </a:solidFill>
            <a:round/>
            <a:headEnd/>
            <a:tailEnd type="triangle" w="med" len="med"/>
          </a:ln>
        </p:spPr>
        <p:txBody>
          <a:bodyPr/>
          <a:lstStyle/>
          <a:p>
            <a:endParaRPr lang="en-US"/>
          </a:p>
        </p:txBody>
      </p:sp>
      <p:sp>
        <p:nvSpPr>
          <p:cNvPr id="44042" name="Line 18"/>
          <p:cNvSpPr>
            <a:spLocks noChangeShapeType="1"/>
          </p:cNvSpPr>
          <p:nvPr/>
        </p:nvSpPr>
        <p:spPr bwMode="auto">
          <a:xfrm flipV="1">
            <a:off x="4648200" y="1143000"/>
            <a:ext cx="2667000" cy="1828800"/>
          </a:xfrm>
          <a:prstGeom prst="line">
            <a:avLst/>
          </a:prstGeom>
          <a:noFill/>
          <a:ln w="19050">
            <a:solidFill>
              <a:srgbClr val="C00000"/>
            </a:solidFill>
            <a:round/>
            <a:headEnd/>
            <a:tailEnd type="triangle" w="med" len="med"/>
          </a:ln>
        </p:spPr>
        <p:txBody>
          <a:bodyPr/>
          <a:lstStyle/>
          <a:p>
            <a:endParaRPr lang="en-US"/>
          </a:p>
        </p:txBody>
      </p:sp>
      <p:sp>
        <p:nvSpPr>
          <p:cNvPr id="44043" name="Line 19"/>
          <p:cNvSpPr>
            <a:spLocks noChangeShapeType="1"/>
          </p:cNvSpPr>
          <p:nvPr/>
        </p:nvSpPr>
        <p:spPr bwMode="auto">
          <a:xfrm flipV="1">
            <a:off x="4495800" y="1981200"/>
            <a:ext cx="2743200" cy="1524000"/>
          </a:xfrm>
          <a:prstGeom prst="line">
            <a:avLst/>
          </a:prstGeom>
          <a:noFill/>
          <a:ln w="19050">
            <a:solidFill>
              <a:srgbClr val="C00000"/>
            </a:solidFill>
            <a:round/>
            <a:headEnd/>
            <a:tailEnd type="triangle" w="med" len="med"/>
          </a:ln>
        </p:spPr>
        <p:txBody>
          <a:bodyPr/>
          <a:lstStyle/>
          <a:p>
            <a:endParaRPr lang="en-US"/>
          </a:p>
        </p:txBody>
      </p:sp>
      <p:pic>
        <p:nvPicPr>
          <p:cNvPr id="44044" name="Picture 20"/>
          <p:cNvPicPr>
            <a:picLocks noChangeAspect="1" noChangeArrowheads="1"/>
          </p:cNvPicPr>
          <p:nvPr/>
        </p:nvPicPr>
        <p:blipFill>
          <a:blip r:embed="rId5" cstate="print"/>
          <a:srcRect/>
          <a:stretch>
            <a:fillRect/>
          </a:stretch>
        </p:blipFill>
        <p:spPr bwMode="auto">
          <a:xfrm>
            <a:off x="3124200" y="4191000"/>
            <a:ext cx="4295775" cy="2066925"/>
          </a:xfrm>
          <a:prstGeom prst="rect">
            <a:avLst/>
          </a:prstGeom>
          <a:noFill/>
          <a:ln w="9525">
            <a:noFill/>
            <a:miter lim="800000"/>
            <a:headEnd/>
            <a:tailEnd/>
          </a:ln>
        </p:spPr>
      </p:pic>
      <p:sp>
        <p:nvSpPr>
          <p:cNvPr id="44045" name="Text Box 21"/>
          <p:cNvSpPr txBox="1">
            <a:spLocks noChangeArrowheads="1"/>
          </p:cNvSpPr>
          <p:nvPr/>
        </p:nvSpPr>
        <p:spPr bwMode="auto">
          <a:xfrm>
            <a:off x="7543800" y="5029200"/>
            <a:ext cx="1143000" cy="639763"/>
          </a:xfrm>
          <a:prstGeom prst="rect">
            <a:avLst/>
          </a:prstGeom>
          <a:noFill/>
          <a:ln w="9525">
            <a:noFill/>
            <a:miter lim="800000"/>
            <a:headEnd/>
            <a:tailEnd/>
          </a:ln>
        </p:spPr>
        <p:txBody>
          <a:bodyPr>
            <a:spAutoFit/>
          </a:bodyPr>
          <a:lstStyle/>
          <a:p>
            <a:pPr>
              <a:spcBef>
                <a:spcPct val="50000"/>
              </a:spcBef>
            </a:pPr>
            <a:r>
              <a:rPr lang="en-US" sz="1200"/>
              <a:t>Click on the Apply Filter button</a:t>
            </a:r>
          </a:p>
        </p:txBody>
      </p:sp>
      <p:sp>
        <p:nvSpPr>
          <p:cNvPr id="44046" name="Line 22"/>
          <p:cNvSpPr>
            <a:spLocks noChangeShapeType="1"/>
          </p:cNvSpPr>
          <p:nvPr/>
        </p:nvSpPr>
        <p:spPr bwMode="auto">
          <a:xfrm flipH="1">
            <a:off x="5486400" y="5257800"/>
            <a:ext cx="2057400" cy="609600"/>
          </a:xfrm>
          <a:prstGeom prst="line">
            <a:avLst/>
          </a:prstGeom>
          <a:noFill/>
          <a:ln w="19050">
            <a:solidFill>
              <a:srgbClr val="C00000"/>
            </a:solidFill>
            <a:round/>
            <a:headEnd/>
            <a:tailEnd type="triangle" w="med" len="med"/>
          </a:ln>
        </p:spPr>
        <p:txBody>
          <a:bodyPr/>
          <a:lstStyle/>
          <a:p>
            <a:endParaRPr lang="en-US"/>
          </a:p>
        </p:txBody>
      </p:sp>
      <p:sp>
        <p:nvSpPr>
          <p:cNvPr id="19" name="Slide Number Placeholder 18"/>
          <p:cNvSpPr>
            <a:spLocks noGrp="1"/>
          </p:cNvSpPr>
          <p:nvPr>
            <p:ph type="sldNum" sz="quarter" idx="12"/>
          </p:nvPr>
        </p:nvSpPr>
        <p:spPr/>
        <p:txBody>
          <a:bodyPr/>
          <a:lstStyle/>
          <a:p>
            <a:pPr>
              <a:defRPr/>
            </a:pPr>
            <a:fld id="{A521F128-B0E4-4771-A20B-2C3BC171BA06}" type="slidenum">
              <a:rPr lang="en-US" smtClean="0"/>
              <a:pPr>
                <a:defRPr/>
              </a:pPr>
              <a:t>36</a:t>
            </a:fld>
            <a:endParaRPr lang="en-US" dirty="0"/>
          </a:p>
        </p:txBody>
      </p:sp>
      <p:sp>
        <p:nvSpPr>
          <p:cNvPr id="15" name="Title 14"/>
          <p:cNvSpPr>
            <a:spLocks noGrp="1"/>
          </p:cNvSpPr>
          <p:nvPr>
            <p:ph type="title" idx="4294967295"/>
          </p:nvPr>
        </p:nvSpPr>
        <p:spPr>
          <a:xfrm>
            <a:off x="0" y="-685800"/>
            <a:ext cx="8229600" cy="639762"/>
          </a:xfrm>
          <a:prstGeom prst="rect">
            <a:avLst/>
          </a:prstGeom>
        </p:spPr>
        <p:txBody>
          <a:bodyPr/>
          <a:lstStyle/>
          <a:p>
            <a:r>
              <a:rPr lang="en-US" dirty="0" smtClean="0"/>
              <a:t>Adv Query</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Picture 4"/>
          <p:cNvPicPr>
            <a:picLocks noChangeAspect="1" noChangeArrowheads="1"/>
          </p:cNvPicPr>
          <p:nvPr/>
        </p:nvPicPr>
        <p:blipFill>
          <a:blip r:embed="rId2" cstate="print"/>
          <a:srcRect/>
          <a:stretch>
            <a:fillRect/>
          </a:stretch>
        </p:blipFill>
        <p:spPr bwMode="auto">
          <a:xfrm>
            <a:off x="838200" y="1143000"/>
            <a:ext cx="6934200" cy="4297363"/>
          </a:xfrm>
          <a:prstGeom prst="rect">
            <a:avLst/>
          </a:prstGeom>
          <a:noFill/>
          <a:ln w="9525">
            <a:noFill/>
            <a:miter lim="800000"/>
            <a:headEnd/>
            <a:tailEnd/>
          </a:ln>
        </p:spPr>
      </p:pic>
      <p:sp>
        <p:nvSpPr>
          <p:cNvPr id="45060" name="Text Box 5"/>
          <p:cNvSpPr txBox="1">
            <a:spLocks noChangeArrowheads="1"/>
          </p:cNvSpPr>
          <p:nvPr/>
        </p:nvSpPr>
        <p:spPr bwMode="auto">
          <a:xfrm>
            <a:off x="2895600" y="457200"/>
            <a:ext cx="4419600" cy="549275"/>
          </a:xfrm>
          <a:prstGeom prst="rect">
            <a:avLst/>
          </a:prstGeom>
          <a:noFill/>
          <a:ln w="9525">
            <a:noFill/>
            <a:miter lim="800000"/>
            <a:headEnd/>
            <a:tailEnd/>
          </a:ln>
        </p:spPr>
        <p:txBody>
          <a:bodyPr>
            <a:spAutoFit/>
          </a:bodyPr>
          <a:lstStyle/>
          <a:p>
            <a:pPr>
              <a:spcBef>
                <a:spcPct val="50000"/>
              </a:spcBef>
            </a:pPr>
            <a:r>
              <a:rPr lang="en-US" sz="1200"/>
              <a:t>There are 2502 items in the grid</a:t>
            </a:r>
          </a:p>
          <a:p>
            <a:pPr>
              <a:spcBef>
                <a:spcPct val="50000"/>
              </a:spcBef>
            </a:pPr>
            <a:r>
              <a:rPr lang="en-US" sz="1200"/>
              <a:t>Scroll on the status column and notice only PR items are listed</a:t>
            </a:r>
          </a:p>
        </p:txBody>
      </p:sp>
      <p:sp>
        <p:nvSpPr>
          <p:cNvPr id="45061" name="Oval 6"/>
          <p:cNvSpPr>
            <a:spLocks noChangeArrowheads="1"/>
          </p:cNvSpPr>
          <p:nvPr/>
        </p:nvSpPr>
        <p:spPr bwMode="auto">
          <a:xfrm>
            <a:off x="6019800" y="1676400"/>
            <a:ext cx="381000" cy="381000"/>
          </a:xfrm>
          <a:prstGeom prst="ellipse">
            <a:avLst/>
          </a:prstGeom>
          <a:noFill/>
          <a:ln w="19050">
            <a:solidFill>
              <a:srgbClr val="C00000"/>
            </a:solidFill>
            <a:round/>
            <a:headEnd/>
            <a:tailEnd/>
          </a:ln>
        </p:spPr>
        <p:txBody>
          <a:bodyPr wrap="none" anchor="ctr"/>
          <a:lstStyle/>
          <a:p>
            <a:endParaRPr lang="en-US"/>
          </a:p>
        </p:txBody>
      </p:sp>
      <p:sp>
        <p:nvSpPr>
          <p:cNvPr id="45062" name="Oval 7"/>
          <p:cNvSpPr>
            <a:spLocks noChangeArrowheads="1"/>
          </p:cNvSpPr>
          <p:nvPr/>
        </p:nvSpPr>
        <p:spPr bwMode="auto">
          <a:xfrm>
            <a:off x="3200400" y="1828800"/>
            <a:ext cx="838200" cy="2514600"/>
          </a:xfrm>
          <a:prstGeom prst="ellipse">
            <a:avLst/>
          </a:prstGeom>
          <a:noFill/>
          <a:ln w="19050">
            <a:solidFill>
              <a:srgbClr val="C00000"/>
            </a:solidFill>
            <a:round/>
            <a:headEnd/>
            <a:tailEnd/>
          </a:ln>
        </p:spPr>
        <p:txBody>
          <a:bodyPr wrap="none" anchor="ctr"/>
          <a:lstStyle/>
          <a:p>
            <a:endParaRPr lang="en-US"/>
          </a:p>
        </p:txBody>
      </p:sp>
      <p:sp>
        <p:nvSpPr>
          <p:cNvPr id="45063" name="Text Box 8"/>
          <p:cNvSpPr txBox="1">
            <a:spLocks noChangeArrowheads="1"/>
          </p:cNvSpPr>
          <p:nvPr/>
        </p:nvSpPr>
        <p:spPr bwMode="auto">
          <a:xfrm>
            <a:off x="2209800" y="5638800"/>
            <a:ext cx="3352800" cy="274638"/>
          </a:xfrm>
          <a:prstGeom prst="rect">
            <a:avLst/>
          </a:prstGeom>
          <a:noFill/>
          <a:ln w="9525">
            <a:noFill/>
            <a:miter lim="800000"/>
            <a:headEnd/>
            <a:tailEnd/>
          </a:ln>
        </p:spPr>
        <p:txBody>
          <a:bodyPr>
            <a:spAutoFit/>
          </a:bodyPr>
          <a:lstStyle/>
          <a:p>
            <a:pPr>
              <a:spcBef>
                <a:spcPct val="50000"/>
              </a:spcBef>
            </a:pPr>
            <a:r>
              <a:rPr lang="en-US" sz="1200"/>
              <a:t>Click on the Adv Query button again</a:t>
            </a:r>
          </a:p>
        </p:txBody>
      </p:sp>
      <p:sp>
        <p:nvSpPr>
          <p:cNvPr id="45064" name="Line 9"/>
          <p:cNvSpPr>
            <a:spLocks noChangeShapeType="1"/>
          </p:cNvSpPr>
          <p:nvPr/>
        </p:nvSpPr>
        <p:spPr bwMode="auto">
          <a:xfrm flipH="1" flipV="1">
            <a:off x="2286000" y="5181600"/>
            <a:ext cx="152400" cy="381000"/>
          </a:xfrm>
          <a:prstGeom prst="line">
            <a:avLst/>
          </a:prstGeom>
          <a:noFill/>
          <a:ln w="19050">
            <a:solidFill>
              <a:srgbClr val="C00000"/>
            </a:solidFill>
            <a:round/>
            <a:headEnd/>
            <a:tailEnd type="triangle" w="med" len="med"/>
          </a:ln>
        </p:spPr>
        <p:txBody>
          <a:bodyPr/>
          <a:lstStyle/>
          <a:p>
            <a:endParaRPr lang="en-US"/>
          </a:p>
        </p:txBody>
      </p:sp>
      <p:sp>
        <p:nvSpPr>
          <p:cNvPr id="9" name="Title 8"/>
          <p:cNvSpPr>
            <a:spLocks noGrp="1"/>
          </p:cNvSpPr>
          <p:nvPr>
            <p:ph type="title" idx="4294967295"/>
          </p:nvPr>
        </p:nvSpPr>
        <p:spPr/>
        <p:txBody>
          <a:bodyPr/>
          <a:lstStyle/>
          <a:p>
            <a:r>
              <a:rPr lang="en-US" dirty="0" smtClean="0"/>
              <a:t>Adv Query</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5"/>
          <p:cNvPicPr>
            <a:picLocks noChangeAspect="1" noChangeArrowheads="1"/>
          </p:cNvPicPr>
          <p:nvPr/>
        </p:nvPicPr>
        <p:blipFill>
          <a:blip r:embed="rId2" cstate="print"/>
          <a:srcRect/>
          <a:stretch>
            <a:fillRect/>
          </a:stretch>
        </p:blipFill>
        <p:spPr bwMode="auto">
          <a:xfrm>
            <a:off x="533400" y="304800"/>
            <a:ext cx="3295650" cy="1905000"/>
          </a:xfrm>
          <a:prstGeom prst="rect">
            <a:avLst/>
          </a:prstGeom>
          <a:noFill/>
          <a:ln w="9525">
            <a:noFill/>
            <a:miter lim="800000"/>
            <a:headEnd/>
            <a:tailEnd/>
          </a:ln>
        </p:spPr>
      </p:pic>
      <p:pic>
        <p:nvPicPr>
          <p:cNvPr id="46084" name="Picture 6"/>
          <p:cNvPicPr>
            <a:picLocks noChangeAspect="1" noChangeArrowheads="1"/>
          </p:cNvPicPr>
          <p:nvPr/>
        </p:nvPicPr>
        <p:blipFill>
          <a:blip r:embed="rId3" cstate="print"/>
          <a:srcRect/>
          <a:stretch>
            <a:fillRect/>
          </a:stretch>
        </p:blipFill>
        <p:spPr bwMode="auto">
          <a:xfrm>
            <a:off x="914400" y="2438400"/>
            <a:ext cx="3057525" cy="1590675"/>
          </a:xfrm>
          <a:prstGeom prst="rect">
            <a:avLst/>
          </a:prstGeom>
          <a:noFill/>
          <a:ln w="9525">
            <a:noFill/>
            <a:miter lim="800000"/>
            <a:headEnd/>
            <a:tailEnd/>
          </a:ln>
        </p:spPr>
      </p:pic>
      <p:pic>
        <p:nvPicPr>
          <p:cNvPr id="46085" name="Picture 7"/>
          <p:cNvPicPr>
            <a:picLocks noChangeAspect="1" noChangeArrowheads="1"/>
          </p:cNvPicPr>
          <p:nvPr/>
        </p:nvPicPr>
        <p:blipFill>
          <a:blip r:embed="rId4" cstate="print"/>
          <a:srcRect/>
          <a:stretch>
            <a:fillRect/>
          </a:stretch>
        </p:blipFill>
        <p:spPr bwMode="auto">
          <a:xfrm>
            <a:off x="3657600" y="3962400"/>
            <a:ext cx="3248025" cy="2047875"/>
          </a:xfrm>
          <a:prstGeom prst="rect">
            <a:avLst/>
          </a:prstGeom>
          <a:noFill/>
          <a:ln w="9525">
            <a:noFill/>
            <a:miter lim="800000"/>
            <a:headEnd/>
            <a:tailEnd/>
          </a:ln>
        </p:spPr>
      </p:pic>
      <p:sp>
        <p:nvSpPr>
          <p:cNvPr id="46086" name="Text Box 8"/>
          <p:cNvSpPr txBox="1">
            <a:spLocks noChangeArrowheads="1"/>
          </p:cNvSpPr>
          <p:nvPr/>
        </p:nvSpPr>
        <p:spPr bwMode="auto">
          <a:xfrm>
            <a:off x="4572000" y="457200"/>
            <a:ext cx="3352800" cy="1647825"/>
          </a:xfrm>
          <a:prstGeom prst="rect">
            <a:avLst/>
          </a:prstGeom>
          <a:noFill/>
          <a:ln w="9525">
            <a:noFill/>
            <a:miter lim="800000"/>
            <a:headEnd/>
            <a:tailEnd/>
          </a:ln>
        </p:spPr>
        <p:txBody>
          <a:bodyPr>
            <a:spAutoFit/>
          </a:bodyPr>
          <a:lstStyle/>
          <a:p>
            <a:pPr>
              <a:spcBef>
                <a:spcPct val="50000"/>
              </a:spcBef>
            </a:pPr>
            <a:r>
              <a:rPr lang="en-US" sz="1200"/>
              <a:t>Click on the </a:t>
            </a:r>
            <a:r>
              <a:rPr lang="en-US" sz="1200" b="1"/>
              <a:t>…box</a:t>
            </a:r>
            <a:r>
              <a:rPr lang="en-US" sz="1200"/>
              <a:t> next to Records</a:t>
            </a:r>
          </a:p>
          <a:p>
            <a:pPr>
              <a:spcBef>
                <a:spcPct val="50000"/>
              </a:spcBef>
            </a:pPr>
            <a:r>
              <a:rPr lang="en-US" sz="1200"/>
              <a:t>Select </a:t>
            </a:r>
            <a:r>
              <a:rPr lang="en-US" sz="1200" b="1"/>
              <a:t>Add a new complex condition</a:t>
            </a:r>
            <a:endParaRPr lang="en-US" sz="1200"/>
          </a:p>
          <a:p>
            <a:pPr>
              <a:spcBef>
                <a:spcPct val="50000"/>
              </a:spcBef>
            </a:pPr>
            <a:r>
              <a:rPr lang="en-US" sz="1200"/>
              <a:t>Change the </a:t>
            </a:r>
            <a:r>
              <a:rPr lang="en-US" sz="1200" b="1"/>
              <a:t>all</a:t>
            </a:r>
            <a:r>
              <a:rPr lang="en-US" sz="1200"/>
              <a:t> to </a:t>
            </a:r>
            <a:r>
              <a:rPr lang="en-US" sz="1200" b="1"/>
              <a:t>any</a:t>
            </a:r>
            <a:endParaRPr lang="en-US" sz="1200"/>
          </a:p>
          <a:p>
            <a:pPr>
              <a:spcBef>
                <a:spcPct val="50000"/>
              </a:spcBef>
            </a:pPr>
            <a:r>
              <a:rPr lang="en-US" sz="1200"/>
              <a:t>Click on the </a:t>
            </a:r>
            <a:r>
              <a:rPr lang="en-US" sz="1200" b="1"/>
              <a:t>…box</a:t>
            </a:r>
            <a:r>
              <a:rPr lang="en-US" sz="1200"/>
              <a:t> next to Select</a:t>
            </a:r>
          </a:p>
          <a:p>
            <a:pPr>
              <a:spcBef>
                <a:spcPct val="50000"/>
              </a:spcBef>
            </a:pPr>
            <a:r>
              <a:rPr lang="en-US" sz="1200"/>
              <a:t>Select </a:t>
            </a:r>
            <a:r>
              <a:rPr lang="en-US" sz="1200" b="1"/>
              <a:t>Add a new elementary condition</a:t>
            </a:r>
            <a:endParaRPr lang="en-US" sz="1200"/>
          </a:p>
          <a:p>
            <a:pPr>
              <a:spcBef>
                <a:spcPct val="50000"/>
              </a:spcBef>
            </a:pPr>
            <a:endParaRPr lang="en-US" sz="1200" b="1"/>
          </a:p>
        </p:txBody>
      </p:sp>
      <p:sp>
        <p:nvSpPr>
          <p:cNvPr id="46087" name="Line 9"/>
          <p:cNvSpPr>
            <a:spLocks noChangeShapeType="1"/>
          </p:cNvSpPr>
          <p:nvPr/>
        </p:nvSpPr>
        <p:spPr bwMode="auto">
          <a:xfrm flipH="1">
            <a:off x="914400" y="533400"/>
            <a:ext cx="3657600" cy="228600"/>
          </a:xfrm>
          <a:prstGeom prst="line">
            <a:avLst/>
          </a:prstGeom>
          <a:noFill/>
          <a:ln w="19050">
            <a:solidFill>
              <a:srgbClr val="C00000"/>
            </a:solidFill>
            <a:round/>
            <a:headEnd/>
            <a:tailEnd type="triangle" w="med" len="med"/>
          </a:ln>
        </p:spPr>
        <p:txBody>
          <a:bodyPr/>
          <a:lstStyle/>
          <a:p>
            <a:endParaRPr lang="en-US"/>
          </a:p>
        </p:txBody>
      </p:sp>
      <p:sp>
        <p:nvSpPr>
          <p:cNvPr id="46088" name="Line 10"/>
          <p:cNvSpPr>
            <a:spLocks noChangeShapeType="1"/>
          </p:cNvSpPr>
          <p:nvPr/>
        </p:nvSpPr>
        <p:spPr bwMode="auto">
          <a:xfrm flipH="1">
            <a:off x="2895600" y="914400"/>
            <a:ext cx="1676400" cy="381000"/>
          </a:xfrm>
          <a:prstGeom prst="line">
            <a:avLst/>
          </a:prstGeom>
          <a:noFill/>
          <a:ln w="19050">
            <a:solidFill>
              <a:srgbClr val="C00000"/>
            </a:solidFill>
            <a:round/>
            <a:headEnd/>
            <a:tailEnd type="triangle" w="med" len="med"/>
          </a:ln>
        </p:spPr>
        <p:txBody>
          <a:bodyPr/>
          <a:lstStyle/>
          <a:p>
            <a:endParaRPr lang="en-US"/>
          </a:p>
        </p:txBody>
      </p:sp>
      <p:sp>
        <p:nvSpPr>
          <p:cNvPr id="46089" name="Line 11"/>
          <p:cNvSpPr>
            <a:spLocks noChangeShapeType="1"/>
          </p:cNvSpPr>
          <p:nvPr/>
        </p:nvSpPr>
        <p:spPr bwMode="auto">
          <a:xfrm flipH="1">
            <a:off x="2590800" y="1143000"/>
            <a:ext cx="1981200" cy="1828800"/>
          </a:xfrm>
          <a:prstGeom prst="line">
            <a:avLst/>
          </a:prstGeom>
          <a:noFill/>
          <a:ln w="19050">
            <a:solidFill>
              <a:srgbClr val="C00000"/>
            </a:solidFill>
            <a:round/>
            <a:headEnd/>
            <a:tailEnd type="triangle" w="med" len="med"/>
          </a:ln>
        </p:spPr>
        <p:txBody>
          <a:bodyPr/>
          <a:lstStyle/>
          <a:p>
            <a:endParaRPr lang="en-US"/>
          </a:p>
        </p:txBody>
      </p:sp>
      <p:sp>
        <p:nvSpPr>
          <p:cNvPr id="46090" name="Line 12"/>
          <p:cNvSpPr>
            <a:spLocks noChangeShapeType="1"/>
          </p:cNvSpPr>
          <p:nvPr/>
        </p:nvSpPr>
        <p:spPr bwMode="auto">
          <a:xfrm flipH="1">
            <a:off x="3886200" y="1447800"/>
            <a:ext cx="762000" cy="3200400"/>
          </a:xfrm>
          <a:prstGeom prst="line">
            <a:avLst/>
          </a:prstGeom>
          <a:noFill/>
          <a:ln w="19050">
            <a:solidFill>
              <a:srgbClr val="C00000"/>
            </a:solidFill>
            <a:round/>
            <a:headEnd/>
            <a:tailEnd type="triangle" w="med" len="med"/>
          </a:ln>
        </p:spPr>
        <p:txBody>
          <a:bodyPr/>
          <a:lstStyle/>
          <a:p>
            <a:endParaRPr lang="en-US"/>
          </a:p>
        </p:txBody>
      </p:sp>
      <p:sp>
        <p:nvSpPr>
          <p:cNvPr id="46091" name="Line 13"/>
          <p:cNvSpPr>
            <a:spLocks noChangeShapeType="1"/>
          </p:cNvSpPr>
          <p:nvPr/>
        </p:nvSpPr>
        <p:spPr bwMode="auto">
          <a:xfrm flipH="1">
            <a:off x="5943600" y="1828800"/>
            <a:ext cx="1371600" cy="29718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Adv Query</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4"/>
          <p:cNvPicPr>
            <a:picLocks noChangeAspect="1" noChangeArrowheads="1"/>
          </p:cNvPicPr>
          <p:nvPr/>
        </p:nvPicPr>
        <p:blipFill>
          <a:blip r:embed="rId2" cstate="print"/>
          <a:srcRect/>
          <a:stretch>
            <a:fillRect/>
          </a:stretch>
        </p:blipFill>
        <p:spPr bwMode="auto">
          <a:xfrm>
            <a:off x="685800" y="152400"/>
            <a:ext cx="3286125" cy="1285875"/>
          </a:xfrm>
          <a:prstGeom prst="rect">
            <a:avLst/>
          </a:prstGeom>
          <a:noFill/>
          <a:ln w="9525">
            <a:noFill/>
            <a:miter lim="800000"/>
            <a:headEnd/>
            <a:tailEnd/>
          </a:ln>
        </p:spPr>
      </p:pic>
      <p:pic>
        <p:nvPicPr>
          <p:cNvPr id="47108" name="Picture 5"/>
          <p:cNvPicPr>
            <a:picLocks noChangeAspect="1" noChangeArrowheads="1"/>
          </p:cNvPicPr>
          <p:nvPr/>
        </p:nvPicPr>
        <p:blipFill>
          <a:blip r:embed="rId3" cstate="print"/>
          <a:srcRect/>
          <a:stretch>
            <a:fillRect/>
          </a:stretch>
        </p:blipFill>
        <p:spPr bwMode="auto">
          <a:xfrm>
            <a:off x="609600" y="1524000"/>
            <a:ext cx="2162175" cy="3800475"/>
          </a:xfrm>
          <a:prstGeom prst="rect">
            <a:avLst/>
          </a:prstGeom>
          <a:noFill/>
          <a:ln w="9525">
            <a:noFill/>
            <a:miter lim="800000"/>
            <a:headEnd/>
            <a:tailEnd/>
          </a:ln>
        </p:spPr>
      </p:pic>
      <p:pic>
        <p:nvPicPr>
          <p:cNvPr id="47109" name="Picture 6"/>
          <p:cNvPicPr>
            <a:picLocks noChangeAspect="1" noChangeArrowheads="1"/>
          </p:cNvPicPr>
          <p:nvPr/>
        </p:nvPicPr>
        <p:blipFill>
          <a:blip r:embed="rId4" cstate="print"/>
          <a:srcRect/>
          <a:stretch>
            <a:fillRect/>
          </a:stretch>
        </p:blipFill>
        <p:spPr bwMode="auto">
          <a:xfrm>
            <a:off x="2971800" y="2057400"/>
            <a:ext cx="4352925" cy="2790825"/>
          </a:xfrm>
          <a:prstGeom prst="rect">
            <a:avLst/>
          </a:prstGeom>
          <a:noFill/>
          <a:ln w="9525">
            <a:noFill/>
            <a:miter lim="800000"/>
            <a:headEnd/>
            <a:tailEnd/>
          </a:ln>
        </p:spPr>
      </p:pic>
      <p:sp>
        <p:nvSpPr>
          <p:cNvPr id="47110" name="Text Box 7"/>
          <p:cNvSpPr txBox="1">
            <a:spLocks noChangeArrowheads="1"/>
          </p:cNvSpPr>
          <p:nvPr/>
        </p:nvSpPr>
        <p:spPr bwMode="auto">
          <a:xfrm>
            <a:off x="4495800" y="838200"/>
            <a:ext cx="3200400" cy="1006475"/>
          </a:xfrm>
          <a:prstGeom prst="rect">
            <a:avLst/>
          </a:prstGeom>
          <a:noFill/>
          <a:ln w="9525">
            <a:noFill/>
            <a:miter lim="800000"/>
            <a:headEnd/>
            <a:tailEnd/>
          </a:ln>
        </p:spPr>
        <p:txBody>
          <a:bodyPr>
            <a:spAutoFit/>
          </a:bodyPr>
          <a:lstStyle/>
          <a:p>
            <a:pPr>
              <a:spcBef>
                <a:spcPct val="50000"/>
              </a:spcBef>
            </a:pPr>
            <a:r>
              <a:rPr lang="en-US" sz="1200"/>
              <a:t>Click </a:t>
            </a:r>
            <a:r>
              <a:rPr lang="en-US" sz="1200" b="1"/>
              <a:t>once</a:t>
            </a:r>
            <a:r>
              <a:rPr lang="en-US" sz="1200"/>
              <a:t> on the first *, wait, select </a:t>
            </a:r>
            <a:r>
              <a:rPr lang="en-US" sz="1200" b="1"/>
              <a:t>County</a:t>
            </a:r>
          </a:p>
          <a:p>
            <a:pPr>
              <a:spcBef>
                <a:spcPct val="50000"/>
              </a:spcBef>
            </a:pPr>
            <a:r>
              <a:rPr lang="en-US" sz="1200"/>
              <a:t>Keep the </a:t>
            </a:r>
            <a:r>
              <a:rPr lang="en-US" sz="1200" b="1"/>
              <a:t>is equal to</a:t>
            </a:r>
          </a:p>
          <a:p>
            <a:pPr>
              <a:spcBef>
                <a:spcPct val="50000"/>
              </a:spcBef>
            </a:pPr>
            <a:r>
              <a:rPr lang="en-US" sz="1200"/>
              <a:t>Click </a:t>
            </a:r>
            <a:r>
              <a:rPr lang="en-US" sz="1200" b="1"/>
              <a:t>once</a:t>
            </a:r>
            <a:r>
              <a:rPr lang="en-US" sz="1200"/>
              <a:t> on the second * and click on the drop-down arrow and select </a:t>
            </a:r>
            <a:r>
              <a:rPr lang="en-US" sz="1200" b="1"/>
              <a:t>Blaine</a:t>
            </a:r>
          </a:p>
        </p:txBody>
      </p:sp>
      <p:pic>
        <p:nvPicPr>
          <p:cNvPr id="47111" name="Picture 8"/>
          <p:cNvPicPr>
            <a:picLocks noChangeAspect="1" noChangeArrowheads="1"/>
          </p:cNvPicPr>
          <p:nvPr/>
        </p:nvPicPr>
        <p:blipFill>
          <a:blip r:embed="rId5" cstate="print"/>
          <a:srcRect/>
          <a:stretch>
            <a:fillRect/>
          </a:stretch>
        </p:blipFill>
        <p:spPr bwMode="auto">
          <a:xfrm>
            <a:off x="3352800" y="5029200"/>
            <a:ext cx="3810000" cy="1370013"/>
          </a:xfrm>
          <a:prstGeom prst="rect">
            <a:avLst/>
          </a:prstGeom>
          <a:noFill/>
          <a:ln w="9525">
            <a:noFill/>
            <a:miter lim="800000"/>
            <a:headEnd/>
            <a:tailEnd/>
          </a:ln>
        </p:spPr>
      </p:pic>
      <p:sp>
        <p:nvSpPr>
          <p:cNvPr id="47112" name="Line 9"/>
          <p:cNvSpPr>
            <a:spLocks noChangeShapeType="1"/>
          </p:cNvSpPr>
          <p:nvPr/>
        </p:nvSpPr>
        <p:spPr bwMode="auto">
          <a:xfrm flipH="1">
            <a:off x="2209800" y="914400"/>
            <a:ext cx="2286000" cy="152400"/>
          </a:xfrm>
          <a:prstGeom prst="line">
            <a:avLst/>
          </a:prstGeom>
          <a:noFill/>
          <a:ln w="19050">
            <a:solidFill>
              <a:srgbClr val="C00000"/>
            </a:solidFill>
            <a:round/>
            <a:headEnd/>
            <a:tailEnd type="triangle" w="med" len="med"/>
          </a:ln>
        </p:spPr>
        <p:txBody>
          <a:bodyPr/>
          <a:lstStyle/>
          <a:p>
            <a:endParaRPr lang="en-US"/>
          </a:p>
        </p:txBody>
      </p:sp>
      <p:sp>
        <p:nvSpPr>
          <p:cNvPr id="47113" name="Line 10"/>
          <p:cNvSpPr>
            <a:spLocks noChangeShapeType="1"/>
          </p:cNvSpPr>
          <p:nvPr/>
        </p:nvSpPr>
        <p:spPr bwMode="auto">
          <a:xfrm flipH="1">
            <a:off x="1752600" y="990600"/>
            <a:ext cx="2743200" cy="2133600"/>
          </a:xfrm>
          <a:prstGeom prst="line">
            <a:avLst/>
          </a:prstGeom>
          <a:noFill/>
          <a:ln w="19050">
            <a:solidFill>
              <a:srgbClr val="C00000"/>
            </a:solidFill>
            <a:round/>
            <a:headEnd/>
            <a:tailEnd type="triangle" w="med" len="med"/>
          </a:ln>
        </p:spPr>
        <p:txBody>
          <a:bodyPr/>
          <a:lstStyle/>
          <a:p>
            <a:endParaRPr lang="en-US"/>
          </a:p>
        </p:txBody>
      </p:sp>
      <p:sp>
        <p:nvSpPr>
          <p:cNvPr id="47114" name="Line 11"/>
          <p:cNvSpPr>
            <a:spLocks noChangeShapeType="1"/>
          </p:cNvSpPr>
          <p:nvPr/>
        </p:nvSpPr>
        <p:spPr bwMode="auto">
          <a:xfrm flipH="1">
            <a:off x="5867400" y="1828800"/>
            <a:ext cx="1143000" cy="2209800"/>
          </a:xfrm>
          <a:prstGeom prst="line">
            <a:avLst/>
          </a:prstGeom>
          <a:noFill/>
          <a:ln w="19050">
            <a:solidFill>
              <a:srgbClr val="C00000"/>
            </a:solidFill>
            <a:round/>
            <a:headEnd/>
            <a:tailEnd type="triangle" w="med" len="med"/>
          </a:ln>
        </p:spPr>
        <p:txBody>
          <a:bodyPr/>
          <a:lstStyle/>
          <a:p>
            <a:endParaRPr lang="en-US"/>
          </a:p>
        </p:txBody>
      </p:sp>
      <p:sp>
        <p:nvSpPr>
          <p:cNvPr id="47115" name="Text Box 12"/>
          <p:cNvSpPr txBox="1">
            <a:spLocks noChangeArrowheads="1"/>
          </p:cNvSpPr>
          <p:nvPr/>
        </p:nvSpPr>
        <p:spPr bwMode="auto">
          <a:xfrm>
            <a:off x="7162800" y="5334000"/>
            <a:ext cx="1524000" cy="274638"/>
          </a:xfrm>
          <a:prstGeom prst="rect">
            <a:avLst/>
          </a:prstGeom>
          <a:noFill/>
          <a:ln w="9525">
            <a:noFill/>
            <a:miter lim="800000"/>
            <a:headEnd/>
            <a:tailEnd/>
          </a:ln>
        </p:spPr>
        <p:txBody>
          <a:bodyPr>
            <a:spAutoFit/>
          </a:bodyPr>
          <a:lstStyle/>
          <a:p>
            <a:pPr>
              <a:spcBef>
                <a:spcPct val="50000"/>
              </a:spcBef>
            </a:pPr>
            <a:r>
              <a:rPr lang="en-US" sz="1200"/>
              <a:t>After selection</a:t>
            </a:r>
          </a:p>
        </p:txBody>
      </p:sp>
      <p:sp>
        <p:nvSpPr>
          <p:cNvPr id="12" name="Title 11"/>
          <p:cNvSpPr>
            <a:spLocks noGrp="1"/>
          </p:cNvSpPr>
          <p:nvPr>
            <p:ph type="title" idx="4294967295"/>
          </p:nvPr>
        </p:nvSpPr>
        <p:spPr/>
        <p:txBody>
          <a:bodyPr/>
          <a:lstStyle/>
          <a:p>
            <a:r>
              <a:rPr lang="en-US" dirty="0" smtClean="0"/>
              <a:t>Adv Query</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606425"/>
            <a:ext cx="4754563" cy="965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A40000"/>
                </a:solidFill>
              </a:rPr>
              <a:t>WHAT IS PRS?</a:t>
            </a:r>
          </a:p>
        </p:txBody>
      </p:sp>
      <p:sp>
        <p:nvSpPr>
          <p:cNvPr id="3" name="Rectangle 2"/>
          <p:cNvSpPr>
            <a:spLocks noChangeArrowheads="1"/>
          </p:cNvSpPr>
          <p:nvPr/>
        </p:nvSpPr>
        <p:spPr bwMode="auto">
          <a:xfrm>
            <a:off x="228600" y="1368425"/>
            <a:ext cx="8686800" cy="4956175"/>
          </a:xfrm>
          <a:prstGeom prst="rect">
            <a:avLst/>
          </a:prstGeom>
          <a:noFill/>
          <a:ln w="25400" algn="ctr">
            <a:noFill/>
            <a:miter lim="800000"/>
            <a:headEnd/>
            <a:tailEnd/>
          </a:ln>
        </p:spPr>
        <p:txBody>
          <a:bodyPr/>
          <a:lstStyle/>
          <a:p>
            <a:pPr marL="228600" indent="-228600">
              <a:lnSpc>
                <a:spcPct val="110000"/>
              </a:lnSpc>
              <a:buFontTx/>
              <a:buChar char="•"/>
            </a:pPr>
            <a:r>
              <a:rPr lang="en-US" sz="2200" b="1" dirty="0">
                <a:latin typeface="Calibri" pitchFamily="34" charset="0"/>
              </a:rPr>
              <a:t>Production Reporting System (</a:t>
            </a:r>
            <a:r>
              <a:rPr lang="en-US" sz="2200" b="1" dirty="0">
                <a:solidFill>
                  <a:srgbClr val="0000FF"/>
                </a:solidFill>
                <a:latin typeface="Calibri" pitchFamily="34" charset="0"/>
              </a:rPr>
              <a:t>PRS</a:t>
            </a:r>
            <a:r>
              <a:rPr lang="en-US" sz="2200" b="1" dirty="0">
                <a:latin typeface="Calibri" pitchFamily="34" charset="0"/>
              </a:rPr>
              <a:t>)  is  a  User  Friendly,  Access-Based  Program  Written  in  a  Windows Environment  with  Functional  Tabs  &amp;  Sub-Tabs  for  Easy  Navigation. </a:t>
            </a:r>
          </a:p>
          <a:p>
            <a:pPr marL="228600" indent="-228600">
              <a:lnSpc>
                <a:spcPct val="110000"/>
              </a:lnSpc>
              <a:buFontTx/>
              <a:buChar char="•"/>
            </a:pPr>
            <a:r>
              <a:rPr lang="en-US" sz="2200" b="1" dirty="0">
                <a:latin typeface="Calibri" pitchFamily="34" charset="0"/>
              </a:rPr>
              <a:t>PRS Captures Production and Well Related Information</a:t>
            </a:r>
          </a:p>
          <a:p>
            <a:pPr marL="571500" lvl="1" indent="-228600">
              <a:lnSpc>
                <a:spcPct val="110000"/>
              </a:lnSpc>
              <a:buFontTx/>
              <a:buChar char="•"/>
            </a:pPr>
            <a:r>
              <a:rPr lang="en-US" sz="2000" dirty="0">
                <a:latin typeface="Calibri" pitchFamily="34" charset="0"/>
              </a:rPr>
              <a:t>Daily and Monthly Gas, Oil, &amp; Water Volumes, Pressures, Downtime, Well Tests, Run Tickets, etc.</a:t>
            </a:r>
          </a:p>
          <a:p>
            <a:pPr marL="571500" lvl="1" indent="-228600">
              <a:lnSpc>
                <a:spcPct val="110000"/>
              </a:lnSpc>
              <a:buFontTx/>
              <a:buChar char="•"/>
            </a:pPr>
            <a:r>
              <a:rPr lang="en-US" sz="2000" dirty="0">
                <a:latin typeface="Calibri" pitchFamily="34" charset="0"/>
              </a:rPr>
              <a:t>Equipment Data – Compressors, Pumping Units, Plungers, etc </a:t>
            </a:r>
          </a:p>
          <a:p>
            <a:pPr marL="571500" lvl="1" indent="-228600">
              <a:lnSpc>
                <a:spcPct val="110000"/>
              </a:lnSpc>
              <a:buFontTx/>
              <a:buChar char="•"/>
            </a:pPr>
            <a:r>
              <a:rPr lang="en-US" sz="2000" dirty="0">
                <a:latin typeface="Calibri" pitchFamily="34" charset="0"/>
              </a:rPr>
              <a:t>County, State, Legal’s, API #’s, Pumper, Foreman, Driving Directions, Working &amp; Revenue Interest, etc</a:t>
            </a:r>
          </a:p>
          <a:p>
            <a:pPr marL="228600" indent="-228600">
              <a:lnSpc>
                <a:spcPct val="110000"/>
              </a:lnSpc>
              <a:buFontTx/>
              <a:buChar char="•"/>
            </a:pPr>
            <a:r>
              <a:rPr lang="en-US" sz="2200" b="1" dirty="0">
                <a:latin typeface="Calibri" pitchFamily="34" charset="0"/>
              </a:rPr>
              <a:t>Simple Tabs Organize Data in Spreadsheet Style Format for Easy Viewing</a:t>
            </a:r>
          </a:p>
          <a:p>
            <a:pPr marL="228600" indent="-228600">
              <a:lnSpc>
                <a:spcPct val="110000"/>
              </a:lnSpc>
              <a:buFontTx/>
              <a:buChar char="•"/>
            </a:pPr>
            <a:r>
              <a:rPr lang="en-US" sz="2200" b="1" dirty="0">
                <a:latin typeface="Calibri" pitchFamily="34" charset="0"/>
              </a:rPr>
              <a:t>Simple Well Level Gas, Oil, &amp; Water Volume Allocations are Performed to Generate Meaningful Quick Reports and Graphs</a:t>
            </a:r>
          </a:p>
        </p:txBody>
      </p:sp>
      <p:sp>
        <p:nvSpPr>
          <p:cNvPr id="5" name="Slide Number Placeholder 4"/>
          <p:cNvSpPr>
            <a:spLocks noGrp="1"/>
          </p:cNvSpPr>
          <p:nvPr>
            <p:ph type="sldNum" sz="quarter" idx="12"/>
          </p:nvPr>
        </p:nvSpPr>
        <p:spPr/>
        <p:txBody>
          <a:bodyPr/>
          <a:lstStyle/>
          <a:p>
            <a:pPr>
              <a:defRPr/>
            </a:pPr>
            <a:fld id="{A521F128-B0E4-4771-A20B-2C3BC171BA06}" type="slidenum">
              <a:rPr lang="en-US" smtClean="0"/>
              <a:pPr>
                <a:defRPr/>
              </a:pPr>
              <a:t>4</a:t>
            </a:fld>
            <a:endParaRPr lang="en-US" dirty="0"/>
          </a:p>
        </p:txBody>
      </p:sp>
      <p:sp>
        <p:nvSpPr>
          <p:cNvPr id="7" name="Title 6"/>
          <p:cNvSpPr>
            <a:spLocks noGrp="1"/>
          </p:cNvSpPr>
          <p:nvPr>
            <p:ph type="title" idx="4294967295"/>
          </p:nvPr>
        </p:nvSpPr>
        <p:spPr>
          <a:xfrm>
            <a:off x="0" y="-563563"/>
            <a:ext cx="8229600" cy="487363"/>
          </a:xfrm>
        </p:spPr>
        <p:txBody>
          <a:bodyPr/>
          <a:lstStyle/>
          <a:p>
            <a:pPr algn="l"/>
            <a:r>
              <a:rPr lang="en-US" dirty="0" smtClean="0"/>
              <a:t>What is PRS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4"/>
          <p:cNvPicPr>
            <a:picLocks noChangeAspect="1" noChangeArrowheads="1"/>
          </p:cNvPicPr>
          <p:nvPr/>
        </p:nvPicPr>
        <p:blipFill>
          <a:blip r:embed="rId2" cstate="print"/>
          <a:srcRect/>
          <a:stretch>
            <a:fillRect/>
          </a:stretch>
        </p:blipFill>
        <p:spPr bwMode="auto">
          <a:xfrm>
            <a:off x="381000" y="533400"/>
            <a:ext cx="3124200" cy="1123950"/>
          </a:xfrm>
          <a:prstGeom prst="rect">
            <a:avLst/>
          </a:prstGeom>
          <a:noFill/>
          <a:ln w="9525">
            <a:noFill/>
            <a:miter lim="800000"/>
            <a:headEnd/>
            <a:tailEnd/>
          </a:ln>
        </p:spPr>
      </p:pic>
      <p:pic>
        <p:nvPicPr>
          <p:cNvPr id="48132" name="Picture 5"/>
          <p:cNvPicPr>
            <a:picLocks noChangeAspect="1" noChangeArrowheads="1"/>
          </p:cNvPicPr>
          <p:nvPr/>
        </p:nvPicPr>
        <p:blipFill>
          <a:blip r:embed="rId3" cstate="print"/>
          <a:srcRect/>
          <a:stretch>
            <a:fillRect/>
          </a:stretch>
        </p:blipFill>
        <p:spPr bwMode="auto">
          <a:xfrm>
            <a:off x="381000" y="1828800"/>
            <a:ext cx="3114675" cy="1962150"/>
          </a:xfrm>
          <a:prstGeom prst="rect">
            <a:avLst/>
          </a:prstGeom>
          <a:noFill/>
          <a:ln w="9525">
            <a:noFill/>
            <a:miter lim="800000"/>
            <a:headEnd/>
            <a:tailEnd/>
          </a:ln>
        </p:spPr>
      </p:pic>
      <p:sp>
        <p:nvSpPr>
          <p:cNvPr id="48133" name="Text Box 7"/>
          <p:cNvSpPr txBox="1">
            <a:spLocks noChangeArrowheads="1"/>
          </p:cNvSpPr>
          <p:nvPr/>
        </p:nvSpPr>
        <p:spPr bwMode="auto">
          <a:xfrm>
            <a:off x="5181600" y="685800"/>
            <a:ext cx="3352800" cy="1647825"/>
          </a:xfrm>
          <a:prstGeom prst="rect">
            <a:avLst/>
          </a:prstGeom>
          <a:noFill/>
          <a:ln w="9525">
            <a:noFill/>
            <a:miter lim="800000"/>
            <a:headEnd/>
            <a:tailEnd/>
          </a:ln>
        </p:spPr>
        <p:txBody>
          <a:bodyPr>
            <a:spAutoFit/>
          </a:bodyPr>
          <a:lstStyle/>
          <a:p>
            <a:pPr>
              <a:spcBef>
                <a:spcPct val="50000"/>
              </a:spcBef>
            </a:pPr>
            <a:r>
              <a:rPr lang="en-US" sz="1200"/>
              <a:t>Click on the </a:t>
            </a:r>
            <a:r>
              <a:rPr lang="en-US" sz="1200" b="1"/>
              <a:t>…box</a:t>
            </a:r>
            <a:r>
              <a:rPr lang="en-US" sz="1200"/>
              <a:t> next to Records</a:t>
            </a:r>
          </a:p>
          <a:p>
            <a:pPr>
              <a:spcBef>
                <a:spcPct val="50000"/>
              </a:spcBef>
            </a:pPr>
            <a:r>
              <a:rPr lang="en-US" sz="1200"/>
              <a:t>Select </a:t>
            </a:r>
            <a:r>
              <a:rPr lang="en-US" sz="1200" b="1"/>
              <a:t>Add a new elementary condition</a:t>
            </a:r>
          </a:p>
          <a:p>
            <a:pPr>
              <a:spcBef>
                <a:spcPct val="50000"/>
              </a:spcBef>
            </a:pPr>
            <a:r>
              <a:rPr lang="en-US" sz="1200"/>
              <a:t>Select </a:t>
            </a:r>
            <a:r>
              <a:rPr lang="en-US" sz="1200" b="1"/>
              <a:t>County</a:t>
            </a:r>
            <a:r>
              <a:rPr lang="en-US" sz="1200"/>
              <a:t> and </a:t>
            </a:r>
            <a:r>
              <a:rPr lang="en-US" sz="1200" b="1"/>
              <a:t>Major</a:t>
            </a:r>
          </a:p>
          <a:p>
            <a:pPr>
              <a:spcBef>
                <a:spcPct val="50000"/>
              </a:spcBef>
            </a:pPr>
            <a:r>
              <a:rPr lang="en-US" sz="1200"/>
              <a:t>Click on the </a:t>
            </a:r>
            <a:r>
              <a:rPr lang="en-US" sz="1200" b="1"/>
              <a:t>…box</a:t>
            </a:r>
            <a:r>
              <a:rPr lang="en-US" sz="1200"/>
              <a:t> next to Records</a:t>
            </a:r>
          </a:p>
          <a:p>
            <a:pPr>
              <a:spcBef>
                <a:spcPct val="50000"/>
              </a:spcBef>
            </a:pPr>
            <a:r>
              <a:rPr lang="en-US" sz="1200"/>
              <a:t>Select </a:t>
            </a:r>
            <a:r>
              <a:rPr lang="en-US" sz="1200" b="1"/>
              <a:t>Add a new elementary condition</a:t>
            </a:r>
          </a:p>
          <a:p>
            <a:pPr>
              <a:spcBef>
                <a:spcPct val="50000"/>
              </a:spcBef>
            </a:pPr>
            <a:r>
              <a:rPr lang="en-US" sz="1200"/>
              <a:t>Select </a:t>
            </a:r>
            <a:r>
              <a:rPr lang="en-US" sz="1200" b="1"/>
              <a:t>County</a:t>
            </a:r>
            <a:r>
              <a:rPr lang="en-US" sz="1200"/>
              <a:t> and </a:t>
            </a:r>
            <a:r>
              <a:rPr lang="en-US" sz="1200" b="1"/>
              <a:t>Canadian</a:t>
            </a:r>
            <a:endParaRPr lang="en-US" sz="1200"/>
          </a:p>
        </p:txBody>
      </p:sp>
      <p:sp>
        <p:nvSpPr>
          <p:cNvPr id="48134" name="Line 8"/>
          <p:cNvSpPr>
            <a:spLocks noChangeShapeType="1"/>
          </p:cNvSpPr>
          <p:nvPr/>
        </p:nvSpPr>
        <p:spPr bwMode="auto">
          <a:xfrm flipH="1">
            <a:off x="685800" y="838200"/>
            <a:ext cx="4419600" cy="457200"/>
          </a:xfrm>
          <a:prstGeom prst="line">
            <a:avLst/>
          </a:prstGeom>
          <a:noFill/>
          <a:ln w="19050">
            <a:solidFill>
              <a:srgbClr val="C00000"/>
            </a:solidFill>
            <a:round/>
            <a:headEnd/>
            <a:tailEnd type="triangle" w="med" len="med"/>
          </a:ln>
        </p:spPr>
        <p:txBody>
          <a:bodyPr/>
          <a:lstStyle/>
          <a:p>
            <a:endParaRPr lang="en-US"/>
          </a:p>
        </p:txBody>
      </p:sp>
      <p:sp>
        <p:nvSpPr>
          <p:cNvPr id="48135" name="Line 9"/>
          <p:cNvSpPr>
            <a:spLocks noChangeShapeType="1"/>
          </p:cNvSpPr>
          <p:nvPr/>
        </p:nvSpPr>
        <p:spPr bwMode="auto">
          <a:xfrm flipH="1">
            <a:off x="2819400" y="1143000"/>
            <a:ext cx="2362200" cy="1676400"/>
          </a:xfrm>
          <a:prstGeom prst="line">
            <a:avLst/>
          </a:prstGeom>
          <a:noFill/>
          <a:ln w="19050">
            <a:solidFill>
              <a:srgbClr val="C00000"/>
            </a:solidFill>
            <a:round/>
            <a:headEnd/>
            <a:tailEnd type="triangle" w="med" len="med"/>
          </a:ln>
        </p:spPr>
        <p:txBody>
          <a:bodyPr/>
          <a:lstStyle/>
          <a:p>
            <a:endParaRPr lang="en-US"/>
          </a:p>
        </p:txBody>
      </p:sp>
      <p:pic>
        <p:nvPicPr>
          <p:cNvPr id="48136" name="Picture 6"/>
          <p:cNvPicPr>
            <a:picLocks noChangeAspect="1" noChangeArrowheads="1"/>
          </p:cNvPicPr>
          <p:nvPr/>
        </p:nvPicPr>
        <p:blipFill>
          <a:blip r:embed="rId4" cstate="print"/>
          <a:srcRect/>
          <a:stretch>
            <a:fillRect/>
          </a:stretch>
        </p:blipFill>
        <p:spPr bwMode="auto">
          <a:xfrm>
            <a:off x="3352800" y="3352800"/>
            <a:ext cx="5410200" cy="2603500"/>
          </a:xfrm>
          <a:prstGeom prst="rect">
            <a:avLst/>
          </a:prstGeom>
          <a:noFill/>
          <a:ln w="9525">
            <a:noFill/>
            <a:miter lim="800000"/>
            <a:headEnd/>
            <a:tailEnd/>
          </a:ln>
        </p:spPr>
      </p:pic>
      <p:sp>
        <p:nvSpPr>
          <p:cNvPr id="48137" name="Text Box 10"/>
          <p:cNvSpPr txBox="1">
            <a:spLocks noChangeArrowheads="1"/>
          </p:cNvSpPr>
          <p:nvPr/>
        </p:nvSpPr>
        <p:spPr bwMode="auto">
          <a:xfrm>
            <a:off x="5791200" y="6324600"/>
            <a:ext cx="2743200" cy="274638"/>
          </a:xfrm>
          <a:prstGeom prst="rect">
            <a:avLst/>
          </a:prstGeom>
          <a:noFill/>
          <a:ln w="9525">
            <a:noFill/>
            <a:miter lim="800000"/>
            <a:headEnd/>
            <a:tailEnd/>
          </a:ln>
        </p:spPr>
        <p:txBody>
          <a:bodyPr>
            <a:spAutoFit/>
          </a:bodyPr>
          <a:lstStyle/>
          <a:p>
            <a:pPr>
              <a:spcBef>
                <a:spcPct val="50000"/>
              </a:spcBef>
            </a:pPr>
            <a:r>
              <a:rPr lang="en-US" sz="1200"/>
              <a:t>Click on the </a:t>
            </a:r>
            <a:r>
              <a:rPr lang="en-US" sz="1200" b="1"/>
              <a:t>Apply Filter</a:t>
            </a:r>
            <a:r>
              <a:rPr lang="en-US" sz="1200"/>
              <a:t> button</a:t>
            </a:r>
          </a:p>
        </p:txBody>
      </p:sp>
      <p:sp>
        <p:nvSpPr>
          <p:cNvPr id="48138" name="Line 11"/>
          <p:cNvSpPr>
            <a:spLocks noChangeShapeType="1"/>
          </p:cNvSpPr>
          <p:nvPr/>
        </p:nvSpPr>
        <p:spPr bwMode="auto">
          <a:xfrm flipH="1" flipV="1">
            <a:off x="6096000" y="5715000"/>
            <a:ext cx="228600" cy="609600"/>
          </a:xfrm>
          <a:prstGeom prst="line">
            <a:avLst/>
          </a:prstGeom>
          <a:noFill/>
          <a:ln w="19050">
            <a:solidFill>
              <a:srgbClr val="C00000"/>
            </a:solidFill>
            <a:round/>
            <a:headEnd/>
            <a:tailEnd type="triangle" w="med" len="med"/>
          </a:ln>
        </p:spPr>
        <p:txBody>
          <a:bodyPr/>
          <a:lstStyle/>
          <a:p>
            <a:endParaRPr lang="en-US"/>
          </a:p>
        </p:txBody>
      </p:sp>
      <p:sp>
        <p:nvSpPr>
          <p:cNvPr id="48139" name="Text Box 13"/>
          <p:cNvSpPr txBox="1">
            <a:spLocks noChangeArrowheads="1"/>
          </p:cNvSpPr>
          <p:nvPr/>
        </p:nvSpPr>
        <p:spPr bwMode="auto">
          <a:xfrm>
            <a:off x="5181600" y="3124200"/>
            <a:ext cx="2895600" cy="274638"/>
          </a:xfrm>
          <a:prstGeom prst="rect">
            <a:avLst/>
          </a:prstGeom>
          <a:noFill/>
          <a:ln w="9525">
            <a:noFill/>
            <a:miter lim="800000"/>
            <a:headEnd/>
            <a:tailEnd/>
          </a:ln>
        </p:spPr>
        <p:txBody>
          <a:bodyPr>
            <a:spAutoFit/>
          </a:bodyPr>
          <a:lstStyle/>
          <a:p>
            <a:pPr>
              <a:spcBef>
                <a:spcPct val="50000"/>
              </a:spcBef>
            </a:pPr>
            <a:r>
              <a:rPr lang="en-US" sz="1200"/>
              <a:t>What you should have after selections</a:t>
            </a:r>
          </a:p>
        </p:txBody>
      </p:sp>
      <p:sp>
        <p:nvSpPr>
          <p:cNvPr id="12" name="Title 11"/>
          <p:cNvSpPr>
            <a:spLocks noGrp="1"/>
          </p:cNvSpPr>
          <p:nvPr>
            <p:ph type="title" idx="4294967295"/>
          </p:nvPr>
        </p:nvSpPr>
        <p:spPr/>
        <p:txBody>
          <a:bodyPr/>
          <a:lstStyle/>
          <a:p>
            <a:r>
              <a:rPr lang="en-US" dirty="0" smtClean="0"/>
              <a:t>Adv</a:t>
            </a:r>
            <a:r>
              <a:rPr lang="en-US" baseline="0" dirty="0" smtClean="0"/>
              <a:t> Query</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5"/>
          <p:cNvSpPr txBox="1">
            <a:spLocks noChangeArrowheads="1"/>
          </p:cNvSpPr>
          <p:nvPr/>
        </p:nvSpPr>
        <p:spPr bwMode="auto">
          <a:xfrm>
            <a:off x="2362200" y="609600"/>
            <a:ext cx="4648200" cy="457200"/>
          </a:xfrm>
          <a:prstGeom prst="rect">
            <a:avLst/>
          </a:prstGeom>
          <a:noFill/>
          <a:ln w="9525">
            <a:noFill/>
            <a:miter lim="800000"/>
            <a:headEnd/>
            <a:tailEnd/>
          </a:ln>
        </p:spPr>
        <p:txBody>
          <a:bodyPr>
            <a:spAutoFit/>
          </a:bodyPr>
          <a:lstStyle/>
          <a:p>
            <a:pPr>
              <a:spcBef>
                <a:spcPct val="50000"/>
              </a:spcBef>
            </a:pPr>
            <a:r>
              <a:rPr lang="en-US" sz="1200"/>
              <a:t>The lease grid now has 690 items including only PR wells within Blaine, Major and Canadian counties</a:t>
            </a:r>
          </a:p>
        </p:txBody>
      </p:sp>
      <p:grpSp>
        <p:nvGrpSpPr>
          <p:cNvPr id="49156" name="Group 9"/>
          <p:cNvGrpSpPr>
            <a:grpSpLocks/>
          </p:cNvGrpSpPr>
          <p:nvPr/>
        </p:nvGrpSpPr>
        <p:grpSpPr bwMode="auto">
          <a:xfrm>
            <a:off x="457200" y="1143000"/>
            <a:ext cx="7991475" cy="4953000"/>
            <a:chOff x="336" y="912"/>
            <a:chExt cx="5034" cy="3120"/>
          </a:xfrm>
        </p:grpSpPr>
        <p:pic>
          <p:nvPicPr>
            <p:cNvPr id="49159" name="Picture 4"/>
            <p:cNvPicPr>
              <a:picLocks noChangeAspect="1" noChangeArrowheads="1"/>
            </p:cNvPicPr>
            <p:nvPr/>
          </p:nvPicPr>
          <p:blipFill>
            <a:blip r:embed="rId2" cstate="print"/>
            <a:srcRect/>
            <a:stretch>
              <a:fillRect/>
            </a:stretch>
          </p:blipFill>
          <p:spPr bwMode="auto">
            <a:xfrm>
              <a:off x="336" y="912"/>
              <a:ext cx="5034" cy="3120"/>
            </a:xfrm>
            <a:prstGeom prst="rect">
              <a:avLst/>
            </a:prstGeom>
            <a:noFill/>
            <a:ln w="9525">
              <a:noFill/>
              <a:miter lim="800000"/>
              <a:headEnd/>
              <a:tailEnd/>
            </a:ln>
          </p:spPr>
        </p:pic>
        <p:sp>
          <p:nvSpPr>
            <p:cNvPr id="49160" name="Oval 6"/>
            <p:cNvSpPr>
              <a:spLocks noChangeArrowheads="1"/>
            </p:cNvSpPr>
            <p:nvPr/>
          </p:nvSpPr>
          <p:spPr bwMode="auto">
            <a:xfrm>
              <a:off x="4080" y="1344"/>
              <a:ext cx="288" cy="192"/>
            </a:xfrm>
            <a:prstGeom prst="ellipse">
              <a:avLst/>
            </a:prstGeom>
            <a:noFill/>
            <a:ln w="19050">
              <a:solidFill>
                <a:srgbClr val="C00000"/>
              </a:solidFill>
              <a:round/>
              <a:headEnd/>
              <a:tailEnd/>
            </a:ln>
          </p:spPr>
          <p:txBody>
            <a:bodyPr wrap="none" anchor="ctr"/>
            <a:lstStyle/>
            <a:p>
              <a:endParaRPr lang="en-US"/>
            </a:p>
          </p:txBody>
        </p:sp>
        <p:sp>
          <p:nvSpPr>
            <p:cNvPr id="49161" name="Oval 7"/>
            <p:cNvSpPr>
              <a:spLocks noChangeArrowheads="1"/>
            </p:cNvSpPr>
            <p:nvPr/>
          </p:nvSpPr>
          <p:spPr bwMode="auto">
            <a:xfrm>
              <a:off x="3552" y="1488"/>
              <a:ext cx="672" cy="1680"/>
            </a:xfrm>
            <a:prstGeom prst="ellipse">
              <a:avLst/>
            </a:prstGeom>
            <a:noFill/>
            <a:ln w="19050">
              <a:solidFill>
                <a:srgbClr val="C00000"/>
              </a:solidFill>
              <a:round/>
              <a:headEnd/>
              <a:tailEnd/>
            </a:ln>
          </p:spPr>
          <p:txBody>
            <a:bodyPr wrap="none" anchor="ctr"/>
            <a:lstStyle/>
            <a:p>
              <a:endParaRPr lang="en-US"/>
            </a:p>
          </p:txBody>
        </p:sp>
        <p:sp>
          <p:nvSpPr>
            <p:cNvPr id="49162" name="Oval 8"/>
            <p:cNvSpPr>
              <a:spLocks noChangeArrowheads="1"/>
            </p:cNvSpPr>
            <p:nvPr/>
          </p:nvSpPr>
          <p:spPr bwMode="auto">
            <a:xfrm>
              <a:off x="2112" y="1584"/>
              <a:ext cx="480" cy="1584"/>
            </a:xfrm>
            <a:prstGeom prst="ellipse">
              <a:avLst/>
            </a:prstGeom>
            <a:noFill/>
            <a:ln w="19050">
              <a:solidFill>
                <a:srgbClr val="C00000"/>
              </a:solidFill>
              <a:round/>
              <a:headEnd/>
              <a:tailEnd/>
            </a:ln>
          </p:spPr>
          <p:txBody>
            <a:bodyPr wrap="none" anchor="ctr"/>
            <a:lstStyle/>
            <a:p>
              <a:endParaRPr lang="en-US"/>
            </a:p>
          </p:txBody>
        </p:sp>
      </p:grpSp>
      <p:sp>
        <p:nvSpPr>
          <p:cNvPr id="49157" name="Text Box 10"/>
          <p:cNvSpPr txBox="1">
            <a:spLocks noChangeArrowheads="1"/>
          </p:cNvSpPr>
          <p:nvPr/>
        </p:nvSpPr>
        <p:spPr bwMode="auto">
          <a:xfrm>
            <a:off x="1600200" y="6248400"/>
            <a:ext cx="2362200" cy="274638"/>
          </a:xfrm>
          <a:prstGeom prst="rect">
            <a:avLst/>
          </a:prstGeom>
          <a:noFill/>
          <a:ln w="9525">
            <a:noFill/>
            <a:miter lim="800000"/>
            <a:headEnd/>
            <a:tailEnd/>
          </a:ln>
        </p:spPr>
        <p:txBody>
          <a:bodyPr>
            <a:spAutoFit/>
          </a:bodyPr>
          <a:lstStyle/>
          <a:p>
            <a:pPr>
              <a:spcBef>
                <a:spcPct val="50000"/>
              </a:spcBef>
            </a:pPr>
            <a:r>
              <a:rPr lang="en-US" sz="1200"/>
              <a:t>Click on the Adv Query button</a:t>
            </a:r>
          </a:p>
        </p:txBody>
      </p:sp>
      <p:sp>
        <p:nvSpPr>
          <p:cNvPr id="49158" name="Line 11"/>
          <p:cNvSpPr>
            <a:spLocks noChangeShapeType="1"/>
          </p:cNvSpPr>
          <p:nvPr/>
        </p:nvSpPr>
        <p:spPr bwMode="auto">
          <a:xfrm flipH="1" flipV="1">
            <a:off x="1905000" y="5867400"/>
            <a:ext cx="152400" cy="381000"/>
          </a:xfrm>
          <a:prstGeom prst="line">
            <a:avLst/>
          </a:prstGeom>
          <a:noFill/>
          <a:ln w="19050">
            <a:solidFill>
              <a:srgbClr val="C00000"/>
            </a:solidFill>
            <a:round/>
            <a:headEnd/>
            <a:tailEnd type="triangle" w="med" len="med"/>
          </a:ln>
        </p:spPr>
        <p:txBody>
          <a:bodyPr/>
          <a:lstStyle/>
          <a:p>
            <a:endParaRPr lang="en-US"/>
          </a:p>
        </p:txBody>
      </p:sp>
      <p:sp>
        <p:nvSpPr>
          <p:cNvPr id="11" name="Title 10"/>
          <p:cNvSpPr>
            <a:spLocks noGrp="1"/>
          </p:cNvSpPr>
          <p:nvPr>
            <p:ph type="title" idx="4294967295"/>
          </p:nvPr>
        </p:nvSpPr>
        <p:spPr/>
        <p:txBody>
          <a:bodyPr/>
          <a:lstStyle/>
          <a:p>
            <a:r>
              <a:rPr lang="en-US" dirty="0" smtClean="0"/>
              <a:t>Adv Query</a:t>
            </a:r>
            <a:endParaRPr lang="en-US" dirty="0"/>
          </a:p>
        </p:txBody>
      </p:sp>
      <p:sp>
        <p:nvSpPr>
          <p:cNvPr id="12" name="Slide Number Placeholder 11"/>
          <p:cNvSpPr>
            <a:spLocks noGrp="1"/>
          </p:cNvSpPr>
          <p:nvPr>
            <p:ph type="sldNum" sz="quarter" idx="12"/>
          </p:nvPr>
        </p:nvSpPr>
        <p:spPr/>
        <p:txBody>
          <a:bodyPr/>
          <a:lstStyle/>
          <a:p>
            <a:pPr>
              <a:defRPr/>
            </a:pPr>
            <a:fld id="{48C3DED9-898D-456E-BEB6-75A285B2405F}" type="slidenum">
              <a:rPr lang="en-US" smtClean="0"/>
              <a:pPr>
                <a:defRPr/>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4"/>
          <p:cNvPicPr>
            <a:picLocks noChangeAspect="1" noChangeArrowheads="1"/>
          </p:cNvPicPr>
          <p:nvPr/>
        </p:nvPicPr>
        <p:blipFill>
          <a:blip r:embed="rId2" cstate="print"/>
          <a:srcRect/>
          <a:stretch>
            <a:fillRect/>
          </a:stretch>
        </p:blipFill>
        <p:spPr bwMode="auto">
          <a:xfrm>
            <a:off x="304800" y="228600"/>
            <a:ext cx="5486400" cy="2640013"/>
          </a:xfrm>
          <a:prstGeom prst="rect">
            <a:avLst/>
          </a:prstGeom>
          <a:noFill/>
          <a:ln w="9525">
            <a:noFill/>
            <a:miter lim="800000"/>
            <a:headEnd/>
            <a:tailEnd/>
          </a:ln>
        </p:spPr>
      </p:pic>
      <p:sp>
        <p:nvSpPr>
          <p:cNvPr id="50180" name="Text Box 5"/>
          <p:cNvSpPr txBox="1">
            <a:spLocks noChangeArrowheads="1"/>
          </p:cNvSpPr>
          <p:nvPr/>
        </p:nvSpPr>
        <p:spPr bwMode="auto">
          <a:xfrm>
            <a:off x="457200" y="3124200"/>
            <a:ext cx="2590800" cy="1736725"/>
          </a:xfrm>
          <a:prstGeom prst="rect">
            <a:avLst/>
          </a:prstGeom>
          <a:noFill/>
          <a:ln w="9525">
            <a:noFill/>
            <a:miter lim="800000"/>
            <a:headEnd/>
            <a:tailEnd/>
          </a:ln>
        </p:spPr>
        <p:txBody>
          <a:bodyPr>
            <a:spAutoFit/>
          </a:bodyPr>
          <a:lstStyle/>
          <a:p>
            <a:pPr>
              <a:spcBef>
                <a:spcPct val="50000"/>
              </a:spcBef>
            </a:pPr>
            <a:r>
              <a:rPr lang="en-US" sz="1200"/>
              <a:t>To save this query to be used again, click on the Save button, name the query and click OK</a:t>
            </a:r>
          </a:p>
          <a:p>
            <a:pPr>
              <a:spcBef>
                <a:spcPct val="50000"/>
              </a:spcBef>
            </a:pPr>
            <a:r>
              <a:rPr lang="en-US" sz="1200"/>
              <a:t>The Query will show in the Queries box</a:t>
            </a:r>
          </a:p>
          <a:p>
            <a:pPr>
              <a:spcBef>
                <a:spcPct val="50000"/>
              </a:spcBef>
            </a:pPr>
            <a:r>
              <a:rPr lang="en-US" sz="1200"/>
              <a:t>Next time when Adv Query is opened, click on the query and click on the Load button</a:t>
            </a:r>
          </a:p>
        </p:txBody>
      </p:sp>
      <p:pic>
        <p:nvPicPr>
          <p:cNvPr id="50181" name="Picture 6"/>
          <p:cNvPicPr>
            <a:picLocks noChangeAspect="1" noChangeArrowheads="1"/>
          </p:cNvPicPr>
          <p:nvPr/>
        </p:nvPicPr>
        <p:blipFill>
          <a:blip r:embed="rId3" cstate="print"/>
          <a:srcRect/>
          <a:stretch>
            <a:fillRect/>
          </a:stretch>
        </p:blipFill>
        <p:spPr bwMode="auto">
          <a:xfrm>
            <a:off x="4572000" y="1981200"/>
            <a:ext cx="3457575" cy="1381125"/>
          </a:xfrm>
          <a:prstGeom prst="rect">
            <a:avLst/>
          </a:prstGeom>
          <a:noFill/>
          <a:ln w="9525">
            <a:noFill/>
            <a:miter lim="800000"/>
            <a:headEnd/>
            <a:tailEnd/>
          </a:ln>
        </p:spPr>
      </p:pic>
      <p:pic>
        <p:nvPicPr>
          <p:cNvPr id="50182" name="Picture 7"/>
          <p:cNvPicPr>
            <a:picLocks noChangeAspect="1" noChangeArrowheads="1"/>
          </p:cNvPicPr>
          <p:nvPr/>
        </p:nvPicPr>
        <p:blipFill>
          <a:blip r:embed="rId4" cstate="print"/>
          <a:srcRect/>
          <a:stretch>
            <a:fillRect/>
          </a:stretch>
        </p:blipFill>
        <p:spPr bwMode="auto">
          <a:xfrm>
            <a:off x="3352800" y="3581400"/>
            <a:ext cx="5638800" cy="2713038"/>
          </a:xfrm>
          <a:prstGeom prst="rect">
            <a:avLst/>
          </a:prstGeom>
          <a:noFill/>
          <a:ln w="9525">
            <a:noFill/>
            <a:miter lim="800000"/>
            <a:headEnd/>
            <a:tailEnd/>
          </a:ln>
        </p:spPr>
      </p:pic>
      <p:sp>
        <p:nvSpPr>
          <p:cNvPr id="50183" name="Oval 8"/>
          <p:cNvSpPr>
            <a:spLocks noChangeArrowheads="1"/>
          </p:cNvSpPr>
          <p:nvPr/>
        </p:nvSpPr>
        <p:spPr bwMode="auto">
          <a:xfrm>
            <a:off x="3581400" y="4800600"/>
            <a:ext cx="1371600" cy="152400"/>
          </a:xfrm>
          <a:prstGeom prst="ellipse">
            <a:avLst/>
          </a:prstGeom>
          <a:noFill/>
          <a:ln w="19050">
            <a:solidFill>
              <a:srgbClr val="C00000"/>
            </a:solidFill>
            <a:round/>
            <a:headEnd/>
            <a:tailEnd/>
          </a:ln>
        </p:spPr>
        <p:txBody>
          <a:bodyPr wrap="none" anchor="ctr"/>
          <a:lstStyle/>
          <a:p>
            <a:endParaRPr lang="en-US"/>
          </a:p>
        </p:txBody>
      </p:sp>
      <p:sp>
        <p:nvSpPr>
          <p:cNvPr id="50184" name="Line 9"/>
          <p:cNvSpPr>
            <a:spLocks noChangeShapeType="1"/>
          </p:cNvSpPr>
          <p:nvPr/>
        </p:nvSpPr>
        <p:spPr bwMode="auto">
          <a:xfrm flipV="1">
            <a:off x="762000" y="990600"/>
            <a:ext cx="1066800" cy="2057400"/>
          </a:xfrm>
          <a:prstGeom prst="line">
            <a:avLst/>
          </a:prstGeom>
          <a:noFill/>
          <a:ln w="19050">
            <a:solidFill>
              <a:srgbClr val="C00000"/>
            </a:solidFill>
            <a:round/>
            <a:headEnd/>
            <a:tailEnd type="triangle" w="med" len="med"/>
          </a:ln>
        </p:spPr>
        <p:txBody>
          <a:bodyPr/>
          <a:lstStyle/>
          <a:p>
            <a:endParaRPr lang="en-US"/>
          </a:p>
        </p:txBody>
      </p:sp>
      <p:sp>
        <p:nvSpPr>
          <p:cNvPr id="50185" name="Line 11"/>
          <p:cNvSpPr>
            <a:spLocks noChangeShapeType="1"/>
          </p:cNvSpPr>
          <p:nvPr/>
        </p:nvSpPr>
        <p:spPr bwMode="auto">
          <a:xfrm>
            <a:off x="2971800" y="3962400"/>
            <a:ext cx="609600" cy="457200"/>
          </a:xfrm>
          <a:prstGeom prst="line">
            <a:avLst/>
          </a:prstGeom>
          <a:noFill/>
          <a:ln w="19050">
            <a:solidFill>
              <a:srgbClr val="C00000"/>
            </a:solidFill>
            <a:round/>
            <a:headEnd/>
            <a:tailEnd type="triangle" w="med" len="med"/>
          </a:ln>
        </p:spPr>
        <p:txBody>
          <a:bodyPr/>
          <a:lstStyle/>
          <a:p>
            <a:endParaRPr lang="en-US"/>
          </a:p>
        </p:txBody>
      </p:sp>
      <p:sp>
        <p:nvSpPr>
          <p:cNvPr id="50186" name="Oval 12"/>
          <p:cNvSpPr>
            <a:spLocks noChangeArrowheads="1"/>
          </p:cNvSpPr>
          <p:nvPr/>
        </p:nvSpPr>
        <p:spPr bwMode="auto">
          <a:xfrm>
            <a:off x="4800600" y="3962400"/>
            <a:ext cx="685800" cy="304800"/>
          </a:xfrm>
          <a:prstGeom prst="ellipse">
            <a:avLst/>
          </a:prstGeom>
          <a:noFill/>
          <a:ln w="19050">
            <a:solidFill>
              <a:srgbClr val="C00000"/>
            </a:solidFill>
            <a:round/>
            <a:headEnd/>
            <a:tailEnd/>
          </a:ln>
        </p:spPr>
        <p:txBody>
          <a:bodyPr wrap="none" anchor="ctr"/>
          <a:lstStyle/>
          <a:p>
            <a:endParaRPr lang="en-US"/>
          </a:p>
        </p:txBody>
      </p:sp>
      <p:sp>
        <p:nvSpPr>
          <p:cNvPr id="50187" name="Line 13"/>
          <p:cNvSpPr>
            <a:spLocks noChangeShapeType="1"/>
          </p:cNvSpPr>
          <p:nvPr/>
        </p:nvSpPr>
        <p:spPr bwMode="auto">
          <a:xfrm flipV="1">
            <a:off x="2590800" y="2895600"/>
            <a:ext cx="2209800" cy="6858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Adv Query</a:t>
            </a:r>
            <a:endParaRPr lang="en-US" dirty="0"/>
          </a:p>
        </p:txBody>
      </p:sp>
      <p:sp>
        <p:nvSpPr>
          <p:cNvPr id="13" name="Slide Number Placeholder 12"/>
          <p:cNvSpPr>
            <a:spLocks noGrp="1"/>
          </p:cNvSpPr>
          <p:nvPr>
            <p:ph type="sldNum" sz="quarter" idx="12"/>
          </p:nvPr>
        </p:nvSpPr>
        <p:spPr/>
        <p:txBody>
          <a:bodyPr/>
          <a:lstStyle/>
          <a:p>
            <a:pPr>
              <a:defRPr/>
            </a:pPr>
            <a:fld id="{48C3DED9-898D-456E-BEB6-75A285B2405F}" type="slidenum">
              <a:rPr lang="en-US" smtClean="0"/>
              <a:pPr>
                <a:defRPr/>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4"/>
          <p:cNvPicPr>
            <a:picLocks noChangeAspect="1" noChangeArrowheads="1"/>
          </p:cNvPicPr>
          <p:nvPr/>
        </p:nvPicPr>
        <p:blipFill>
          <a:blip r:embed="rId2" cstate="print"/>
          <a:srcRect/>
          <a:stretch>
            <a:fillRect/>
          </a:stretch>
        </p:blipFill>
        <p:spPr bwMode="auto">
          <a:xfrm>
            <a:off x="533400" y="914400"/>
            <a:ext cx="5334000" cy="3816350"/>
          </a:xfrm>
          <a:prstGeom prst="rect">
            <a:avLst/>
          </a:prstGeom>
          <a:noFill/>
          <a:ln w="9525">
            <a:noFill/>
            <a:miter lim="800000"/>
            <a:headEnd/>
            <a:tailEnd/>
          </a:ln>
        </p:spPr>
      </p:pic>
      <p:sp>
        <p:nvSpPr>
          <p:cNvPr id="51204" name="Text Box 5"/>
          <p:cNvSpPr txBox="1">
            <a:spLocks noChangeArrowheads="1"/>
          </p:cNvSpPr>
          <p:nvPr/>
        </p:nvSpPr>
        <p:spPr bwMode="auto">
          <a:xfrm>
            <a:off x="3733800" y="381000"/>
            <a:ext cx="1828800" cy="366713"/>
          </a:xfrm>
          <a:prstGeom prst="rect">
            <a:avLst/>
          </a:prstGeom>
          <a:noFill/>
          <a:ln w="9525">
            <a:noFill/>
            <a:miter lim="800000"/>
            <a:headEnd/>
            <a:tailEnd/>
          </a:ln>
        </p:spPr>
        <p:txBody>
          <a:bodyPr>
            <a:spAutoFit/>
          </a:bodyPr>
          <a:lstStyle/>
          <a:p>
            <a:pPr>
              <a:spcBef>
                <a:spcPct val="50000"/>
              </a:spcBef>
            </a:pPr>
            <a:r>
              <a:rPr lang="en-US"/>
              <a:t>Selecting Items</a:t>
            </a:r>
          </a:p>
        </p:txBody>
      </p:sp>
      <p:sp>
        <p:nvSpPr>
          <p:cNvPr id="51205" name="Text Box 6"/>
          <p:cNvSpPr txBox="1">
            <a:spLocks noChangeArrowheads="1"/>
          </p:cNvSpPr>
          <p:nvPr/>
        </p:nvSpPr>
        <p:spPr bwMode="auto">
          <a:xfrm>
            <a:off x="6553200" y="914400"/>
            <a:ext cx="1905000" cy="3197225"/>
          </a:xfrm>
          <a:prstGeom prst="rect">
            <a:avLst/>
          </a:prstGeom>
          <a:noFill/>
          <a:ln w="9525">
            <a:noFill/>
            <a:miter lim="800000"/>
            <a:headEnd/>
            <a:tailEnd/>
          </a:ln>
        </p:spPr>
        <p:txBody>
          <a:bodyPr>
            <a:spAutoFit/>
          </a:bodyPr>
          <a:lstStyle/>
          <a:p>
            <a:pPr>
              <a:spcBef>
                <a:spcPct val="50000"/>
              </a:spcBef>
            </a:pPr>
            <a:r>
              <a:rPr lang="en-US" sz="1200"/>
              <a:t>There may be times when a filter or sort will not group the wells needed for a report, export or graph.  You can select wells to be used but once exited PRS, this group will be gone.</a:t>
            </a:r>
          </a:p>
          <a:p>
            <a:pPr>
              <a:spcBef>
                <a:spcPct val="50000"/>
              </a:spcBef>
            </a:pPr>
            <a:r>
              <a:rPr lang="en-US" sz="1200"/>
              <a:t>Notice the check marks in the Sel column.</a:t>
            </a:r>
          </a:p>
          <a:p>
            <a:pPr>
              <a:spcBef>
                <a:spcPct val="50000"/>
              </a:spcBef>
            </a:pPr>
            <a:r>
              <a:rPr lang="en-US" sz="1200"/>
              <a:t>To clear the check marks, which were used for some other reason, click on the Group button and then click on Deselect All</a:t>
            </a:r>
          </a:p>
        </p:txBody>
      </p:sp>
      <p:pic>
        <p:nvPicPr>
          <p:cNvPr id="51206" name="Picture 7"/>
          <p:cNvPicPr>
            <a:picLocks noChangeAspect="1" noChangeArrowheads="1"/>
          </p:cNvPicPr>
          <p:nvPr/>
        </p:nvPicPr>
        <p:blipFill>
          <a:blip r:embed="rId3" cstate="print"/>
          <a:srcRect/>
          <a:stretch>
            <a:fillRect/>
          </a:stretch>
        </p:blipFill>
        <p:spPr bwMode="auto">
          <a:xfrm>
            <a:off x="4572000" y="4724400"/>
            <a:ext cx="2971800" cy="1908175"/>
          </a:xfrm>
          <a:prstGeom prst="rect">
            <a:avLst/>
          </a:prstGeom>
          <a:noFill/>
          <a:ln w="9525">
            <a:noFill/>
            <a:miter lim="800000"/>
            <a:headEnd/>
            <a:tailEnd/>
          </a:ln>
        </p:spPr>
      </p:pic>
      <p:sp>
        <p:nvSpPr>
          <p:cNvPr id="51207" name="Oval 8"/>
          <p:cNvSpPr>
            <a:spLocks noChangeArrowheads="1"/>
          </p:cNvSpPr>
          <p:nvPr/>
        </p:nvSpPr>
        <p:spPr bwMode="auto">
          <a:xfrm>
            <a:off x="3810000" y="1524000"/>
            <a:ext cx="381000" cy="1600200"/>
          </a:xfrm>
          <a:prstGeom prst="ellipse">
            <a:avLst/>
          </a:prstGeom>
          <a:noFill/>
          <a:ln w="19050">
            <a:solidFill>
              <a:srgbClr val="C00000"/>
            </a:solidFill>
            <a:round/>
            <a:headEnd/>
            <a:tailEnd/>
          </a:ln>
        </p:spPr>
        <p:txBody>
          <a:bodyPr wrap="none" anchor="ctr"/>
          <a:lstStyle/>
          <a:p>
            <a:endParaRPr lang="en-US"/>
          </a:p>
        </p:txBody>
      </p:sp>
      <p:sp>
        <p:nvSpPr>
          <p:cNvPr id="51208" name="Oval 9"/>
          <p:cNvSpPr>
            <a:spLocks noChangeArrowheads="1"/>
          </p:cNvSpPr>
          <p:nvPr/>
        </p:nvSpPr>
        <p:spPr bwMode="auto">
          <a:xfrm>
            <a:off x="4572000" y="4114800"/>
            <a:ext cx="533400" cy="304800"/>
          </a:xfrm>
          <a:prstGeom prst="ellipse">
            <a:avLst/>
          </a:prstGeom>
          <a:noFill/>
          <a:ln w="19050">
            <a:solidFill>
              <a:srgbClr val="C00000"/>
            </a:solidFill>
            <a:round/>
            <a:headEnd/>
            <a:tailEnd/>
          </a:ln>
        </p:spPr>
        <p:txBody>
          <a:bodyPr wrap="none" anchor="ctr"/>
          <a:lstStyle/>
          <a:p>
            <a:endParaRPr lang="en-US"/>
          </a:p>
        </p:txBody>
      </p:sp>
      <p:sp>
        <p:nvSpPr>
          <p:cNvPr id="51209" name="Line 10"/>
          <p:cNvSpPr>
            <a:spLocks noChangeShapeType="1"/>
          </p:cNvSpPr>
          <p:nvPr/>
        </p:nvSpPr>
        <p:spPr bwMode="auto">
          <a:xfrm flipH="1">
            <a:off x="5029200" y="3581400"/>
            <a:ext cx="1600200" cy="533400"/>
          </a:xfrm>
          <a:prstGeom prst="line">
            <a:avLst/>
          </a:prstGeom>
          <a:noFill/>
          <a:ln w="19050">
            <a:solidFill>
              <a:srgbClr val="C00000"/>
            </a:solidFill>
            <a:round/>
            <a:headEnd/>
            <a:tailEnd type="triangle" w="med" len="med"/>
          </a:ln>
        </p:spPr>
        <p:txBody>
          <a:bodyPr/>
          <a:lstStyle/>
          <a:p>
            <a:endParaRPr lang="en-US"/>
          </a:p>
        </p:txBody>
      </p:sp>
      <p:sp>
        <p:nvSpPr>
          <p:cNvPr id="51210" name="Line 11"/>
          <p:cNvSpPr>
            <a:spLocks noChangeShapeType="1"/>
          </p:cNvSpPr>
          <p:nvPr/>
        </p:nvSpPr>
        <p:spPr bwMode="auto">
          <a:xfrm flipH="1">
            <a:off x="6705600" y="4114800"/>
            <a:ext cx="609600" cy="2057400"/>
          </a:xfrm>
          <a:prstGeom prst="line">
            <a:avLst/>
          </a:prstGeom>
          <a:noFill/>
          <a:ln w="19050">
            <a:solidFill>
              <a:srgbClr val="C00000"/>
            </a:solidFill>
            <a:round/>
            <a:headEnd/>
            <a:tailEnd type="triangle" w="med" len="med"/>
          </a:ln>
        </p:spPr>
        <p:txBody>
          <a:bodyPr/>
          <a:lstStyle/>
          <a:p>
            <a:endParaRPr lang="en-US"/>
          </a:p>
        </p:txBody>
      </p:sp>
      <p:sp>
        <p:nvSpPr>
          <p:cNvPr id="11" name="Title 10"/>
          <p:cNvSpPr>
            <a:spLocks noGrp="1"/>
          </p:cNvSpPr>
          <p:nvPr>
            <p:ph type="title" idx="4294967295"/>
          </p:nvPr>
        </p:nvSpPr>
        <p:spPr/>
        <p:txBody>
          <a:bodyPr/>
          <a:lstStyle/>
          <a:p>
            <a:r>
              <a:rPr lang="en-US" dirty="0" smtClean="0"/>
              <a:t>Selecting Items</a:t>
            </a:r>
            <a:endParaRPr lang="en-US" dirty="0"/>
          </a:p>
        </p:txBody>
      </p:sp>
      <p:sp>
        <p:nvSpPr>
          <p:cNvPr id="12" name="Slide Number Placeholder 11"/>
          <p:cNvSpPr>
            <a:spLocks noGrp="1"/>
          </p:cNvSpPr>
          <p:nvPr>
            <p:ph type="sldNum" sz="quarter" idx="12"/>
          </p:nvPr>
        </p:nvSpPr>
        <p:spPr/>
        <p:txBody>
          <a:bodyPr/>
          <a:lstStyle/>
          <a:p>
            <a:pPr>
              <a:defRPr/>
            </a:pPr>
            <a:fld id="{48C3DED9-898D-456E-BEB6-75A285B2405F}" type="slidenum">
              <a:rPr lang="en-US" smtClean="0"/>
              <a:pPr>
                <a:defRPr/>
              </a:pPr>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6"/>
          <p:cNvSpPr txBox="1">
            <a:spLocks noChangeArrowheads="1"/>
          </p:cNvSpPr>
          <p:nvPr/>
        </p:nvSpPr>
        <p:spPr bwMode="auto">
          <a:xfrm>
            <a:off x="533400" y="533400"/>
            <a:ext cx="6781800" cy="457200"/>
          </a:xfrm>
          <a:prstGeom prst="rect">
            <a:avLst/>
          </a:prstGeom>
          <a:noFill/>
          <a:ln w="9525">
            <a:noFill/>
            <a:miter lim="800000"/>
            <a:headEnd/>
            <a:tailEnd/>
          </a:ln>
        </p:spPr>
        <p:txBody>
          <a:bodyPr>
            <a:spAutoFit/>
          </a:bodyPr>
          <a:lstStyle/>
          <a:p>
            <a:pPr>
              <a:spcBef>
                <a:spcPct val="50000"/>
              </a:spcBef>
            </a:pPr>
            <a:r>
              <a:rPr lang="en-US" sz="1200"/>
              <a:t>The check boxes in the Sel column are all blank now.  Click on Options and click on Lease Data Protection.  This will allow you to check the wells needed for the grouping.</a:t>
            </a:r>
          </a:p>
        </p:txBody>
      </p:sp>
      <p:pic>
        <p:nvPicPr>
          <p:cNvPr id="52228" name="Picture 5"/>
          <p:cNvPicPr>
            <a:picLocks noChangeAspect="1" noChangeArrowheads="1"/>
          </p:cNvPicPr>
          <p:nvPr/>
        </p:nvPicPr>
        <p:blipFill>
          <a:blip r:embed="rId2" cstate="print"/>
          <a:srcRect/>
          <a:stretch>
            <a:fillRect/>
          </a:stretch>
        </p:blipFill>
        <p:spPr bwMode="auto">
          <a:xfrm>
            <a:off x="533400" y="1143000"/>
            <a:ext cx="5010150" cy="3565525"/>
          </a:xfrm>
          <a:prstGeom prst="rect">
            <a:avLst/>
          </a:prstGeom>
          <a:noFill/>
          <a:ln w="19050">
            <a:noFill/>
            <a:miter lim="800000"/>
            <a:headEnd/>
            <a:tailEnd/>
          </a:ln>
        </p:spPr>
      </p:pic>
      <p:sp>
        <p:nvSpPr>
          <p:cNvPr id="52229" name="Oval 7"/>
          <p:cNvSpPr>
            <a:spLocks noChangeArrowheads="1"/>
          </p:cNvSpPr>
          <p:nvPr/>
        </p:nvSpPr>
        <p:spPr bwMode="auto">
          <a:xfrm>
            <a:off x="533400" y="990600"/>
            <a:ext cx="1371600" cy="914400"/>
          </a:xfrm>
          <a:prstGeom prst="ellipse">
            <a:avLst/>
          </a:prstGeom>
          <a:noFill/>
          <a:ln w="19050">
            <a:solidFill>
              <a:srgbClr val="C00000"/>
            </a:solidFill>
            <a:round/>
            <a:headEnd/>
            <a:tailEnd/>
          </a:ln>
        </p:spPr>
        <p:txBody>
          <a:bodyPr wrap="none" anchor="ctr"/>
          <a:lstStyle/>
          <a:p>
            <a:endParaRPr lang="en-US"/>
          </a:p>
        </p:txBody>
      </p:sp>
      <p:sp>
        <p:nvSpPr>
          <p:cNvPr id="52230" name="Text Box 8"/>
          <p:cNvSpPr txBox="1">
            <a:spLocks noChangeArrowheads="1"/>
          </p:cNvSpPr>
          <p:nvPr/>
        </p:nvSpPr>
        <p:spPr bwMode="auto">
          <a:xfrm>
            <a:off x="5943600" y="2514600"/>
            <a:ext cx="1600200" cy="457200"/>
          </a:xfrm>
          <a:prstGeom prst="rect">
            <a:avLst/>
          </a:prstGeom>
          <a:noFill/>
          <a:ln w="9525">
            <a:noFill/>
            <a:miter lim="800000"/>
            <a:headEnd/>
            <a:tailEnd/>
          </a:ln>
        </p:spPr>
        <p:txBody>
          <a:bodyPr>
            <a:spAutoFit/>
          </a:bodyPr>
          <a:lstStyle/>
          <a:p>
            <a:pPr>
              <a:spcBef>
                <a:spcPct val="50000"/>
              </a:spcBef>
            </a:pPr>
            <a:r>
              <a:rPr lang="en-US" sz="1200"/>
              <a:t>Click in the box for the wells needed.</a:t>
            </a:r>
          </a:p>
        </p:txBody>
      </p:sp>
      <p:pic>
        <p:nvPicPr>
          <p:cNvPr id="52231" name="Picture 10"/>
          <p:cNvPicPr>
            <a:picLocks noChangeAspect="1" noChangeArrowheads="1"/>
          </p:cNvPicPr>
          <p:nvPr/>
        </p:nvPicPr>
        <p:blipFill>
          <a:blip r:embed="rId3" cstate="print"/>
          <a:srcRect/>
          <a:stretch>
            <a:fillRect/>
          </a:stretch>
        </p:blipFill>
        <p:spPr bwMode="auto">
          <a:xfrm>
            <a:off x="3505200" y="3200400"/>
            <a:ext cx="4748213" cy="3397250"/>
          </a:xfrm>
          <a:prstGeom prst="rect">
            <a:avLst/>
          </a:prstGeom>
          <a:noFill/>
          <a:ln w="9525">
            <a:noFill/>
            <a:miter lim="800000"/>
            <a:headEnd/>
            <a:tailEnd/>
          </a:ln>
        </p:spPr>
      </p:pic>
      <p:sp>
        <p:nvSpPr>
          <p:cNvPr id="52232" name="Line 11"/>
          <p:cNvSpPr>
            <a:spLocks noChangeShapeType="1"/>
          </p:cNvSpPr>
          <p:nvPr/>
        </p:nvSpPr>
        <p:spPr bwMode="auto">
          <a:xfrm flipH="1">
            <a:off x="6629400" y="2971800"/>
            <a:ext cx="152400" cy="1066800"/>
          </a:xfrm>
          <a:prstGeom prst="line">
            <a:avLst/>
          </a:prstGeom>
          <a:noFill/>
          <a:ln w="19050">
            <a:solidFill>
              <a:srgbClr val="C00000"/>
            </a:solidFill>
            <a:round/>
            <a:headEnd/>
            <a:tailEnd type="triangle" w="med" len="med"/>
          </a:ln>
        </p:spPr>
        <p:txBody>
          <a:bodyPr/>
          <a:lstStyle/>
          <a:p>
            <a:endParaRPr lang="en-US"/>
          </a:p>
        </p:txBody>
      </p:sp>
      <p:sp>
        <p:nvSpPr>
          <p:cNvPr id="9" name="Title 8"/>
          <p:cNvSpPr>
            <a:spLocks noGrp="1"/>
          </p:cNvSpPr>
          <p:nvPr>
            <p:ph type="title" idx="4294967295"/>
          </p:nvPr>
        </p:nvSpPr>
        <p:spPr/>
        <p:txBody>
          <a:bodyPr/>
          <a:lstStyle/>
          <a:p>
            <a:r>
              <a:rPr lang="en-US" dirty="0" smtClean="0"/>
              <a:t>Selecting Items</a:t>
            </a:r>
            <a:endParaRPr lang="en-US" dirty="0"/>
          </a:p>
        </p:txBody>
      </p:sp>
      <p:sp>
        <p:nvSpPr>
          <p:cNvPr id="10" name="Slide Number Placeholder 9"/>
          <p:cNvSpPr>
            <a:spLocks noGrp="1"/>
          </p:cNvSpPr>
          <p:nvPr>
            <p:ph type="sldNum" sz="quarter" idx="12"/>
          </p:nvPr>
        </p:nvSpPr>
        <p:spPr/>
        <p:txBody>
          <a:bodyPr/>
          <a:lstStyle/>
          <a:p>
            <a:pPr>
              <a:defRPr/>
            </a:pPr>
            <a:fld id="{48C3DED9-898D-456E-BEB6-75A285B2405F}" type="slidenum">
              <a:rPr lang="en-US" smtClean="0"/>
              <a:pPr>
                <a:defRPr/>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1" name="Picture 4"/>
          <p:cNvPicPr>
            <a:picLocks noChangeAspect="1" noChangeArrowheads="1"/>
          </p:cNvPicPr>
          <p:nvPr/>
        </p:nvPicPr>
        <p:blipFill>
          <a:blip r:embed="rId2" cstate="print"/>
          <a:srcRect/>
          <a:stretch>
            <a:fillRect/>
          </a:stretch>
        </p:blipFill>
        <p:spPr bwMode="auto">
          <a:xfrm>
            <a:off x="381000" y="304800"/>
            <a:ext cx="4519613" cy="3233738"/>
          </a:xfrm>
          <a:prstGeom prst="rect">
            <a:avLst/>
          </a:prstGeom>
          <a:noFill/>
          <a:ln w="9525">
            <a:noFill/>
            <a:miter lim="800000"/>
            <a:headEnd/>
            <a:tailEnd/>
          </a:ln>
        </p:spPr>
      </p:pic>
      <p:pic>
        <p:nvPicPr>
          <p:cNvPr id="53252" name="Picture 5"/>
          <p:cNvPicPr>
            <a:picLocks noChangeAspect="1" noChangeArrowheads="1"/>
          </p:cNvPicPr>
          <p:nvPr/>
        </p:nvPicPr>
        <p:blipFill>
          <a:blip r:embed="rId3" cstate="print"/>
          <a:srcRect/>
          <a:stretch>
            <a:fillRect/>
          </a:stretch>
        </p:blipFill>
        <p:spPr bwMode="auto">
          <a:xfrm>
            <a:off x="5257800" y="381000"/>
            <a:ext cx="2901950" cy="3209925"/>
          </a:xfrm>
          <a:prstGeom prst="rect">
            <a:avLst/>
          </a:prstGeom>
          <a:noFill/>
          <a:ln w="9525">
            <a:noFill/>
            <a:miter lim="800000"/>
            <a:headEnd/>
            <a:tailEnd/>
          </a:ln>
        </p:spPr>
      </p:pic>
      <p:pic>
        <p:nvPicPr>
          <p:cNvPr id="53253" name="Picture 6"/>
          <p:cNvPicPr>
            <a:picLocks noChangeAspect="1" noChangeArrowheads="1"/>
          </p:cNvPicPr>
          <p:nvPr/>
        </p:nvPicPr>
        <p:blipFill>
          <a:blip r:embed="rId4" cstate="print"/>
          <a:srcRect/>
          <a:stretch>
            <a:fillRect/>
          </a:stretch>
        </p:blipFill>
        <p:spPr bwMode="auto">
          <a:xfrm>
            <a:off x="3657600" y="3733800"/>
            <a:ext cx="4748213" cy="2690813"/>
          </a:xfrm>
          <a:prstGeom prst="rect">
            <a:avLst/>
          </a:prstGeom>
          <a:noFill/>
          <a:ln w="9525">
            <a:noFill/>
            <a:miter lim="800000"/>
            <a:headEnd/>
            <a:tailEnd/>
          </a:ln>
        </p:spPr>
      </p:pic>
      <p:sp>
        <p:nvSpPr>
          <p:cNvPr id="53254" name="Text Box 7"/>
          <p:cNvSpPr txBox="1">
            <a:spLocks noChangeArrowheads="1"/>
          </p:cNvSpPr>
          <p:nvPr/>
        </p:nvSpPr>
        <p:spPr bwMode="auto">
          <a:xfrm>
            <a:off x="533400" y="4114800"/>
            <a:ext cx="3124200" cy="1919288"/>
          </a:xfrm>
          <a:prstGeom prst="rect">
            <a:avLst/>
          </a:prstGeom>
          <a:noFill/>
          <a:ln w="9525">
            <a:noFill/>
            <a:miter lim="800000"/>
            <a:headEnd/>
            <a:tailEnd/>
          </a:ln>
        </p:spPr>
        <p:txBody>
          <a:bodyPr>
            <a:spAutoFit/>
          </a:bodyPr>
          <a:lstStyle/>
          <a:p>
            <a:pPr>
              <a:spcBef>
                <a:spcPct val="50000"/>
              </a:spcBef>
            </a:pPr>
            <a:r>
              <a:rPr lang="en-US" sz="1200"/>
              <a:t>Click on the Filter button</a:t>
            </a:r>
          </a:p>
          <a:p>
            <a:pPr>
              <a:spcBef>
                <a:spcPct val="50000"/>
              </a:spcBef>
            </a:pPr>
            <a:r>
              <a:rPr lang="en-US" sz="1200"/>
              <a:t>Click on the box for Selected, click OK</a:t>
            </a:r>
          </a:p>
          <a:p>
            <a:pPr>
              <a:spcBef>
                <a:spcPct val="50000"/>
              </a:spcBef>
            </a:pPr>
            <a:r>
              <a:rPr lang="en-US" sz="1200"/>
              <a:t>Only the selected wells will appear in the lease grid.  Notice the item count of 6, this can be helpful for validating the correct number of items needed.  When running a report for just these wells, select “Filtered Wells” in the criteria.  These wells can be graphed together or exported.</a:t>
            </a:r>
          </a:p>
        </p:txBody>
      </p:sp>
      <p:sp>
        <p:nvSpPr>
          <p:cNvPr id="53255" name="Line 8"/>
          <p:cNvSpPr>
            <a:spLocks noChangeShapeType="1"/>
          </p:cNvSpPr>
          <p:nvPr/>
        </p:nvSpPr>
        <p:spPr bwMode="auto">
          <a:xfrm flipH="1" flipV="1">
            <a:off x="1447800" y="3200400"/>
            <a:ext cx="304800" cy="914400"/>
          </a:xfrm>
          <a:prstGeom prst="line">
            <a:avLst/>
          </a:prstGeom>
          <a:noFill/>
          <a:ln w="19050">
            <a:solidFill>
              <a:srgbClr val="C00000"/>
            </a:solidFill>
            <a:round/>
            <a:headEnd/>
            <a:tailEnd type="triangle" w="med" len="med"/>
          </a:ln>
        </p:spPr>
        <p:txBody>
          <a:bodyPr/>
          <a:lstStyle/>
          <a:p>
            <a:endParaRPr lang="en-US"/>
          </a:p>
        </p:txBody>
      </p:sp>
      <p:sp>
        <p:nvSpPr>
          <p:cNvPr id="53256" name="Line 9"/>
          <p:cNvSpPr>
            <a:spLocks noChangeShapeType="1"/>
          </p:cNvSpPr>
          <p:nvPr/>
        </p:nvSpPr>
        <p:spPr bwMode="auto">
          <a:xfrm flipV="1">
            <a:off x="2438400" y="1143000"/>
            <a:ext cx="4038600" cy="3276600"/>
          </a:xfrm>
          <a:prstGeom prst="line">
            <a:avLst/>
          </a:prstGeom>
          <a:noFill/>
          <a:ln w="19050">
            <a:solidFill>
              <a:srgbClr val="C00000"/>
            </a:solidFill>
            <a:round/>
            <a:headEnd/>
            <a:tailEnd type="triangle" w="med" len="med"/>
          </a:ln>
        </p:spPr>
        <p:txBody>
          <a:bodyPr/>
          <a:lstStyle/>
          <a:p>
            <a:endParaRPr lang="en-US"/>
          </a:p>
        </p:txBody>
      </p:sp>
      <p:sp>
        <p:nvSpPr>
          <p:cNvPr id="53257" name="Line 10"/>
          <p:cNvSpPr>
            <a:spLocks noChangeShapeType="1"/>
          </p:cNvSpPr>
          <p:nvPr/>
        </p:nvSpPr>
        <p:spPr bwMode="auto">
          <a:xfrm flipV="1">
            <a:off x="3200400" y="3505200"/>
            <a:ext cx="3733800" cy="990600"/>
          </a:xfrm>
          <a:prstGeom prst="line">
            <a:avLst/>
          </a:prstGeom>
          <a:noFill/>
          <a:ln w="19050">
            <a:solidFill>
              <a:srgbClr val="C00000"/>
            </a:solidFill>
            <a:round/>
            <a:headEnd/>
            <a:tailEnd type="triangle" w="med" len="med"/>
          </a:ln>
        </p:spPr>
        <p:txBody>
          <a:bodyPr/>
          <a:lstStyle/>
          <a:p>
            <a:endParaRPr lang="en-US"/>
          </a:p>
        </p:txBody>
      </p:sp>
      <p:sp>
        <p:nvSpPr>
          <p:cNvPr id="53258" name="Oval 11"/>
          <p:cNvSpPr>
            <a:spLocks noChangeArrowheads="1"/>
          </p:cNvSpPr>
          <p:nvPr/>
        </p:nvSpPr>
        <p:spPr bwMode="auto">
          <a:xfrm>
            <a:off x="7239000" y="4114800"/>
            <a:ext cx="152400" cy="304800"/>
          </a:xfrm>
          <a:prstGeom prst="ellipse">
            <a:avLst/>
          </a:prstGeom>
          <a:noFill/>
          <a:ln w="19050">
            <a:solidFill>
              <a:srgbClr val="C00000"/>
            </a:solidFill>
            <a:round/>
            <a:headEnd/>
            <a:tailEnd/>
          </a:ln>
        </p:spPr>
        <p:txBody>
          <a:bodyPr wrap="none" anchor="ctr"/>
          <a:lstStyle/>
          <a:p>
            <a:endParaRPr lang="en-US"/>
          </a:p>
        </p:txBody>
      </p:sp>
      <p:sp>
        <p:nvSpPr>
          <p:cNvPr id="11" name="Title 10"/>
          <p:cNvSpPr>
            <a:spLocks noGrp="1"/>
          </p:cNvSpPr>
          <p:nvPr>
            <p:ph type="title" idx="4294967295"/>
          </p:nvPr>
        </p:nvSpPr>
        <p:spPr/>
        <p:txBody>
          <a:bodyPr/>
          <a:lstStyle/>
          <a:p>
            <a:r>
              <a:rPr lang="en-US" dirty="0" smtClean="0"/>
              <a:t>Selecting Items</a:t>
            </a:r>
            <a:endParaRPr lang="en-US" dirty="0"/>
          </a:p>
        </p:txBody>
      </p:sp>
      <p:sp>
        <p:nvSpPr>
          <p:cNvPr id="12" name="Slide Number Placeholder 11"/>
          <p:cNvSpPr>
            <a:spLocks noGrp="1"/>
          </p:cNvSpPr>
          <p:nvPr>
            <p:ph type="sldNum" sz="quarter" idx="12"/>
          </p:nvPr>
        </p:nvSpPr>
        <p:spPr/>
        <p:txBody>
          <a:bodyPr/>
          <a:lstStyle/>
          <a:p>
            <a:pPr>
              <a:defRPr/>
            </a:pPr>
            <a:fld id="{48C3DED9-898D-456E-BEB6-75A285B2405F}" type="slidenum">
              <a:rPr lang="en-US" smtClean="0"/>
              <a:pPr>
                <a:defRPr/>
              </a:pPr>
              <a:t>45</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533400"/>
            <a:ext cx="57912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solidFill>
                  <a:srgbClr val="A40000"/>
                </a:solidFill>
              </a:rPr>
              <a:t>WHAT WILL PRS DO FOR ME?</a:t>
            </a:r>
            <a:endParaRPr lang="en-US" sz="2400" b="1" dirty="0">
              <a:solidFill>
                <a:srgbClr val="A40000"/>
              </a:solidFill>
            </a:endParaRPr>
          </a:p>
        </p:txBody>
      </p:sp>
      <p:sp>
        <p:nvSpPr>
          <p:cNvPr id="896008" name="Text Box 8"/>
          <p:cNvSpPr txBox="1">
            <a:spLocks noChangeArrowheads="1"/>
          </p:cNvSpPr>
          <p:nvPr/>
        </p:nvSpPr>
        <p:spPr bwMode="auto">
          <a:xfrm>
            <a:off x="457200" y="1981200"/>
            <a:ext cx="8382000" cy="3409950"/>
          </a:xfrm>
          <a:prstGeom prst="rect">
            <a:avLst/>
          </a:prstGeom>
          <a:noFill/>
          <a:ln w="9525">
            <a:noFill/>
            <a:miter lim="800000"/>
            <a:headEnd/>
            <a:tailEnd/>
          </a:ln>
        </p:spPr>
        <p:txBody>
          <a:bodyPr>
            <a:spAutoFit/>
          </a:bodyPr>
          <a:lstStyle/>
          <a:p>
            <a:pPr marL="228600" indent="-228600" defTabSz="863600">
              <a:lnSpc>
                <a:spcPct val="140000"/>
              </a:lnSpc>
              <a:buFontTx/>
              <a:buChar char="•"/>
            </a:pPr>
            <a:r>
              <a:rPr lang="en-US" sz="2200" b="1">
                <a:latin typeface="Calibri" pitchFamily="34" charset="0"/>
              </a:rPr>
              <a:t>Filter and Sort Capabilities Can Generate Views of a Specific Set of Wells</a:t>
            </a:r>
          </a:p>
          <a:p>
            <a:pPr marL="228600" indent="-228600" defTabSz="863600">
              <a:lnSpc>
                <a:spcPct val="140000"/>
              </a:lnSpc>
              <a:buFontTx/>
              <a:buChar char="•"/>
            </a:pPr>
            <a:r>
              <a:rPr lang="en-US" sz="2200" b="1">
                <a:latin typeface="Calibri" pitchFamily="34" charset="0"/>
              </a:rPr>
              <a:t>Lease, Daily, and Monthly Data Can be Exported to an Excel Spreadsheet for Additional, Individualized Reports</a:t>
            </a:r>
          </a:p>
          <a:p>
            <a:pPr marL="228600" indent="-228600" defTabSz="863600">
              <a:lnSpc>
                <a:spcPct val="140000"/>
              </a:lnSpc>
              <a:buFontTx/>
              <a:buChar char="•"/>
            </a:pPr>
            <a:r>
              <a:rPr lang="en-US" sz="2200" b="1">
                <a:latin typeface="Calibri" pitchFamily="34" charset="0"/>
              </a:rPr>
              <a:t>Several Reports Provide Daily, Monthly, and Operational Information</a:t>
            </a:r>
          </a:p>
          <a:p>
            <a:pPr marL="228600" indent="-228600" defTabSz="863600">
              <a:lnSpc>
                <a:spcPct val="140000"/>
              </a:lnSpc>
              <a:buFontTx/>
              <a:buChar char="•"/>
            </a:pPr>
            <a:r>
              <a:rPr lang="en-US" sz="2200" b="1">
                <a:latin typeface="Calibri" pitchFamily="34" charset="0"/>
              </a:rPr>
              <a:t>Immediate Access to Graphs that Display Daily and Monthly Data.</a:t>
            </a:r>
          </a:p>
          <a:p>
            <a:pPr marL="228600" indent="-228600" defTabSz="863600">
              <a:lnSpc>
                <a:spcPct val="140000"/>
              </a:lnSpc>
              <a:buFontTx/>
              <a:buChar char="•"/>
            </a:pPr>
            <a:r>
              <a:rPr lang="en-US" sz="2200" b="1">
                <a:latin typeface="Calibri" pitchFamily="34" charset="0"/>
              </a:rPr>
              <a:t>Advanced Options to Customize Numerous Types of Graphs</a:t>
            </a:r>
          </a:p>
        </p:txBody>
      </p:sp>
      <p:sp>
        <p:nvSpPr>
          <p:cNvPr id="6" name="Slide Number Placeholder 5"/>
          <p:cNvSpPr>
            <a:spLocks noGrp="1"/>
          </p:cNvSpPr>
          <p:nvPr>
            <p:ph type="sldNum" sz="quarter" idx="12"/>
          </p:nvPr>
        </p:nvSpPr>
        <p:spPr/>
        <p:txBody>
          <a:bodyPr/>
          <a:lstStyle/>
          <a:p>
            <a:fld id="{A521F128-B0E4-4771-A20B-2C3BC171BA06}" type="slidenum">
              <a:rPr lang="en-US" smtClean="0"/>
              <a:pPr/>
              <a:t>5</a:t>
            </a:fld>
            <a:endParaRPr lang="en-US" dirty="0"/>
          </a:p>
        </p:txBody>
      </p:sp>
      <p:sp>
        <p:nvSpPr>
          <p:cNvPr id="5" name="Title 4"/>
          <p:cNvSpPr>
            <a:spLocks noGrp="1"/>
          </p:cNvSpPr>
          <p:nvPr>
            <p:ph type="title" idx="4294967295"/>
          </p:nvPr>
        </p:nvSpPr>
        <p:spPr>
          <a:xfrm>
            <a:off x="0" y="-609600"/>
            <a:ext cx="8229600" cy="487362"/>
          </a:xfrm>
        </p:spPr>
        <p:txBody>
          <a:bodyPr/>
          <a:lstStyle/>
          <a:p>
            <a:pPr algn="l"/>
            <a:r>
              <a:rPr lang="en-US" dirty="0" smtClean="0"/>
              <a:t>Highlights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6008">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896008">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6008">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896008">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6008">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896008">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600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600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600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p:cNvPicPr>
            <a:picLocks noChangeAspect="1" noChangeArrowheads="1"/>
          </p:cNvPicPr>
          <p:nvPr/>
        </p:nvPicPr>
        <p:blipFill>
          <a:blip r:embed="rId2" cstate="print"/>
          <a:srcRect/>
          <a:stretch>
            <a:fillRect/>
          </a:stretch>
        </p:blipFill>
        <p:spPr bwMode="auto">
          <a:xfrm>
            <a:off x="1479550" y="511175"/>
            <a:ext cx="6189663" cy="3657600"/>
          </a:xfrm>
          <a:prstGeom prst="rect">
            <a:avLst/>
          </a:prstGeom>
          <a:noFill/>
          <a:ln w="9525">
            <a:solidFill>
              <a:schemeClr val="bg2">
                <a:lumMod val="75000"/>
              </a:schemeClr>
            </a:solidFill>
            <a:miter lim="800000"/>
            <a:headEnd/>
            <a:tailEnd/>
          </a:ln>
        </p:spPr>
      </p:pic>
      <p:sp>
        <p:nvSpPr>
          <p:cNvPr id="12291" name="Text Box 3"/>
          <p:cNvSpPr txBox="1">
            <a:spLocks noChangeArrowheads="1"/>
          </p:cNvSpPr>
          <p:nvPr/>
        </p:nvSpPr>
        <p:spPr bwMode="auto">
          <a:xfrm>
            <a:off x="1706563" y="4575175"/>
            <a:ext cx="5791200" cy="1631950"/>
          </a:xfrm>
          <a:prstGeom prst="rect">
            <a:avLst/>
          </a:prstGeom>
          <a:solidFill>
            <a:srgbClr val="FFFF99"/>
          </a:solidFill>
          <a:ln w="28575">
            <a:solidFill>
              <a:schemeClr val="tx1"/>
            </a:solidFill>
            <a:miter lim="800000"/>
            <a:headEnd/>
            <a:tailEnd/>
          </a:ln>
        </p:spPr>
        <p:txBody>
          <a:bodyPr>
            <a:spAutoFit/>
          </a:bodyPr>
          <a:lstStyle/>
          <a:p>
            <a:pPr>
              <a:spcBef>
                <a:spcPct val="50000"/>
              </a:spcBef>
            </a:pPr>
            <a:r>
              <a:rPr lang="en-US"/>
              <a:t>The database you will be using should come up in the box. Click on the OK button or press Enter on your keyboard to open PRS.</a:t>
            </a:r>
          </a:p>
          <a:p>
            <a:pPr>
              <a:spcBef>
                <a:spcPct val="50000"/>
              </a:spcBef>
            </a:pPr>
            <a:r>
              <a:rPr lang="en-US"/>
              <a:t>If you have access to more than one database, click on the down arrow and select the database to be used.</a:t>
            </a:r>
          </a:p>
        </p:txBody>
      </p:sp>
      <p:sp>
        <p:nvSpPr>
          <p:cNvPr id="12292" name="Oval 4"/>
          <p:cNvSpPr>
            <a:spLocks noChangeArrowheads="1"/>
          </p:cNvSpPr>
          <p:nvPr/>
        </p:nvSpPr>
        <p:spPr bwMode="auto">
          <a:xfrm>
            <a:off x="3562350" y="3087688"/>
            <a:ext cx="3429000" cy="990600"/>
          </a:xfrm>
          <a:prstGeom prst="ellipse">
            <a:avLst/>
          </a:prstGeom>
          <a:noFill/>
          <a:ln w="28575">
            <a:solidFill>
              <a:srgbClr val="A50021"/>
            </a:solidFill>
            <a:round/>
            <a:headEnd/>
            <a:tailEnd/>
          </a:ln>
        </p:spPr>
        <p:txBody>
          <a:bodyPr wrap="none" anchor="ctr"/>
          <a:lstStyle/>
          <a:p>
            <a:endParaRPr lang="en-US"/>
          </a:p>
        </p:txBody>
      </p:sp>
      <p:sp>
        <p:nvSpPr>
          <p:cNvPr id="12293" name="Oval 5"/>
          <p:cNvSpPr>
            <a:spLocks noChangeArrowheads="1"/>
          </p:cNvSpPr>
          <p:nvPr/>
        </p:nvSpPr>
        <p:spPr bwMode="auto">
          <a:xfrm>
            <a:off x="6019800" y="2460625"/>
            <a:ext cx="1371600" cy="457200"/>
          </a:xfrm>
          <a:prstGeom prst="ellipse">
            <a:avLst/>
          </a:prstGeom>
          <a:noFill/>
          <a:ln w="28575">
            <a:solidFill>
              <a:srgbClr val="A50021"/>
            </a:solidFill>
            <a:round/>
            <a:headEnd/>
            <a:tailEnd/>
          </a:ln>
        </p:spPr>
        <p:txBody>
          <a:bodyPr wrap="none" anchor="ctr"/>
          <a:lstStyle/>
          <a:p>
            <a:endParaRPr lang="en-US"/>
          </a:p>
        </p:txBody>
      </p:sp>
      <p:sp>
        <p:nvSpPr>
          <p:cNvPr id="7" name="Slide Number Placeholder 6"/>
          <p:cNvSpPr>
            <a:spLocks noGrp="1"/>
          </p:cNvSpPr>
          <p:nvPr>
            <p:ph type="sldNum" sz="quarter" idx="12"/>
          </p:nvPr>
        </p:nvSpPr>
        <p:spPr/>
        <p:txBody>
          <a:bodyPr/>
          <a:lstStyle/>
          <a:p>
            <a:pPr>
              <a:defRPr/>
            </a:pPr>
            <a:fld id="{A521F128-B0E4-4771-A20B-2C3BC171BA06}" type="slidenum">
              <a:rPr lang="en-US" smtClean="0"/>
              <a:pPr>
                <a:defRPr/>
              </a:pPr>
              <a:t>6</a:t>
            </a:fld>
            <a:endParaRPr lang="en-US" dirty="0"/>
          </a:p>
        </p:txBody>
      </p:sp>
      <p:sp>
        <p:nvSpPr>
          <p:cNvPr id="6" name="Title 5"/>
          <p:cNvSpPr>
            <a:spLocks noGrp="1"/>
          </p:cNvSpPr>
          <p:nvPr>
            <p:ph type="title" idx="4294967295"/>
          </p:nvPr>
        </p:nvSpPr>
        <p:spPr>
          <a:xfrm>
            <a:off x="0" y="-609600"/>
            <a:ext cx="8229600" cy="487362"/>
          </a:xfrm>
        </p:spPr>
        <p:txBody>
          <a:bodyPr/>
          <a:lstStyle/>
          <a:p>
            <a:pPr algn="l"/>
            <a:r>
              <a:rPr lang="en-US" dirty="0" smtClean="0"/>
              <a:t>Starting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ChangeAspect="1" noChangeArrowheads="1"/>
          </p:cNvPicPr>
          <p:nvPr/>
        </p:nvPicPr>
        <p:blipFill>
          <a:blip r:embed="rId2" cstate="print"/>
          <a:srcRect/>
          <a:stretch>
            <a:fillRect/>
          </a:stretch>
        </p:blipFill>
        <p:spPr bwMode="auto">
          <a:xfrm>
            <a:off x="1295400" y="685800"/>
            <a:ext cx="6553200" cy="4422775"/>
          </a:xfrm>
          <a:prstGeom prst="rect">
            <a:avLst/>
          </a:prstGeom>
          <a:noFill/>
          <a:ln w="9525">
            <a:noFill/>
            <a:miter lim="800000"/>
            <a:headEnd/>
            <a:tailEnd/>
          </a:ln>
        </p:spPr>
      </p:pic>
      <p:sp>
        <p:nvSpPr>
          <p:cNvPr id="13316" name="Text Box 5"/>
          <p:cNvSpPr txBox="1">
            <a:spLocks noChangeArrowheads="1"/>
          </p:cNvSpPr>
          <p:nvPr/>
        </p:nvSpPr>
        <p:spPr bwMode="auto">
          <a:xfrm>
            <a:off x="2209800" y="304800"/>
            <a:ext cx="4724400" cy="369888"/>
          </a:xfrm>
          <a:prstGeom prst="rect">
            <a:avLst/>
          </a:prstGeom>
          <a:noFill/>
          <a:ln w="9525">
            <a:noFill/>
            <a:miter lim="800000"/>
            <a:headEnd/>
            <a:tailEnd/>
          </a:ln>
        </p:spPr>
        <p:txBody>
          <a:bodyPr>
            <a:spAutoFit/>
          </a:bodyPr>
          <a:lstStyle/>
          <a:p>
            <a:pPr>
              <a:spcBef>
                <a:spcPct val="50000"/>
              </a:spcBef>
            </a:pPr>
            <a:r>
              <a:rPr lang="en-US"/>
              <a:t>Things to remember when working with PRS</a:t>
            </a:r>
          </a:p>
        </p:txBody>
      </p:sp>
      <p:sp>
        <p:nvSpPr>
          <p:cNvPr id="13317" name="Text Box 6"/>
          <p:cNvSpPr txBox="1">
            <a:spLocks noChangeArrowheads="1"/>
          </p:cNvSpPr>
          <p:nvPr/>
        </p:nvSpPr>
        <p:spPr bwMode="auto">
          <a:xfrm>
            <a:off x="685800" y="5257800"/>
            <a:ext cx="8153400" cy="1200329"/>
          </a:xfrm>
          <a:prstGeom prst="rect">
            <a:avLst/>
          </a:prstGeom>
          <a:noFill/>
          <a:ln w="9525">
            <a:noFill/>
            <a:miter lim="800000"/>
            <a:headEnd/>
            <a:tailEnd/>
          </a:ln>
        </p:spPr>
        <p:txBody>
          <a:bodyPr>
            <a:spAutoFit/>
          </a:bodyPr>
          <a:lstStyle/>
          <a:p>
            <a:pPr marL="342900" indent="-342900">
              <a:spcBef>
                <a:spcPct val="50000"/>
              </a:spcBef>
              <a:buFontTx/>
              <a:buAutoNum type="arabicPeriod"/>
            </a:pPr>
            <a:r>
              <a:rPr lang="en-US" sz="1200" dirty="0"/>
              <a:t>When you exit PRS, either click on the X in the upper right corner or click on </a:t>
            </a:r>
            <a:r>
              <a:rPr lang="en-US" sz="1200" dirty="0" smtClean="0"/>
              <a:t>File, Exit. </a:t>
            </a:r>
            <a:r>
              <a:rPr lang="en-US" sz="1200" b="1" dirty="0" smtClean="0"/>
              <a:t>Do </a:t>
            </a:r>
            <a:r>
              <a:rPr lang="en-US" sz="1200" b="1" dirty="0"/>
              <a:t>Not Exit</a:t>
            </a:r>
            <a:r>
              <a:rPr lang="en-US" sz="1200" dirty="0"/>
              <a:t> by pushing control, alt, delete and Ending in the Task Manager. </a:t>
            </a:r>
          </a:p>
          <a:p>
            <a:pPr marL="342900" indent="-342900">
              <a:spcBef>
                <a:spcPct val="50000"/>
              </a:spcBef>
              <a:buFontTx/>
              <a:buAutoNum type="arabicPeriod"/>
            </a:pPr>
            <a:r>
              <a:rPr lang="en-US" sz="1200" b="1" dirty="0"/>
              <a:t>Always Exit PRS before leaving at lunch or for the day.</a:t>
            </a:r>
            <a:r>
              <a:rPr lang="en-US" sz="1200" dirty="0"/>
              <a:t>  There are processes which occur and cannot be performed while users are logged on.</a:t>
            </a:r>
          </a:p>
          <a:p>
            <a:pPr marL="342900" indent="-342900">
              <a:spcBef>
                <a:spcPct val="50000"/>
              </a:spcBef>
              <a:buFontTx/>
              <a:buAutoNum type="arabicPeriod"/>
            </a:pPr>
            <a:r>
              <a:rPr lang="en-US" sz="1200" dirty="0"/>
              <a:t>If you are not using PRS, please exit. Do not leave it open for long periods of time if your not using it.</a:t>
            </a:r>
          </a:p>
        </p:txBody>
      </p:sp>
      <p:sp>
        <p:nvSpPr>
          <p:cNvPr id="6" name="Oval 5"/>
          <p:cNvSpPr/>
          <p:nvPr/>
        </p:nvSpPr>
        <p:spPr>
          <a:xfrm>
            <a:off x="7620000" y="609600"/>
            <a:ext cx="228600" cy="304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1295400" y="762000"/>
            <a:ext cx="228600" cy="304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Title 7"/>
          <p:cNvSpPr>
            <a:spLocks noGrp="1"/>
          </p:cNvSpPr>
          <p:nvPr>
            <p:ph type="title" idx="4294967295"/>
          </p:nvPr>
        </p:nvSpPr>
        <p:spPr/>
        <p:txBody>
          <a:bodyPr/>
          <a:lstStyle/>
          <a:p>
            <a:r>
              <a:rPr lang="en-US" dirty="0" smtClean="0"/>
              <a:t>Closing PRS</a:t>
            </a:r>
            <a:endParaRPr lang="en-US" dirty="0"/>
          </a:p>
        </p:txBody>
      </p:sp>
      <p:sp>
        <p:nvSpPr>
          <p:cNvPr id="9" name="Slide Number Placeholder 8"/>
          <p:cNvSpPr>
            <a:spLocks noGrp="1"/>
          </p:cNvSpPr>
          <p:nvPr>
            <p:ph type="sldNum" sz="quarter" idx="12"/>
          </p:nvPr>
        </p:nvSpPr>
        <p:spPr/>
        <p:txBody>
          <a:bodyPr/>
          <a:lstStyle/>
          <a:p>
            <a:pPr>
              <a:defRPr/>
            </a:pPr>
            <a:fld id="{48C3DED9-898D-456E-BEB6-75A285B2405F}"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solidFill>
            <a:srgbClr val="FFCC00"/>
          </a:solidFill>
          <a:ln w="9525">
            <a:noFill/>
            <a:miter lim="800000"/>
            <a:headEnd/>
            <a:tailEnd/>
          </a:ln>
        </p:spPr>
      </p:pic>
      <p:pic>
        <p:nvPicPr>
          <p:cNvPr id="14339" name="Picture 34" descr="C:\DOCUME~1\David\LOCALS~1\Temp\SNAGHTML1890027.PNG"/>
          <p:cNvPicPr>
            <a:picLocks noChangeAspect="1" noChangeArrowheads="1"/>
          </p:cNvPicPr>
          <p:nvPr/>
        </p:nvPicPr>
        <p:blipFill>
          <a:blip r:embed="rId3" cstate="print"/>
          <a:srcRect/>
          <a:stretch>
            <a:fillRect/>
          </a:stretch>
        </p:blipFill>
        <p:spPr bwMode="auto">
          <a:xfrm>
            <a:off x="2514600" y="838200"/>
            <a:ext cx="3695700" cy="2562225"/>
          </a:xfrm>
          <a:prstGeom prst="rect">
            <a:avLst/>
          </a:prstGeom>
          <a:noFill/>
          <a:ln w="9525">
            <a:noFill/>
            <a:miter lim="800000"/>
            <a:headEnd/>
            <a:tailEnd/>
          </a:ln>
        </p:spPr>
      </p:pic>
      <p:sp>
        <p:nvSpPr>
          <p:cNvPr id="14340" name="Freeform 3"/>
          <p:cNvSpPr>
            <a:spLocks/>
          </p:cNvSpPr>
          <p:nvPr/>
        </p:nvSpPr>
        <p:spPr bwMode="auto">
          <a:xfrm>
            <a:off x="168275" y="646113"/>
            <a:ext cx="973138" cy="249237"/>
          </a:xfrm>
          <a:custGeom>
            <a:avLst/>
            <a:gdLst>
              <a:gd name="T0" fmla="*/ 0 w 613"/>
              <a:gd name="T1" fmla="*/ 2147483647 h 157"/>
              <a:gd name="T2" fmla="*/ 2147483647 w 613"/>
              <a:gd name="T3" fmla="*/ 2147483647 h 157"/>
              <a:gd name="T4" fmla="*/ 2147483647 w 613"/>
              <a:gd name="T5" fmla="*/ 2147483647 h 157"/>
              <a:gd name="T6" fmla="*/ 2147483647 w 613"/>
              <a:gd name="T7" fmla="*/ 0 h 157"/>
              <a:gd name="T8" fmla="*/ 2147483647 w 613"/>
              <a:gd name="T9" fmla="*/ 0 h 157"/>
              <a:gd name="T10" fmla="*/ 2147483647 w 613"/>
              <a:gd name="T11" fmla="*/ 2147483647 h 157"/>
              <a:gd name="T12" fmla="*/ 0 w 613"/>
              <a:gd name="T13" fmla="*/ 2147483647 h 157"/>
              <a:gd name="T14" fmla="*/ 0 60000 65536"/>
              <a:gd name="T15" fmla="*/ 0 60000 65536"/>
              <a:gd name="T16" fmla="*/ 0 60000 65536"/>
              <a:gd name="T17" fmla="*/ 0 60000 65536"/>
              <a:gd name="T18" fmla="*/ 0 60000 65536"/>
              <a:gd name="T19" fmla="*/ 0 60000 65536"/>
              <a:gd name="T20" fmla="*/ 0 60000 65536"/>
              <a:gd name="T21" fmla="*/ 0 w 613"/>
              <a:gd name="T22" fmla="*/ 0 h 157"/>
              <a:gd name="T23" fmla="*/ 613 w 613"/>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3" h="157">
                <a:moveTo>
                  <a:pt x="0" y="157"/>
                </a:moveTo>
                <a:lnTo>
                  <a:pt x="613" y="157"/>
                </a:lnTo>
                <a:lnTo>
                  <a:pt x="612" y="33"/>
                </a:lnTo>
                <a:lnTo>
                  <a:pt x="577" y="0"/>
                </a:lnTo>
                <a:lnTo>
                  <a:pt x="30" y="0"/>
                </a:lnTo>
                <a:lnTo>
                  <a:pt x="4" y="39"/>
                </a:lnTo>
                <a:lnTo>
                  <a:pt x="0" y="157"/>
                </a:lnTo>
                <a:close/>
              </a:path>
            </a:pathLst>
          </a:custGeom>
          <a:noFill/>
          <a:ln w="9525" cap="flat" cmpd="sng">
            <a:solidFill>
              <a:schemeClr val="tx1"/>
            </a:solidFill>
            <a:prstDash val="solid"/>
            <a:round/>
            <a:headEnd/>
            <a:tailEnd/>
          </a:ln>
        </p:spPr>
        <p:txBody>
          <a:bodyPr wrap="none" anchor="ctr"/>
          <a:lstStyle/>
          <a:p>
            <a:endParaRPr lang="en-US"/>
          </a:p>
        </p:txBody>
      </p:sp>
      <p:grpSp>
        <p:nvGrpSpPr>
          <p:cNvPr id="2" name="Group 114"/>
          <p:cNvGrpSpPr>
            <a:grpSpLocks/>
          </p:cNvGrpSpPr>
          <p:nvPr/>
        </p:nvGrpSpPr>
        <p:grpSpPr bwMode="auto">
          <a:xfrm>
            <a:off x="0" y="307975"/>
            <a:ext cx="7370763" cy="2025650"/>
            <a:chOff x="0" y="194"/>
            <a:chExt cx="4643" cy="1276"/>
          </a:xfrm>
        </p:grpSpPr>
        <p:sp>
          <p:nvSpPr>
            <p:cNvPr id="14365" name="AutoShape 104"/>
            <p:cNvSpPr>
              <a:spLocks noChangeArrowheads="1"/>
            </p:cNvSpPr>
            <p:nvPr/>
          </p:nvSpPr>
          <p:spPr bwMode="auto">
            <a:xfrm>
              <a:off x="0" y="194"/>
              <a:ext cx="254" cy="128"/>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4366" name="Text Box 105"/>
            <p:cNvSpPr txBox="1">
              <a:spLocks noChangeArrowheads="1"/>
            </p:cNvSpPr>
            <p:nvPr/>
          </p:nvSpPr>
          <p:spPr bwMode="auto">
            <a:xfrm>
              <a:off x="569" y="1231"/>
              <a:ext cx="4074" cy="239"/>
            </a:xfrm>
            <a:prstGeom prst="rect">
              <a:avLst/>
            </a:prstGeom>
            <a:solidFill>
              <a:srgbClr val="FFFF99"/>
            </a:solidFill>
            <a:ln w="28575">
              <a:solidFill>
                <a:schemeClr val="tx1"/>
              </a:solidFill>
              <a:miter lim="800000"/>
              <a:headEnd/>
              <a:tailEnd/>
            </a:ln>
          </p:spPr>
          <p:txBody>
            <a:bodyPr>
              <a:spAutoFit/>
            </a:bodyPr>
            <a:lstStyle/>
            <a:p>
              <a:pPr defTabSz="863600">
                <a:spcBef>
                  <a:spcPct val="50000"/>
                </a:spcBef>
              </a:pPr>
              <a:r>
                <a:rPr lang="en-US" b="1">
                  <a:solidFill>
                    <a:srgbClr val="0000FF"/>
                  </a:solidFill>
                </a:rPr>
                <a:t>File</a:t>
              </a:r>
              <a:r>
                <a:rPr lang="en-US"/>
                <a:t> – Click on File and click on Exit to exit PRS</a:t>
              </a:r>
            </a:p>
          </p:txBody>
        </p:sp>
      </p:grpSp>
      <p:grpSp>
        <p:nvGrpSpPr>
          <p:cNvPr id="3" name="Group 115"/>
          <p:cNvGrpSpPr>
            <a:grpSpLocks/>
          </p:cNvGrpSpPr>
          <p:nvPr/>
        </p:nvGrpSpPr>
        <p:grpSpPr bwMode="auto">
          <a:xfrm>
            <a:off x="0" y="523875"/>
            <a:ext cx="1609725" cy="1447800"/>
            <a:chOff x="0" y="330"/>
            <a:chExt cx="1014" cy="912"/>
          </a:xfrm>
        </p:grpSpPr>
        <p:pic>
          <p:nvPicPr>
            <p:cNvPr id="14363" name="Picture 109"/>
            <p:cNvPicPr>
              <a:picLocks noChangeAspect="1" noChangeArrowheads="1"/>
            </p:cNvPicPr>
            <p:nvPr/>
          </p:nvPicPr>
          <p:blipFill>
            <a:blip r:embed="rId4" cstate="print"/>
            <a:srcRect/>
            <a:stretch>
              <a:fillRect/>
            </a:stretch>
          </p:blipFill>
          <p:spPr bwMode="auto">
            <a:xfrm>
              <a:off x="0" y="330"/>
              <a:ext cx="348" cy="132"/>
            </a:xfrm>
            <a:prstGeom prst="rect">
              <a:avLst/>
            </a:prstGeom>
            <a:noFill/>
            <a:ln w="9525">
              <a:noFill/>
              <a:miter lim="800000"/>
              <a:headEnd/>
              <a:tailEnd/>
            </a:ln>
          </p:spPr>
        </p:pic>
        <p:sp>
          <p:nvSpPr>
            <p:cNvPr id="14364" name="Freeform 112"/>
            <p:cNvSpPr>
              <a:spLocks/>
            </p:cNvSpPr>
            <p:nvPr/>
          </p:nvSpPr>
          <p:spPr bwMode="auto">
            <a:xfrm>
              <a:off x="330" y="432"/>
              <a:ext cx="684" cy="810"/>
            </a:xfrm>
            <a:custGeom>
              <a:avLst/>
              <a:gdLst>
                <a:gd name="T0" fmla="*/ 297 w 750"/>
                <a:gd name="T1" fmla="*/ 120 h 1002"/>
                <a:gd name="T2" fmla="*/ 153 w 750"/>
                <a:gd name="T3" fmla="*/ 51 h 1002"/>
                <a:gd name="T4" fmla="*/ 0 w 750"/>
                <a:gd name="T5" fmla="*/ 0 h 1002"/>
                <a:gd name="T6" fmla="*/ 0 60000 65536"/>
                <a:gd name="T7" fmla="*/ 0 60000 65536"/>
                <a:gd name="T8" fmla="*/ 0 60000 65536"/>
                <a:gd name="T9" fmla="*/ 0 w 750"/>
                <a:gd name="T10" fmla="*/ 0 h 1002"/>
                <a:gd name="T11" fmla="*/ 750 w 750"/>
                <a:gd name="T12" fmla="*/ 1002 h 1002"/>
              </a:gdLst>
              <a:ahLst/>
              <a:cxnLst>
                <a:cxn ang="T6">
                  <a:pos x="T0" y="T1"/>
                </a:cxn>
                <a:cxn ang="T7">
                  <a:pos x="T2" y="T3"/>
                </a:cxn>
                <a:cxn ang="T8">
                  <a:pos x="T4" y="T5"/>
                </a:cxn>
              </a:cxnLst>
              <a:rect l="T9" t="T10" r="T11" b="T12"/>
              <a:pathLst>
                <a:path w="750" h="1002">
                  <a:moveTo>
                    <a:pt x="750" y="1002"/>
                  </a:moveTo>
                  <a:cubicBezTo>
                    <a:pt x="629" y="797"/>
                    <a:pt x="509" y="593"/>
                    <a:pt x="384" y="426"/>
                  </a:cubicBezTo>
                  <a:cubicBezTo>
                    <a:pt x="259" y="259"/>
                    <a:pt x="61" y="66"/>
                    <a:pt x="0" y="0"/>
                  </a:cubicBezTo>
                </a:path>
              </a:pathLst>
            </a:custGeom>
            <a:noFill/>
            <a:ln w="28575">
              <a:solidFill>
                <a:srgbClr val="A50021"/>
              </a:solidFill>
              <a:round/>
              <a:headEnd/>
              <a:tailEnd type="triangle" w="med" len="med"/>
            </a:ln>
          </p:spPr>
          <p:txBody>
            <a:bodyPr/>
            <a:lstStyle/>
            <a:p>
              <a:endParaRPr lang="en-US"/>
            </a:p>
          </p:txBody>
        </p:sp>
      </p:grpSp>
      <p:grpSp>
        <p:nvGrpSpPr>
          <p:cNvPr id="4" name="Group 117"/>
          <p:cNvGrpSpPr>
            <a:grpSpLocks/>
          </p:cNvGrpSpPr>
          <p:nvPr/>
        </p:nvGrpSpPr>
        <p:grpSpPr bwMode="auto">
          <a:xfrm>
            <a:off x="3886200" y="0"/>
            <a:ext cx="5257800" cy="3351213"/>
            <a:chOff x="2448" y="0"/>
            <a:chExt cx="3312" cy="2111"/>
          </a:xfrm>
        </p:grpSpPr>
        <p:sp>
          <p:nvSpPr>
            <p:cNvPr id="14360" name="Text Box 110"/>
            <p:cNvSpPr txBox="1">
              <a:spLocks noChangeArrowheads="1"/>
            </p:cNvSpPr>
            <p:nvPr/>
          </p:nvSpPr>
          <p:spPr bwMode="auto">
            <a:xfrm>
              <a:off x="2448" y="1872"/>
              <a:ext cx="2760" cy="239"/>
            </a:xfrm>
            <a:prstGeom prst="rect">
              <a:avLst/>
            </a:prstGeom>
            <a:solidFill>
              <a:srgbClr val="FFFF99"/>
            </a:solidFill>
            <a:ln w="28575">
              <a:solidFill>
                <a:schemeClr val="tx1"/>
              </a:solidFill>
              <a:miter lim="800000"/>
              <a:headEnd/>
              <a:tailEnd/>
            </a:ln>
          </p:spPr>
          <p:txBody>
            <a:bodyPr>
              <a:spAutoFit/>
            </a:bodyPr>
            <a:lstStyle/>
            <a:p>
              <a:pPr defTabSz="863600">
                <a:spcBef>
                  <a:spcPct val="50000"/>
                </a:spcBef>
              </a:pPr>
              <a:r>
                <a:rPr lang="en-US" b="1" dirty="0">
                  <a:solidFill>
                    <a:srgbClr val="0000FF"/>
                  </a:solidFill>
                </a:rPr>
                <a:t>Or </a:t>
              </a:r>
              <a:r>
                <a:rPr lang="en-US" dirty="0"/>
                <a:t>– you can click on the X in the corner</a:t>
              </a:r>
            </a:p>
          </p:txBody>
        </p:sp>
        <p:sp>
          <p:nvSpPr>
            <p:cNvPr id="14361" name="AutoShape 111"/>
            <p:cNvSpPr>
              <a:spLocks noChangeArrowheads="1"/>
            </p:cNvSpPr>
            <p:nvPr/>
          </p:nvSpPr>
          <p:spPr bwMode="auto">
            <a:xfrm>
              <a:off x="5578" y="0"/>
              <a:ext cx="182" cy="188"/>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4362" name="Freeform 116"/>
            <p:cNvSpPr>
              <a:spLocks/>
            </p:cNvSpPr>
            <p:nvPr/>
          </p:nvSpPr>
          <p:spPr bwMode="auto">
            <a:xfrm>
              <a:off x="4608" y="150"/>
              <a:ext cx="948" cy="1722"/>
            </a:xfrm>
            <a:custGeom>
              <a:avLst/>
              <a:gdLst>
                <a:gd name="T0" fmla="*/ 0 w 966"/>
                <a:gd name="T1" fmla="*/ 1360 h 1476"/>
                <a:gd name="T2" fmla="*/ 225 w 966"/>
                <a:gd name="T3" fmla="*/ 220 h 1476"/>
                <a:gd name="T4" fmla="*/ 477 w 966"/>
                <a:gd name="T5" fmla="*/ 36 h 1476"/>
                <a:gd name="T6" fmla="*/ 0 60000 65536"/>
                <a:gd name="T7" fmla="*/ 0 60000 65536"/>
                <a:gd name="T8" fmla="*/ 0 60000 65536"/>
                <a:gd name="T9" fmla="*/ 0 w 966"/>
                <a:gd name="T10" fmla="*/ 0 h 1476"/>
                <a:gd name="T11" fmla="*/ 966 w 966"/>
                <a:gd name="T12" fmla="*/ 1476 h 1476"/>
              </a:gdLst>
              <a:ahLst/>
              <a:cxnLst>
                <a:cxn ang="T6">
                  <a:pos x="T0" y="T1"/>
                </a:cxn>
                <a:cxn ang="T7">
                  <a:pos x="T2" y="T3"/>
                </a:cxn>
                <a:cxn ang="T8">
                  <a:pos x="T4" y="T5"/>
                </a:cxn>
              </a:cxnLst>
              <a:rect l="T9" t="T10" r="T11" b="T12"/>
              <a:pathLst>
                <a:path w="966" h="1476">
                  <a:moveTo>
                    <a:pt x="0" y="1476"/>
                  </a:moveTo>
                  <a:cubicBezTo>
                    <a:pt x="147" y="978"/>
                    <a:pt x="295" y="480"/>
                    <a:pt x="456" y="240"/>
                  </a:cubicBezTo>
                  <a:cubicBezTo>
                    <a:pt x="617" y="0"/>
                    <a:pt x="889" y="64"/>
                    <a:pt x="966" y="36"/>
                  </a:cubicBezTo>
                </a:path>
              </a:pathLst>
            </a:custGeom>
            <a:noFill/>
            <a:ln w="28575">
              <a:solidFill>
                <a:srgbClr val="A50021"/>
              </a:solidFill>
              <a:round/>
              <a:headEnd/>
              <a:tailEnd type="triangle" w="med" len="med"/>
            </a:ln>
          </p:spPr>
          <p:txBody>
            <a:bodyPr/>
            <a:lstStyle/>
            <a:p>
              <a:endParaRPr lang="en-US"/>
            </a:p>
          </p:txBody>
        </p:sp>
      </p:grpSp>
      <p:grpSp>
        <p:nvGrpSpPr>
          <p:cNvPr id="5" name="Group 123"/>
          <p:cNvGrpSpPr>
            <a:grpSpLocks/>
          </p:cNvGrpSpPr>
          <p:nvPr/>
        </p:nvGrpSpPr>
        <p:grpSpPr bwMode="auto">
          <a:xfrm>
            <a:off x="411163" y="280988"/>
            <a:ext cx="6813550" cy="2538413"/>
            <a:chOff x="259" y="177"/>
            <a:chExt cx="4292" cy="1599"/>
          </a:xfrm>
        </p:grpSpPr>
        <p:grpSp>
          <p:nvGrpSpPr>
            <p:cNvPr id="14356" name="Group 120"/>
            <p:cNvGrpSpPr>
              <a:grpSpLocks/>
            </p:cNvGrpSpPr>
            <p:nvPr/>
          </p:nvGrpSpPr>
          <p:grpSpPr bwMode="auto">
            <a:xfrm>
              <a:off x="259" y="177"/>
              <a:ext cx="4292" cy="1599"/>
              <a:chOff x="271" y="189"/>
              <a:chExt cx="3592" cy="1620"/>
            </a:xfrm>
          </p:grpSpPr>
          <p:sp>
            <p:nvSpPr>
              <p:cNvPr id="14358" name="AutoShape 106"/>
              <p:cNvSpPr>
                <a:spLocks noChangeArrowheads="1"/>
              </p:cNvSpPr>
              <p:nvPr/>
            </p:nvSpPr>
            <p:spPr bwMode="auto">
              <a:xfrm>
                <a:off x="271" y="189"/>
                <a:ext cx="320" cy="128"/>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4359" name="Text Box 118"/>
              <p:cNvSpPr txBox="1">
                <a:spLocks noChangeArrowheads="1"/>
              </p:cNvSpPr>
              <p:nvPr/>
            </p:nvSpPr>
            <p:spPr bwMode="auto">
              <a:xfrm>
                <a:off x="617" y="1566"/>
                <a:ext cx="3246" cy="243"/>
              </a:xfrm>
              <a:prstGeom prst="rect">
                <a:avLst/>
              </a:prstGeom>
              <a:solidFill>
                <a:srgbClr val="FFFF99"/>
              </a:solidFill>
              <a:ln w="28575">
                <a:solidFill>
                  <a:schemeClr val="tx1"/>
                </a:solidFill>
                <a:miter lim="800000"/>
                <a:headEnd/>
                <a:tailEnd/>
              </a:ln>
            </p:spPr>
            <p:txBody>
              <a:bodyPr>
                <a:spAutoFit/>
              </a:bodyPr>
              <a:lstStyle/>
              <a:p>
                <a:pPr defTabSz="863600">
                  <a:spcBef>
                    <a:spcPct val="50000"/>
                  </a:spcBef>
                </a:pPr>
                <a:r>
                  <a:rPr lang="en-US" b="1">
                    <a:solidFill>
                      <a:srgbClr val="0000FF"/>
                    </a:solidFill>
                  </a:rPr>
                  <a:t>Options</a:t>
                </a:r>
                <a:r>
                  <a:rPr lang="en-US"/>
                  <a:t> – Database maintenance and Lease grid structure</a:t>
                </a:r>
              </a:p>
            </p:txBody>
          </p:sp>
        </p:grpSp>
        <p:sp>
          <p:nvSpPr>
            <p:cNvPr id="14357" name="Line 122"/>
            <p:cNvSpPr>
              <a:spLocks noChangeShapeType="1"/>
            </p:cNvSpPr>
            <p:nvPr/>
          </p:nvSpPr>
          <p:spPr bwMode="auto">
            <a:xfrm flipH="1" flipV="1">
              <a:off x="456" y="294"/>
              <a:ext cx="450" cy="1218"/>
            </a:xfrm>
            <a:prstGeom prst="line">
              <a:avLst/>
            </a:prstGeom>
            <a:noFill/>
            <a:ln w="28575">
              <a:solidFill>
                <a:srgbClr val="A50021"/>
              </a:solidFill>
              <a:round/>
              <a:headEnd/>
              <a:tailEnd type="triangle" w="med" len="med"/>
            </a:ln>
          </p:spPr>
          <p:txBody>
            <a:bodyPr/>
            <a:lstStyle/>
            <a:p>
              <a:endParaRPr lang="en-US"/>
            </a:p>
          </p:txBody>
        </p:sp>
      </p:grpSp>
      <p:pic>
        <p:nvPicPr>
          <p:cNvPr id="850039" name="Picture 119"/>
          <p:cNvPicPr>
            <a:picLocks noChangeAspect="1" noChangeArrowheads="1"/>
          </p:cNvPicPr>
          <p:nvPr/>
        </p:nvPicPr>
        <p:blipFill>
          <a:blip r:embed="rId5" cstate="print"/>
          <a:srcRect/>
          <a:stretch>
            <a:fillRect/>
          </a:stretch>
        </p:blipFill>
        <p:spPr bwMode="auto">
          <a:xfrm>
            <a:off x="438150" y="528638"/>
            <a:ext cx="1524000" cy="1019175"/>
          </a:xfrm>
          <a:prstGeom prst="rect">
            <a:avLst/>
          </a:prstGeom>
          <a:noFill/>
          <a:ln w="9525">
            <a:noFill/>
            <a:miter lim="800000"/>
            <a:headEnd/>
            <a:tailEnd/>
          </a:ln>
        </p:spPr>
      </p:pic>
      <p:grpSp>
        <p:nvGrpSpPr>
          <p:cNvPr id="7" name="Group 128"/>
          <p:cNvGrpSpPr>
            <a:grpSpLocks/>
          </p:cNvGrpSpPr>
          <p:nvPr/>
        </p:nvGrpSpPr>
        <p:grpSpPr bwMode="auto">
          <a:xfrm>
            <a:off x="982663" y="280988"/>
            <a:ext cx="6180138" cy="3603624"/>
            <a:chOff x="619" y="177"/>
            <a:chExt cx="3893" cy="2270"/>
          </a:xfrm>
        </p:grpSpPr>
        <p:sp>
          <p:nvSpPr>
            <p:cNvPr id="14353" name="AutoShape 107"/>
            <p:cNvSpPr>
              <a:spLocks noChangeArrowheads="1"/>
            </p:cNvSpPr>
            <p:nvPr/>
          </p:nvSpPr>
          <p:spPr bwMode="auto">
            <a:xfrm>
              <a:off x="619" y="177"/>
              <a:ext cx="320" cy="134"/>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4354" name="Text Box 124"/>
            <p:cNvSpPr txBox="1">
              <a:spLocks noChangeArrowheads="1"/>
            </p:cNvSpPr>
            <p:nvPr/>
          </p:nvSpPr>
          <p:spPr bwMode="auto">
            <a:xfrm>
              <a:off x="624" y="2208"/>
              <a:ext cx="3888" cy="239"/>
            </a:xfrm>
            <a:prstGeom prst="rect">
              <a:avLst/>
            </a:prstGeom>
            <a:solidFill>
              <a:srgbClr val="FFFF99"/>
            </a:solidFill>
            <a:ln w="28575">
              <a:solidFill>
                <a:schemeClr val="tx1"/>
              </a:solidFill>
              <a:miter lim="800000"/>
              <a:headEnd/>
              <a:tailEnd/>
            </a:ln>
          </p:spPr>
          <p:txBody>
            <a:bodyPr>
              <a:spAutoFit/>
            </a:bodyPr>
            <a:lstStyle/>
            <a:p>
              <a:pPr defTabSz="863600">
                <a:spcBef>
                  <a:spcPct val="50000"/>
                </a:spcBef>
              </a:pPr>
              <a:r>
                <a:rPr lang="en-US" b="1" dirty="0">
                  <a:solidFill>
                    <a:srgbClr val="0000FF"/>
                  </a:solidFill>
                </a:rPr>
                <a:t>District</a:t>
              </a:r>
              <a:r>
                <a:rPr lang="en-US" dirty="0"/>
                <a:t> – Allows for change of database</a:t>
              </a:r>
            </a:p>
          </p:txBody>
        </p:sp>
        <p:sp>
          <p:nvSpPr>
            <p:cNvPr id="14355" name="Line 127"/>
            <p:cNvSpPr>
              <a:spLocks noChangeShapeType="1"/>
            </p:cNvSpPr>
            <p:nvPr/>
          </p:nvSpPr>
          <p:spPr bwMode="auto">
            <a:xfrm flipH="1" flipV="1">
              <a:off x="816" y="300"/>
              <a:ext cx="144" cy="1908"/>
            </a:xfrm>
            <a:prstGeom prst="line">
              <a:avLst/>
            </a:prstGeom>
            <a:noFill/>
            <a:ln w="28575">
              <a:solidFill>
                <a:srgbClr val="A50021"/>
              </a:solidFill>
              <a:round/>
              <a:headEnd/>
              <a:tailEnd type="triangle" w="med" len="med"/>
            </a:ln>
          </p:spPr>
          <p:txBody>
            <a:bodyPr/>
            <a:lstStyle/>
            <a:p>
              <a:endParaRPr lang="en-US"/>
            </a:p>
          </p:txBody>
        </p:sp>
      </p:grpSp>
      <p:pic>
        <p:nvPicPr>
          <p:cNvPr id="850049" name="Picture 129"/>
          <p:cNvPicPr>
            <a:picLocks noChangeAspect="1" noChangeArrowheads="1"/>
          </p:cNvPicPr>
          <p:nvPr/>
        </p:nvPicPr>
        <p:blipFill>
          <a:blip r:embed="rId6" cstate="print"/>
          <a:srcRect/>
          <a:stretch>
            <a:fillRect/>
          </a:stretch>
        </p:blipFill>
        <p:spPr bwMode="auto">
          <a:xfrm>
            <a:off x="1009650" y="523875"/>
            <a:ext cx="1695450" cy="990600"/>
          </a:xfrm>
          <a:prstGeom prst="rect">
            <a:avLst/>
          </a:prstGeom>
          <a:noFill/>
          <a:ln w="9525">
            <a:noFill/>
            <a:miter lim="800000"/>
            <a:headEnd/>
            <a:tailEnd/>
          </a:ln>
        </p:spPr>
      </p:pic>
      <p:pic>
        <p:nvPicPr>
          <p:cNvPr id="850050" name="Picture 130"/>
          <p:cNvPicPr>
            <a:picLocks noChangeAspect="1" noChangeArrowheads="1"/>
          </p:cNvPicPr>
          <p:nvPr/>
        </p:nvPicPr>
        <p:blipFill>
          <a:blip r:embed="rId7" cstate="print"/>
          <a:srcRect/>
          <a:stretch>
            <a:fillRect/>
          </a:stretch>
        </p:blipFill>
        <p:spPr bwMode="auto">
          <a:xfrm>
            <a:off x="1547813" y="533400"/>
            <a:ext cx="657225" cy="228600"/>
          </a:xfrm>
          <a:prstGeom prst="rect">
            <a:avLst/>
          </a:prstGeom>
          <a:noFill/>
          <a:ln w="9525">
            <a:noFill/>
            <a:miter lim="800000"/>
            <a:headEnd/>
            <a:tailEnd/>
          </a:ln>
        </p:spPr>
      </p:pic>
      <p:grpSp>
        <p:nvGrpSpPr>
          <p:cNvPr id="8" name="Group 133"/>
          <p:cNvGrpSpPr>
            <a:grpSpLocks/>
          </p:cNvGrpSpPr>
          <p:nvPr/>
        </p:nvGrpSpPr>
        <p:grpSpPr bwMode="auto">
          <a:xfrm>
            <a:off x="1066800" y="280988"/>
            <a:ext cx="6105525" cy="4137025"/>
            <a:chOff x="672" y="177"/>
            <a:chExt cx="3846" cy="2606"/>
          </a:xfrm>
        </p:grpSpPr>
        <p:sp>
          <p:nvSpPr>
            <p:cNvPr id="14350" name="AutoShape 108"/>
            <p:cNvSpPr>
              <a:spLocks noChangeArrowheads="1"/>
            </p:cNvSpPr>
            <p:nvPr/>
          </p:nvSpPr>
          <p:spPr bwMode="auto">
            <a:xfrm>
              <a:off x="943" y="177"/>
              <a:ext cx="254" cy="128"/>
            </a:xfrm>
            <a:prstGeom prst="roundRect">
              <a:avLst>
                <a:gd name="adj" fmla="val 16667"/>
              </a:avLst>
            </a:prstGeom>
            <a:noFill/>
            <a:ln w="28575" algn="ctr">
              <a:solidFill>
                <a:srgbClr val="A50021"/>
              </a:solidFill>
              <a:round/>
              <a:headEnd/>
              <a:tailEnd/>
            </a:ln>
          </p:spPr>
          <p:txBody>
            <a:bodyPr wrap="none" anchor="ctr"/>
            <a:lstStyle/>
            <a:p>
              <a:endParaRPr lang="en-US"/>
            </a:p>
          </p:txBody>
        </p:sp>
        <p:sp>
          <p:nvSpPr>
            <p:cNvPr id="14351" name="Text Box 125"/>
            <p:cNvSpPr txBox="1">
              <a:spLocks noChangeArrowheads="1"/>
            </p:cNvSpPr>
            <p:nvPr/>
          </p:nvSpPr>
          <p:spPr bwMode="auto">
            <a:xfrm>
              <a:off x="672" y="2544"/>
              <a:ext cx="3846" cy="239"/>
            </a:xfrm>
            <a:prstGeom prst="rect">
              <a:avLst/>
            </a:prstGeom>
            <a:solidFill>
              <a:srgbClr val="FFFF99"/>
            </a:solidFill>
            <a:ln w="28575">
              <a:solidFill>
                <a:schemeClr val="tx1"/>
              </a:solidFill>
              <a:miter lim="800000"/>
              <a:headEnd/>
              <a:tailEnd/>
            </a:ln>
          </p:spPr>
          <p:txBody>
            <a:bodyPr>
              <a:spAutoFit/>
            </a:bodyPr>
            <a:lstStyle/>
            <a:p>
              <a:pPr defTabSz="863600">
                <a:spcBef>
                  <a:spcPct val="50000"/>
                </a:spcBef>
              </a:pPr>
              <a:r>
                <a:rPr lang="en-US" b="1" dirty="0">
                  <a:solidFill>
                    <a:srgbClr val="0000FF"/>
                  </a:solidFill>
                </a:rPr>
                <a:t>Help</a:t>
              </a:r>
              <a:r>
                <a:rPr lang="en-US" dirty="0"/>
                <a:t> – Gives PRS information including Version #</a:t>
              </a:r>
            </a:p>
          </p:txBody>
        </p:sp>
        <p:sp>
          <p:nvSpPr>
            <p:cNvPr id="14352" name="Line 132"/>
            <p:cNvSpPr>
              <a:spLocks noChangeShapeType="1"/>
            </p:cNvSpPr>
            <p:nvPr/>
          </p:nvSpPr>
          <p:spPr bwMode="auto">
            <a:xfrm flipH="1" flipV="1">
              <a:off x="1038" y="306"/>
              <a:ext cx="114" cy="2238"/>
            </a:xfrm>
            <a:prstGeom prst="line">
              <a:avLst/>
            </a:prstGeom>
            <a:noFill/>
            <a:ln w="28575">
              <a:solidFill>
                <a:srgbClr val="A50021"/>
              </a:solidFill>
              <a:round/>
              <a:headEnd/>
              <a:tailEnd type="triangle" w="med" len="med"/>
            </a:ln>
          </p:spPr>
          <p:txBody>
            <a:bodyPr/>
            <a:lstStyle/>
            <a:p>
              <a:endParaRPr lang="en-US"/>
            </a:p>
          </p:txBody>
        </p:sp>
      </p:grpSp>
      <p:sp>
        <p:nvSpPr>
          <p:cNvPr id="31" name="Title 30"/>
          <p:cNvSpPr>
            <a:spLocks noGrp="1"/>
          </p:cNvSpPr>
          <p:nvPr>
            <p:ph type="title" idx="4294967295"/>
          </p:nvPr>
        </p:nvSpPr>
        <p:spPr/>
        <p:txBody>
          <a:bodyPr/>
          <a:lstStyle/>
          <a:p>
            <a:r>
              <a:rPr lang="en-US" dirty="0" smtClean="0"/>
              <a:t>Menus</a:t>
            </a:r>
            <a:endParaRPr lang="en-US" dirty="0"/>
          </a:p>
        </p:txBody>
      </p:sp>
      <p:sp>
        <p:nvSpPr>
          <p:cNvPr id="32" name="Slide Number Placeholder 31"/>
          <p:cNvSpPr>
            <a:spLocks noGrp="1"/>
          </p:cNvSpPr>
          <p:nvPr>
            <p:ph type="sldNum" sz="quarter" idx="12"/>
          </p:nvPr>
        </p:nvSpPr>
        <p:spPr/>
        <p:txBody>
          <a:bodyPr/>
          <a:lstStyle/>
          <a:p>
            <a:pPr>
              <a:defRPr/>
            </a:pPr>
            <a:fld id="{48C3DED9-898D-456E-BEB6-75A285B2405F}" type="slidenum">
              <a:rPr lang="en-US" smtClean="0"/>
              <a:pPr>
                <a:defRPr/>
              </a:pPr>
              <a:t>8</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500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85003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5"/>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5004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nodeType="clickEffect">
                                  <p:stCondLst>
                                    <p:cond delay="0"/>
                                  </p:stCondLst>
                                  <p:childTnLst>
                                    <p:set>
                                      <p:cBhvr>
                                        <p:cTn id="44" dur="1" fill="hold">
                                          <p:stCondLst>
                                            <p:cond delay="0"/>
                                          </p:stCondLst>
                                        </p:cTn>
                                        <p:tgtEl>
                                          <p:spTgt spid="85004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50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5"/>
          <p:cNvSpPr txBox="1">
            <a:spLocks noChangeArrowheads="1"/>
          </p:cNvSpPr>
          <p:nvPr/>
        </p:nvSpPr>
        <p:spPr bwMode="auto">
          <a:xfrm>
            <a:off x="457200" y="5499100"/>
            <a:ext cx="8001000" cy="1016000"/>
          </a:xfrm>
          <a:prstGeom prst="rect">
            <a:avLst/>
          </a:prstGeom>
          <a:noFill/>
          <a:ln w="9525">
            <a:noFill/>
            <a:miter lim="800000"/>
            <a:headEnd/>
            <a:tailEnd/>
          </a:ln>
        </p:spPr>
        <p:txBody>
          <a:bodyPr>
            <a:spAutoFit/>
          </a:bodyPr>
          <a:lstStyle/>
          <a:p>
            <a:pPr>
              <a:spcBef>
                <a:spcPct val="50000"/>
              </a:spcBef>
            </a:pPr>
            <a:r>
              <a:rPr lang="en-US" sz="1200"/>
              <a:t>PRS opens to the lease grid tab.  This tab contains the master data for wells such as Field, County, State, Legal’s, API #’s, Pumper Name, Foreman Name, Working and Net Revenue Interest and much more.  The Lease Names and PRS Property # appear at the top along with the name of the Database and an item count. When a property is selected, the Pumper assigned to the well appears at the bottom of the grid. By typing the first few letters of the well name in the Lease box, the list will move to find the well or click on the drop-down arrow and scroll to select the well.</a:t>
            </a:r>
          </a:p>
        </p:txBody>
      </p:sp>
      <p:grpSp>
        <p:nvGrpSpPr>
          <p:cNvPr id="15364" name="Group 13"/>
          <p:cNvGrpSpPr>
            <a:grpSpLocks/>
          </p:cNvGrpSpPr>
          <p:nvPr/>
        </p:nvGrpSpPr>
        <p:grpSpPr bwMode="auto">
          <a:xfrm>
            <a:off x="1066800" y="454025"/>
            <a:ext cx="6958013" cy="4978400"/>
            <a:chOff x="672" y="240"/>
            <a:chExt cx="4383" cy="3136"/>
          </a:xfrm>
        </p:grpSpPr>
        <p:pic>
          <p:nvPicPr>
            <p:cNvPr id="15365" name="Picture 4"/>
            <p:cNvPicPr>
              <a:picLocks noChangeAspect="1" noChangeArrowheads="1"/>
            </p:cNvPicPr>
            <p:nvPr/>
          </p:nvPicPr>
          <p:blipFill>
            <a:blip r:embed="rId2" cstate="print"/>
            <a:srcRect/>
            <a:stretch>
              <a:fillRect/>
            </a:stretch>
          </p:blipFill>
          <p:spPr bwMode="auto">
            <a:xfrm>
              <a:off x="672" y="240"/>
              <a:ext cx="4383" cy="3136"/>
            </a:xfrm>
            <a:prstGeom prst="rect">
              <a:avLst/>
            </a:prstGeom>
            <a:noFill/>
            <a:ln w="9525">
              <a:noFill/>
              <a:miter lim="800000"/>
              <a:headEnd/>
              <a:tailEnd/>
            </a:ln>
          </p:spPr>
        </p:pic>
        <p:sp>
          <p:nvSpPr>
            <p:cNvPr id="15366" name="Oval 6"/>
            <p:cNvSpPr>
              <a:spLocks noChangeArrowheads="1"/>
            </p:cNvSpPr>
            <p:nvPr/>
          </p:nvSpPr>
          <p:spPr bwMode="auto">
            <a:xfrm>
              <a:off x="2592" y="2736"/>
              <a:ext cx="624" cy="144"/>
            </a:xfrm>
            <a:prstGeom prst="ellipse">
              <a:avLst/>
            </a:prstGeom>
            <a:noFill/>
            <a:ln w="19050">
              <a:solidFill>
                <a:srgbClr val="C00000"/>
              </a:solidFill>
              <a:round/>
              <a:headEnd/>
              <a:tailEnd/>
            </a:ln>
          </p:spPr>
          <p:txBody>
            <a:bodyPr wrap="none" anchor="ctr"/>
            <a:lstStyle/>
            <a:p>
              <a:endParaRPr lang="en-US"/>
            </a:p>
          </p:txBody>
        </p:sp>
        <p:sp>
          <p:nvSpPr>
            <p:cNvPr id="15367" name="Oval 9"/>
            <p:cNvSpPr>
              <a:spLocks noChangeArrowheads="1"/>
            </p:cNvSpPr>
            <p:nvPr/>
          </p:nvSpPr>
          <p:spPr bwMode="auto">
            <a:xfrm>
              <a:off x="816" y="576"/>
              <a:ext cx="960" cy="336"/>
            </a:xfrm>
            <a:prstGeom prst="ellipse">
              <a:avLst/>
            </a:prstGeom>
            <a:noFill/>
            <a:ln w="19050">
              <a:solidFill>
                <a:srgbClr val="C00000"/>
              </a:solidFill>
              <a:round/>
              <a:headEnd/>
              <a:tailEnd/>
            </a:ln>
          </p:spPr>
          <p:txBody>
            <a:bodyPr wrap="none" anchor="ctr"/>
            <a:lstStyle/>
            <a:p>
              <a:endParaRPr lang="en-US"/>
            </a:p>
          </p:txBody>
        </p:sp>
        <p:sp>
          <p:nvSpPr>
            <p:cNvPr id="15368" name="Oval 10"/>
            <p:cNvSpPr>
              <a:spLocks noChangeArrowheads="1"/>
            </p:cNvSpPr>
            <p:nvPr/>
          </p:nvSpPr>
          <p:spPr bwMode="auto">
            <a:xfrm>
              <a:off x="2544" y="624"/>
              <a:ext cx="864" cy="240"/>
            </a:xfrm>
            <a:prstGeom prst="ellipse">
              <a:avLst/>
            </a:prstGeom>
            <a:noFill/>
            <a:ln w="19050">
              <a:solidFill>
                <a:srgbClr val="C00000"/>
              </a:solidFill>
              <a:round/>
              <a:headEnd/>
              <a:tailEnd/>
            </a:ln>
          </p:spPr>
          <p:txBody>
            <a:bodyPr wrap="none" anchor="ctr"/>
            <a:lstStyle/>
            <a:p>
              <a:endParaRPr lang="en-US"/>
            </a:p>
          </p:txBody>
        </p:sp>
        <p:sp>
          <p:nvSpPr>
            <p:cNvPr id="15369" name="Oval 11"/>
            <p:cNvSpPr>
              <a:spLocks noChangeArrowheads="1"/>
            </p:cNvSpPr>
            <p:nvPr/>
          </p:nvSpPr>
          <p:spPr bwMode="auto">
            <a:xfrm>
              <a:off x="3456" y="624"/>
              <a:ext cx="816" cy="240"/>
            </a:xfrm>
            <a:prstGeom prst="ellipse">
              <a:avLst/>
            </a:prstGeom>
            <a:noFill/>
            <a:ln w="19050">
              <a:solidFill>
                <a:srgbClr val="C00000"/>
              </a:solidFill>
              <a:round/>
              <a:headEnd/>
              <a:tailEnd/>
            </a:ln>
          </p:spPr>
          <p:txBody>
            <a:bodyPr wrap="none" anchor="ctr"/>
            <a:lstStyle/>
            <a:p>
              <a:endParaRPr lang="en-US"/>
            </a:p>
          </p:txBody>
        </p:sp>
        <p:sp>
          <p:nvSpPr>
            <p:cNvPr id="15370" name="Oval 12"/>
            <p:cNvSpPr>
              <a:spLocks noChangeArrowheads="1"/>
            </p:cNvSpPr>
            <p:nvPr/>
          </p:nvSpPr>
          <p:spPr bwMode="auto">
            <a:xfrm>
              <a:off x="2400" y="624"/>
              <a:ext cx="144" cy="240"/>
            </a:xfrm>
            <a:prstGeom prst="ellipse">
              <a:avLst/>
            </a:prstGeom>
            <a:noFill/>
            <a:ln w="19050">
              <a:solidFill>
                <a:srgbClr val="C00000"/>
              </a:solidFill>
              <a:round/>
              <a:headEnd/>
              <a:tailEnd/>
            </a:ln>
          </p:spPr>
          <p:txBody>
            <a:bodyPr wrap="none" anchor="ctr"/>
            <a:lstStyle/>
            <a:p>
              <a:endParaRPr lang="en-US"/>
            </a:p>
          </p:txBody>
        </p:sp>
      </p:grpSp>
      <p:sp>
        <p:nvSpPr>
          <p:cNvPr id="11" name="Title 10"/>
          <p:cNvSpPr>
            <a:spLocks noGrp="1"/>
          </p:cNvSpPr>
          <p:nvPr>
            <p:ph type="title" idx="4294967295"/>
          </p:nvPr>
        </p:nvSpPr>
        <p:spPr/>
        <p:txBody>
          <a:bodyPr/>
          <a:lstStyle/>
          <a:p>
            <a:r>
              <a:rPr lang="en-US" dirty="0" smtClean="0"/>
              <a:t>Top controls</a:t>
            </a:r>
            <a:endParaRPr lang="en-US" dirty="0"/>
          </a:p>
        </p:txBody>
      </p:sp>
      <p:sp>
        <p:nvSpPr>
          <p:cNvPr id="12" name="Slide Number Placeholder 11"/>
          <p:cNvSpPr>
            <a:spLocks noGrp="1"/>
          </p:cNvSpPr>
          <p:nvPr>
            <p:ph type="sldNum" sz="quarter" idx="12"/>
          </p:nvPr>
        </p:nvSpPr>
        <p:spPr/>
        <p:txBody>
          <a:bodyPr/>
          <a:lstStyle/>
          <a:p>
            <a:pPr>
              <a:defRPr/>
            </a:pPr>
            <a:fld id="{48C3DED9-898D-456E-BEB6-75A285B2405F}"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2168</TotalTime>
  <Words>2525</Words>
  <Application>Microsoft Office PowerPoint</Application>
  <PresentationFormat>On-screen Show (4:3)</PresentationFormat>
  <Paragraphs>279</Paragraphs>
  <Slides>45</Slides>
  <Notes>0</Notes>
  <HiddenSlides>2</HiddenSlides>
  <MMClips>0</MMClips>
  <ScaleCrop>false</ScaleCrop>
  <HeadingPairs>
    <vt:vector size="4" baseType="variant">
      <vt:variant>
        <vt:lpstr>Theme</vt:lpstr>
      </vt:variant>
      <vt:variant>
        <vt:i4>3</vt:i4>
      </vt:variant>
      <vt:variant>
        <vt:lpstr>Slide Titles</vt:lpstr>
      </vt:variant>
      <vt:variant>
        <vt:i4>45</vt:i4>
      </vt:variant>
    </vt:vector>
  </HeadingPairs>
  <TitlesOfParts>
    <vt:vector size="48" baseType="lpstr">
      <vt:lpstr>1_Default Design</vt:lpstr>
      <vt:lpstr>Custom Design</vt:lpstr>
      <vt:lpstr>Default Design</vt:lpstr>
      <vt:lpstr>Intro 1</vt:lpstr>
      <vt:lpstr>Intro 2</vt:lpstr>
      <vt:lpstr>System Overview</vt:lpstr>
      <vt:lpstr>What is PRS</vt:lpstr>
      <vt:lpstr>Highlights</vt:lpstr>
      <vt:lpstr>Starting</vt:lpstr>
      <vt:lpstr>Closing PRS</vt:lpstr>
      <vt:lpstr>Menus</vt:lpstr>
      <vt:lpstr>Top controls</vt:lpstr>
      <vt:lpstr>Lease Count</vt:lpstr>
      <vt:lpstr>Lease Types</vt:lpstr>
      <vt:lpstr>Lease Types</vt:lpstr>
      <vt:lpstr>Lease Types</vt:lpstr>
      <vt:lpstr>Lease Types</vt:lpstr>
      <vt:lpstr>Lease 2</vt:lpstr>
      <vt:lpstr>LT Status</vt:lpstr>
      <vt:lpstr>Group Fields</vt:lpstr>
      <vt:lpstr>Other Fields</vt:lpstr>
      <vt:lpstr>Cross Refs</vt:lpstr>
      <vt:lpstr>Grid Layout</vt:lpstr>
      <vt:lpstr>Column Sort</vt:lpstr>
      <vt:lpstr>Lease Form</vt:lpstr>
      <vt:lpstr>Add Button</vt:lpstr>
      <vt:lpstr>Filter Button</vt:lpstr>
      <vt:lpstr>Filter Example</vt:lpstr>
      <vt:lpstr>Sort Button</vt:lpstr>
      <vt:lpstr>Export Button</vt:lpstr>
      <vt:lpstr>Spec Proc</vt:lpstr>
      <vt:lpstr>Allocation</vt:lpstr>
      <vt:lpstr>Participant</vt:lpstr>
      <vt:lpstr>Group</vt:lpstr>
      <vt:lpstr>Group</vt:lpstr>
      <vt:lpstr>Company</vt:lpstr>
      <vt:lpstr>Adv Query</vt:lpstr>
      <vt:lpstr>Adv Query</vt:lpstr>
      <vt:lpstr>Adv Query</vt:lpstr>
      <vt:lpstr>Adv Query</vt:lpstr>
      <vt:lpstr>Adv Query</vt:lpstr>
      <vt:lpstr>Adv Query</vt:lpstr>
      <vt:lpstr>Adv Query</vt:lpstr>
      <vt:lpstr>Adv Query</vt:lpstr>
      <vt:lpstr>Adv Query</vt:lpstr>
      <vt:lpstr>Selecting Items</vt:lpstr>
      <vt:lpstr>Selecting Items</vt:lpstr>
      <vt:lpstr>Selecting Items</vt:lpstr>
    </vt:vector>
  </TitlesOfParts>
  <Company>Linn Operating,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krattan</dc:creator>
  <cp:lastModifiedBy>David Cox</cp:lastModifiedBy>
  <cp:revision>133</cp:revision>
  <dcterms:created xsi:type="dcterms:W3CDTF">2009-11-09T16:11:39Z</dcterms:created>
  <dcterms:modified xsi:type="dcterms:W3CDTF">2011-04-15T21:56:06Z</dcterms:modified>
</cp:coreProperties>
</file>