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48" r:id="rId2"/>
  </p:sldMasterIdLst>
  <p:notesMasterIdLst>
    <p:notesMasterId r:id="rId36"/>
  </p:notesMasterIdLst>
  <p:sldIdLst>
    <p:sldId id="291" r:id="rId3"/>
    <p:sldId id="282" r:id="rId4"/>
    <p:sldId id="256" r:id="rId5"/>
    <p:sldId id="257" r:id="rId6"/>
    <p:sldId id="258" r:id="rId7"/>
    <p:sldId id="259" r:id="rId8"/>
    <p:sldId id="285" r:id="rId9"/>
    <p:sldId id="283" r:id="rId10"/>
    <p:sldId id="260" r:id="rId11"/>
    <p:sldId id="261" r:id="rId12"/>
    <p:sldId id="262" r:id="rId13"/>
    <p:sldId id="286" r:id="rId14"/>
    <p:sldId id="263" r:id="rId15"/>
    <p:sldId id="264" r:id="rId16"/>
    <p:sldId id="265" r:id="rId17"/>
    <p:sldId id="266" r:id="rId18"/>
    <p:sldId id="267" r:id="rId19"/>
    <p:sldId id="268" r:id="rId20"/>
    <p:sldId id="269" r:id="rId21"/>
    <p:sldId id="287" r:id="rId22"/>
    <p:sldId id="270" r:id="rId23"/>
    <p:sldId id="271" r:id="rId24"/>
    <p:sldId id="272" r:id="rId25"/>
    <p:sldId id="273" r:id="rId26"/>
    <p:sldId id="274" r:id="rId27"/>
    <p:sldId id="275" r:id="rId28"/>
    <p:sldId id="276" r:id="rId29"/>
    <p:sldId id="277" r:id="rId30"/>
    <p:sldId id="278" r:id="rId31"/>
    <p:sldId id="279" r:id="rId32"/>
    <p:sldId id="280" r:id="rId33"/>
    <p:sldId id="289" r:id="rId34"/>
    <p:sldId id="281" r:id="rId3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578" autoAdjust="0"/>
    <p:restoredTop sz="86323" autoAdjust="0"/>
  </p:normalViewPr>
  <p:slideViewPr>
    <p:cSldViewPr>
      <p:cViewPr varScale="1">
        <p:scale>
          <a:sx n="59" d="100"/>
          <a:sy n="59" d="100"/>
        </p:scale>
        <p:origin x="-156"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2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cs typeface="+mn-cs"/>
              </a:defRPr>
            </a:lvl1pPr>
          </a:lstStyle>
          <a:p>
            <a:pPr>
              <a:defRPr/>
            </a:pPr>
            <a:endParaRPr lang="en-US"/>
          </a:p>
        </p:txBody>
      </p:sp>
      <p:sp>
        <p:nvSpPr>
          <p:cNvPr id="3072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cs typeface="+mn-cs"/>
              </a:defRPr>
            </a:lvl1pPr>
          </a:lstStyle>
          <a:p>
            <a:pPr>
              <a:defRPr/>
            </a:pPr>
            <a:endParaRPr lang="en-US"/>
          </a:p>
        </p:txBody>
      </p:sp>
      <p:sp>
        <p:nvSpPr>
          <p:cNvPr id="3891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072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072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cs typeface="+mn-cs"/>
              </a:defRPr>
            </a:lvl1pPr>
          </a:lstStyle>
          <a:p>
            <a:pPr>
              <a:defRPr/>
            </a:pPr>
            <a:endParaRPr lang="en-US"/>
          </a:p>
        </p:txBody>
      </p:sp>
      <p:sp>
        <p:nvSpPr>
          <p:cNvPr id="3072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cs typeface="+mn-cs"/>
              </a:defRPr>
            </a:lvl1pPr>
          </a:lstStyle>
          <a:p>
            <a:pPr>
              <a:defRPr/>
            </a:pPr>
            <a:fld id="{302B53B4-38C3-4EA0-A3E1-648A1EDFE632}"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6146" name="Rectangle 2"/>
          <p:cNvSpPr>
            <a:spLocks noGrp="1" noChangeArrowheads="1"/>
          </p:cNvSpPr>
          <p:nvPr>
            <p:ph type="ctrTitle"/>
          </p:nvPr>
        </p:nvSpPr>
        <p:spPr>
          <a:xfrm>
            <a:off x="687388" y="2132013"/>
            <a:ext cx="7770812" cy="1463675"/>
          </a:xfrm>
          <a:prstGeom prst="rect">
            <a:avLst/>
          </a:prstGeom>
        </p:spPr>
        <p:txBody>
          <a:bodyPr/>
          <a:lstStyle>
            <a:lvl1pPr>
              <a:defRPr/>
            </a:lvl1pPr>
          </a:lstStyle>
          <a:p>
            <a:r>
              <a:rPr lang="en-US"/>
              <a:t>Click to edit Master title style</a:t>
            </a:r>
          </a:p>
        </p:txBody>
      </p:sp>
      <p:sp>
        <p:nvSpPr>
          <p:cNvPr id="6147" name="Rectangle 3"/>
          <p:cNvSpPr>
            <a:spLocks noGrp="1" noChangeArrowheads="1"/>
          </p:cNvSpPr>
          <p:nvPr>
            <p:ph type="subTitle" idx="1"/>
          </p:nvPr>
        </p:nvSpPr>
        <p:spPr>
          <a:xfrm>
            <a:off x="1370013" y="3881438"/>
            <a:ext cx="6405562" cy="1762125"/>
          </a:xfrm>
          <a:prstGeom prst="rect">
            <a:avLst/>
          </a:prstGeom>
        </p:spPr>
        <p:txBody>
          <a:bodyPr/>
          <a:lstStyle>
            <a:lvl1pPr marL="0" indent="0" algn="ctr">
              <a:buFont typeface="Wingdings 3" pitchFamily="18" charset="2"/>
              <a:buNone/>
              <a:defRPr/>
            </a:lvl1pPr>
          </a:lstStyle>
          <a:p>
            <a:r>
              <a:rPr lang="en-US"/>
              <a:t>Click to edit Master subtitle style</a:t>
            </a:r>
          </a:p>
        </p:txBody>
      </p:sp>
      <p:sp>
        <p:nvSpPr>
          <p:cNvPr id="4" name="Rectangle 4"/>
          <p:cNvSpPr>
            <a:spLocks noGrp="1" noChangeArrowheads="1"/>
          </p:cNvSpPr>
          <p:nvPr>
            <p:ph type="sldNum" sz="quarter" idx="10"/>
          </p:nvPr>
        </p:nvSpPr>
        <p:spPr bwMode="auto">
          <a:xfrm>
            <a:off x="6554788" y="6251575"/>
            <a:ext cx="2133600" cy="476250"/>
          </a:xfrm>
          <a:prstGeom prst="rect">
            <a:avLst/>
          </a:prstGeom>
          <a:ln>
            <a:miter lim="800000"/>
            <a:headEnd/>
            <a:tailEnd/>
          </a:ln>
        </p:spPr>
        <p:txBody>
          <a:bodyPr vert="horz" wrap="square" lIns="86467" tIns="43236" rIns="86467" bIns="43236" numCol="1" anchor="t" anchorCtr="0" compatLnSpc="1">
            <a:prstTxWarp prst="textNoShape">
              <a:avLst/>
            </a:prstTxWarp>
          </a:bodyPr>
          <a:lstStyle>
            <a:lvl1pPr algn="ctr">
              <a:defRPr sz="1400" b="1">
                <a:cs typeface="+mn-cs"/>
              </a:defRPr>
            </a:lvl1pPr>
          </a:lstStyle>
          <a:p>
            <a:pPr>
              <a:defRPr/>
            </a:pPr>
            <a:r>
              <a:rPr lang="en-US"/>
              <a:t>Page </a:t>
            </a:r>
            <a:fld id="{36FF707D-8350-477F-A830-10B89B7059C4}"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227013" y="-166688"/>
            <a:ext cx="8231187" cy="1143001"/>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88900" y="1000125"/>
            <a:ext cx="8850313" cy="547687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7825" y="-166688"/>
            <a:ext cx="2211388" cy="6643688"/>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8900" y="-166688"/>
            <a:ext cx="6486525" cy="6643688"/>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88900" y="-166688"/>
            <a:ext cx="8850313" cy="664368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227013" y="-166688"/>
            <a:ext cx="8231187" cy="1143001"/>
          </a:xfrm>
          <a:prstGeom prst="rect">
            <a:avLst/>
          </a:prstGeo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88900" y="1000125"/>
            <a:ext cx="4348163" cy="266223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589463" y="1000125"/>
            <a:ext cx="4349750" cy="266223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88900" y="3814763"/>
            <a:ext cx="4348163" cy="2662237"/>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589463" y="3814763"/>
            <a:ext cx="4349750" cy="2662237"/>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50FDA72-226A-4670-9790-E5BA2DCD7119}" type="slidenum">
              <a:rPr lang="en-US"/>
              <a:pPr>
                <a:defRPr/>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594F69F1-5354-49A0-8B44-34EDEC5CEE13}" type="slidenum">
              <a:rPr lang="en-US"/>
              <a:pPr>
                <a:defRPr/>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5D4BB73D-B7AE-4827-AC9A-87478729FDA5}" type="slidenum">
              <a:rPr lang="en-US"/>
              <a:pPr>
                <a:defRPr/>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21845337-591D-4636-864E-DEF8FB9316ED}" type="slidenum">
              <a:rPr lang="en-US"/>
              <a:pPr>
                <a:defRPr/>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371B8CDA-400D-4940-8E81-6790638A017A}" type="slidenum">
              <a:rPr lang="en-US"/>
              <a:pPr>
                <a:defRPr/>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767E2B70-B07E-4114-95E1-0041177D6114}"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27013" y="-166688"/>
            <a:ext cx="8231187" cy="1143001"/>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88900" y="1000125"/>
            <a:ext cx="8850313" cy="547687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xfrm>
            <a:off x="8382000" y="6324600"/>
            <a:ext cx="533400" cy="307975"/>
          </a:xfrm>
          <a:ln/>
        </p:spPr>
        <p:txBody>
          <a:bodyPr/>
          <a:lstStyle>
            <a:lvl1pPr>
              <a:defRPr/>
            </a:lvl1pPr>
          </a:lstStyle>
          <a:p>
            <a:pPr>
              <a:defRPr/>
            </a:pPr>
            <a:fld id="{D235F467-6C47-4DA0-936F-96B263D7D825}" type="slidenum">
              <a:rPr lang="en-US"/>
              <a:pPr>
                <a:defRPr/>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3B5C9C3-98DA-4E75-8A8C-2421FCA06248}" type="slidenum">
              <a:rPr lang="en-US"/>
              <a:pPr>
                <a:defRPr/>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716F6E6B-3E55-4546-94AA-AD3B2985703D}" type="slidenum">
              <a:rPr lang="en-US"/>
              <a:pPr>
                <a:defRPr/>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41DC09C-E324-4028-A878-5FF5E366875B}" type="slidenum">
              <a:rPr lang="en-US"/>
              <a:pPr>
                <a:defRPr/>
              </a:pPr>
              <a:t>‹#›</a:t>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D05646D-EA4A-4341-BE66-DED68E23D83B}"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extBox 1"/>
          <p:cNvSpPr txBox="1"/>
          <p:nvPr userDrawn="1"/>
        </p:nvSpPr>
        <p:spPr>
          <a:xfrm>
            <a:off x="304800" y="101600"/>
            <a:ext cx="4191000" cy="584200"/>
          </a:xfrm>
          <a:prstGeom prst="rect">
            <a:avLst/>
          </a:prstGeom>
          <a:noFill/>
        </p:spPr>
        <p:txBody>
          <a:bodyPr>
            <a:spAutoFit/>
          </a:bodyPr>
          <a:lstStyle/>
          <a:p>
            <a:pPr>
              <a:defRPr/>
            </a:pPr>
            <a:r>
              <a:rPr lang="en-US" sz="3200" dirty="0">
                <a:solidFill>
                  <a:schemeClr val="bg1"/>
                </a:solidFill>
                <a:cs typeface="+mn-cs"/>
              </a:rPr>
              <a:t>PRS: The Lease Tab</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227013" y="-166688"/>
            <a:ext cx="8231187" cy="1143001"/>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88900" y="1000125"/>
            <a:ext cx="4348163" cy="5476875"/>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89463" y="1000125"/>
            <a:ext cx="4349750" cy="5476875"/>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227013" y="-166688"/>
            <a:ext cx="8231187" cy="1143001"/>
          </a:xfrm>
          <a:prstGeom prst="rect">
            <a:avLst/>
          </a:prstGeom>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49" name="Rectangle 25"/>
          <p:cNvSpPr>
            <a:spLocks noChangeArrowheads="1"/>
          </p:cNvSpPr>
          <p:nvPr/>
        </p:nvSpPr>
        <p:spPr bwMode="auto">
          <a:xfrm>
            <a:off x="0" y="-12700"/>
            <a:ext cx="9144000" cy="835025"/>
          </a:xfrm>
          <a:prstGeom prst="rect">
            <a:avLst/>
          </a:prstGeom>
          <a:solidFill>
            <a:schemeClr val="tx1"/>
          </a:solidFill>
          <a:ln w="9525">
            <a:solidFill>
              <a:schemeClr val="tx1"/>
            </a:solidFill>
            <a:miter lim="800000"/>
            <a:headEnd/>
            <a:tailEnd/>
          </a:ln>
          <a:effectLst/>
        </p:spPr>
        <p:txBody>
          <a:bodyPr wrap="none" anchor="ctr"/>
          <a:lstStyle/>
          <a:p>
            <a:pPr>
              <a:defRPr/>
            </a:pPr>
            <a:endParaRPr lang="en-US" dirty="0">
              <a:cs typeface="+mn-cs"/>
            </a:endParaRPr>
          </a:p>
        </p:txBody>
      </p:sp>
      <p:sp>
        <p:nvSpPr>
          <p:cNvPr id="1032" name="Rectangle 8"/>
          <p:cNvSpPr>
            <a:spLocks noChangeArrowheads="1"/>
          </p:cNvSpPr>
          <p:nvPr/>
        </p:nvSpPr>
        <p:spPr bwMode="auto">
          <a:xfrm>
            <a:off x="0" y="0"/>
            <a:ext cx="9144000" cy="6858000"/>
          </a:xfrm>
          <a:prstGeom prst="rect">
            <a:avLst/>
          </a:prstGeom>
          <a:noFill/>
          <a:ln w="63500">
            <a:solidFill>
              <a:schemeClr val="tx1"/>
            </a:solidFill>
            <a:miter lim="800000"/>
            <a:headEnd/>
            <a:tailEnd/>
          </a:ln>
          <a:effectLst/>
        </p:spPr>
        <p:txBody>
          <a:bodyPr wrap="none" anchor="ctr"/>
          <a:lstStyle/>
          <a:p>
            <a:pPr>
              <a:defRPr/>
            </a:pPr>
            <a:endParaRPr lang="en-US">
              <a:cs typeface="+mn-cs"/>
            </a:endParaRPr>
          </a:p>
        </p:txBody>
      </p:sp>
      <p:sp>
        <p:nvSpPr>
          <p:cNvPr id="1047" name="Rectangle 23"/>
          <p:cNvSpPr>
            <a:spLocks noChangeArrowheads="1"/>
          </p:cNvSpPr>
          <p:nvPr/>
        </p:nvSpPr>
        <p:spPr bwMode="auto">
          <a:xfrm>
            <a:off x="0" y="6596063"/>
            <a:ext cx="9144000" cy="261937"/>
          </a:xfrm>
          <a:prstGeom prst="rect">
            <a:avLst/>
          </a:prstGeom>
          <a:solidFill>
            <a:schemeClr val="tx1"/>
          </a:solidFill>
          <a:ln w="9525">
            <a:noFill/>
            <a:miter lim="800000"/>
            <a:headEnd/>
            <a:tailEnd/>
          </a:ln>
          <a:effectLst/>
        </p:spPr>
        <p:txBody>
          <a:bodyPr wrap="none" anchor="ctr"/>
          <a:lstStyle/>
          <a:p>
            <a:pPr>
              <a:defRPr/>
            </a:pPr>
            <a:endParaRPr lang="en-US">
              <a:cs typeface="+mn-cs"/>
            </a:endParaRPr>
          </a:p>
        </p:txBody>
      </p:sp>
    </p:spTree>
  </p:cSld>
  <p:clrMap bg1="lt1" tx1="dk1" bg2="lt2" tx2="dk2" accent1="accent1" accent2="accent2" accent3="accent3" accent4="accent4" accent5="accent5" accent6="accent6" hlink="hlink" folHlink="folHlink"/>
  <p:sldLayoutIdLst>
    <p:sldLayoutId id="2147483724" r:id="rId1"/>
    <p:sldLayoutId id="2147483702" r:id="rId2"/>
    <p:sldLayoutId id="2147483725"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 id="2147483711" r:id="rId12"/>
    <p:sldLayoutId id="2147483712" r:id="rId13"/>
  </p:sldLayoutIdLst>
  <p:txStyles>
    <p:titleStyle>
      <a:lvl1pPr algn="l" defTabSz="863600" rtl="0" eaLnBrk="0" fontAlgn="base" hangingPunct="0">
        <a:spcBef>
          <a:spcPct val="0"/>
        </a:spcBef>
        <a:spcAft>
          <a:spcPct val="0"/>
        </a:spcAft>
        <a:defRPr sz="2900" b="1">
          <a:solidFill>
            <a:schemeClr val="bg1"/>
          </a:solidFill>
          <a:latin typeface="+mj-lt"/>
          <a:ea typeface="+mj-ea"/>
          <a:cs typeface="+mj-cs"/>
        </a:defRPr>
      </a:lvl1pPr>
      <a:lvl2pPr algn="l" defTabSz="863600" rtl="0" eaLnBrk="0" fontAlgn="base" hangingPunct="0">
        <a:spcBef>
          <a:spcPct val="0"/>
        </a:spcBef>
        <a:spcAft>
          <a:spcPct val="0"/>
        </a:spcAft>
        <a:defRPr sz="2900" b="1">
          <a:solidFill>
            <a:schemeClr val="bg1"/>
          </a:solidFill>
          <a:latin typeface="Arial" charset="0"/>
          <a:cs typeface="Arial" charset="0"/>
        </a:defRPr>
      </a:lvl2pPr>
      <a:lvl3pPr algn="l" defTabSz="863600" rtl="0" eaLnBrk="0" fontAlgn="base" hangingPunct="0">
        <a:spcBef>
          <a:spcPct val="0"/>
        </a:spcBef>
        <a:spcAft>
          <a:spcPct val="0"/>
        </a:spcAft>
        <a:defRPr sz="2900" b="1">
          <a:solidFill>
            <a:schemeClr val="bg1"/>
          </a:solidFill>
          <a:latin typeface="Arial" charset="0"/>
          <a:cs typeface="Arial" charset="0"/>
        </a:defRPr>
      </a:lvl3pPr>
      <a:lvl4pPr algn="l" defTabSz="863600" rtl="0" eaLnBrk="0" fontAlgn="base" hangingPunct="0">
        <a:spcBef>
          <a:spcPct val="0"/>
        </a:spcBef>
        <a:spcAft>
          <a:spcPct val="0"/>
        </a:spcAft>
        <a:defRPr sz="2900" b="1">
          <a:solidFill>
            <a:schemeClr val="bg1"/>
          </a:solidFill>
          <a:latin typeface="Arial" charset="0"/>
          <a:cs typeface="Arial" charset="0"/>
        </a:defRPr>
      </a:lvl4pPr>
      <a:lvl5pPr algn="l" defTabSz="863600" rtl="0" eaLnBrk="0" fontAlgn="base" hangingPunct="0">
        <a:spcBef>
          <a:spcPct val="0"/>
        </a:spcBef>
        <a:spcAft>
          <a:spcPct val="0"/>
        </a:spcAft>
        <a:defRPr sz="2900" b="1">
          <a:solidFill>
            <a:schemeClr val="bg1"/>
          </a:solidFill>
          <a:latin typeface="Arial" charset="0"/>
          <a:cs typeface="Arial" charset="0"/>
        </a:defRPr>
      </a:lvl5pPr>
      <a:lvl6pPr marL="457200" algn="l" defTabSz="863600" rtl="0" fontAlgn="base">
        <a:spcBef>
          <a:spcPct val="0"/>
        </a:spcBef>
        <a:spcAft>
          <a:spcPct val="0"/>
        </a:spcAft>
        <a:defRPr sz="2900" b="1">
          <a:solidFill>
            <a:schemeClr val="bg1"/>
          </a:solidFill>
          <a:latin typeface="Arial" charset="0"/>
          <a:cs typeface="Arial" charset="0"/>
        </a:defRPr>
      </a:lvl6pPr>
      <a:lvl7pPr marL="914400" algn="l" defTabSz="863600" rtl="0" fontAlgn="base">
        <a:spcBef>
          <a:spcPct val="0"/>
        </a:spcBef>
        <a:spcAft>
          <a:spcPct val="0"/>
        </a:spcAft>
        <a:defRPr sz="2900" b="1">
          <a:solidFill>
            <a:schemeClr val="bg1"/>
          </a:solidFill>
          <a:latin typeface="Arial" charset="0"/>
          <a:cs typeface="Arial" charset="0"/>
        </a:defRPr>
      </a:lvl7pPr>
      <a:lvl8pPr marL="1371600" algn="l" defTabSz="863600" rtl="0" fontAlgn="base">
        <a:spcBef>
          <a:spcPct val="0"/>
        </a:spcBef>
        <a:spcAft>
          <a:spcPct val="0"/>
        </a:spcAft>
        <a:defRPr sz="2900" b="1">
          <a:solidFill>
            <a:schemeClr val="bg1"/>
          </a:solidFill>
          <a:latin typeface="Arial" charset="0"/>
          <a:cs typeface="Arial" charset="0"/>
        </a:defRPr>
      </a:lvl8pPr>
      <a:lvl9pPr marL="1828800" algn="l" defTabSz="863600" rtl="0" fontAlgn="base">
        <a:spcBef>
          <a:spcPct val="0"/>
        </a:spcBef>
        <a:spcAft>
          <a:spcPct val="0"/>
        </a:spcAft>
        <a:defRPr sz="2900" b="1">
          <a:solidFill>
            <a:schemeClr val="bg1"/>
          </a:solidFill>
          <a:latin typeface="Arial" charset="0"/>
          <a:cs typeface="Arial" charset="0"/>
        </a:defRPr>
      </a:lvl9pPr>
    </p:titleStyle>
    <p:bodyStyle>
      <a:lvl1pPr marL="323850" indent="-323850" algn="l" defTabSz="863600" rtl="0" eaLnBrk="0" fontAlgn="base" hangingPunct="0">
        <a:spcBef>
          <a:spcPct val="20000"/>
        </a:spcBef>
        <a:spcAft>
          <a:spcPct val="0"/>
        </a:spcAft>
        <a:buClr>
          <a:schemeClr val="tx1"/>
        </a:buClr>
        <a:buSzPct val="120000"/>
        <a:buFont typeface="Wingdings 3" pitchFamily="18" charset="2"/>
        <a:buChar char=""/>
        <a:defRPr sz="1700" b="1">
          <a:solidFill>
            <a:schemeClr val="tx1"/>
          </a:solidFill>
          <a:latin typeface="+mn-lt"/>
          <a:ea typeface="+mn-ea"/>
          <a:cs typeface="+mn-cs"/>
        </a:defRPr>
      </a:lvl1pPr>
      <a:lvl2pPr marL="703263" indent="-271463" algn="l" defTabSz="863600" rtl="0" eaLnBrk="0" fontAlgn="base" hangingPunct="0">
        <a:spcBef>
          <a:spcPct val="20000"/>
        </a:spcBef>
        <a:spcAft>
          <a:spcPct val="0"/>
        </a:spcAft>
        <a:buFont typeface="Wingdings" pitchFamily="2" charset="2"/>
        <a:buChar char="§"/>
        <a:defRPr sz="1600">
          <a:solidFill>
            <a:schemeClr val="tx1"/>
          </a:solidFill>
          <a:latin typeface="+mn-lt"/>
          <a:cs typeface="+mn-cs"/>
        </a:defRPr>
      </a:lvl2pPr>
      <a:lvl3pPr marL="1081088" indent="-217488" algn="l" defTabSz="863600" rtl="0" eaLnBrk="0" fontAlgn="base" hangingPunct="0">
        <a:spcBef>
          <a:spcPct val="20000"/>
        </a:spcBef>
        <a:spcAft>
          <a:spcPct val="0"/>
        </a:spcAft>
        <a:buChar char="•"/>
        <a:defRPr sz="1600">
          <a:solidFill>
            <a:schemeClr val="tx1"/>
          </a:solidFill>
          <a:latin typeface="+mn-lt"/>
          <a:cs typeface="+mn-cs"/>
        </a:defRPr>
      </a:lvl3pPr>
      <a:lvl4pPr marL="1512888" indent="-212725" algn="l" defTabSz="863600" rtl="0" eaLnBrk="0" fontAlgn="base" hangingPunct="0">
        <a:spcBef>
          <a:spcPct val="20000"/>
        </a:spcBef>
        <a:spcAft>
          <a:spcPct val="0"/>
        </a:spcAft>
        <a:buChar char="o"/>
        <a:defRPr sz="1600">
          <a:solidFill>
            <a:schemeClr val="tx1"/>
          </a:solidFill>
          <a:latin typeface="+mn-lt"/>
          <a:cs typeface="+mn-cs"/>
        </a:defRPr>
      </a:lvl4pPr>
      <a:lvl5pPr marL="1944688" indent="-215900" algn="l" defTabSz="863600" rtl="0" eaLnBrk="0" fontAlgn="base" hangingPunct="0">
        <a:spcBef>
          <a:spcPct val="20000"/>
        </a:spcBef>
        <a:spcAft>
          <a:spcPct val="0"/>
        </a:spcAft>
        <a:buChar char="»"/>
        <a:defRPr sz="1600">
          <a:solidFill>
            <a:schemeClr val="tx1"/>
          </a:solidFill>
          <a:latin typeface="+mn-lt"/>
          <a:cs typeface="+mn-cs"/>
        </a:defRPr>
      </a:lvl5pPr>
      <a:lvl6pPr marL="2401888" indent="-215900" algn="l" defTabSz="863600" rtl="0" fontAlgn="base">
        <a:spcBef>
          <a:spcPct val="20000"/>
        </a:spcBef>
        <a:spcAft>
          <a:spcPct val="0"/>
        </a:spcAft>
        <a:buChar char="»"/>
        <a:defRPr sz="1600">
          <a:solidFill>
            <a:schemeClr val="tx1"/>
          </a:solidFill>
          <a:latin typeface="+mn-lt"/>
          <a:cs typeface="+mn-cs"/>
        </a:defRPr>
      </a:lvl6pPr>
      <a:lvl7pPr marL="2859088" indent="-215900" algn="l" defTabSz="863600" rtl="0" fontAlgn="base">
        <a:spcBef>
          <a:spcPct val="20000"/>
        </a:spcBef>
        <a:spcAft>
          <a:spcPct val="0"/>
        </a:spcAft>
        <a:buChar char="»"/>
        <a:defRPr sz="1600">
          <a:solidFill>
            <a:schemeClr val="tx1"/>
          </a:solidFill>
          <a:latin typeface="+mn-lt"/>
          <a:cs typeface="+mn-cs"/>
        </a:defRPr>
      </a:lvl7pPr>
      <a:lvl8pPr marL="3316288" indent="-215900" algn="l" defTabSz="863600" rtl="0" fontAlgn="base">
        <a:spcBef>
          <a:spcPct val="20000"/>
        </a:spcBef>
        <a:spcAft>
          <a:spcPct val="0"/>
        </a:spcAft>
        <a:buChar char="»"/>
        <a:defRPr sz="1600">
          <a:solidFill>
            <a:schemeClr val="tx1"/>
          </a:solidFill>
          <a:latin typeface="+mn-lt"/>
          <a:cs typeface="+mn-cs"/>
        </a:defRPr>
      </a:lvl8pPr>
      <a:lvl9pPr marL="3773488" indent="-215900" algn="l" defTabSz="863600" rtl="0" fontAlgn="base">
        <a:spcBef>
          <a:spcPct val="20000"/>
        </a:spcBef>
        <a:spcAft>
          <a:spcPct val="0"/>
        </a:spcAft>
        <a:buChar char="»"/>
        <a:defRPr sz="16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457200" y="-609600"/>
            <a:ext cx="3962400" cy="48736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2051"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cs typeface="+mn-cs"/>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cs typeface="+mn-cs"/>
              </a:defRPr>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cs typeface="+mn-cs"/>
              </a:defRPr>
            </a:lvl1pPr>
          </a:lstStyle>
          <a:p>
            <a:pPr>
              <a:defRPr/>
            </a:pPr>
            <a:fld id="{9B6ABFDA-592A-4AD5-88EF-29616E74630D}"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13" r:id="rId1"/>
    <p:sldLayoutId id="2147483714" r:id="rId2"/>
    <p:sldLayoutId id="2147483715" r:id="rId3"/>
    <p:sldLayoutId id="2147483716" r:id="rId4"/>
    <p:sldLayoutId id="2147483717" r:id="rId5"/>
    <p:sldLayoutId id="2147483718" r:id="rId6"/>
    <p:sldLayoutId id="2147483719" r:id="rId7"/>
    <p:sldLayoutId id="2147483720" r:id="rId8"/>
    <p:sldLayoutId id="2147483721" r:id="rId9"/>
    <p:sldLayoutId id="2147483722" r:id="rId10"/>
    <p:sldLayoutId id="2147483723" r:id="rId11"/>
  </p:sldLayoutIdLst>
  <p:hf hdr="0" ftr="0" dt="0"/>
  <p:txStyles>
    <p:titleStyle>
      <a:lvl1pPr algn="l" rtl="0" eaLnBrk="0" fontAlgn="base" hangingPunct="0">
        <a:spcBef>
          <a:spcPct val="0"/>
        </a:spcBef>
        <a:spcAft>
          <a:spcPct val="0"/>
        </a:spcAft>
        <a:defRPr sz="20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0.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0.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0.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0.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0.xml"/></Relationships>
</file>

<file path=ppt/slides/_rels/slide1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0.xml"/></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0.xml"/></Relationships>
</file>

<file path=ppt/slides/_rels/slide1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0.xml"/></Relationships>
</file>

<file path=ppt/slides/_rels/slide1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0.xml"/></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0.xml"/><Relationship Id="rId4" Type="http://schemas.openxmlformats.org/officeDocument/2006/relationships/image" Target="../media/image23.png"/></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0.xml"/></Relationships>
</file>

<file path=ppt/slides/_rels/slide2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0.xml"/></Relationships>
</file>

<file path=ppt/slides/_rels/slide2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0.xml"/></Relationships>
</file>

<file path=ppt/slides/_rels/slide23.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0.xml"/></Relationships>
</file>

<file path=ppt/slides/_rels/slide2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0.xml"/><Relationship Id="rId4" Type="http://schemas.openxmlformats.org/officeDocument/2006/relationships/image" Target="../media/image31.png"/></Relationships>
</file>

<file path=ppt/slides/_rels/slide25.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0.xml"/></Relationships>
</file>

<file path=ppt/slides/_rels/slide2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0.xml"/><Relationship Id="rId4" Type="http://schemas.openxmlformats.org/officeDocument/2006/relationships/image" Target="../media/image34.png"/></Relationships>
</file>

<file path=ppt/slides/_rels/slide27.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0.xml"/></Relationships>
</file>

<file path=ppt/slides/_rels/slide28.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0.xml"/></Relationships>
</file>

<file path=ppt/slides/_rels/slide2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0.xml"/><Relationship Id="rId4" Type="http://schemas.openxmlformats.org/officeDocument/2006/relationships/image" Target="../media/image22.png"/></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0.xml"/></Relationships>
</file>

<file path=ppt/slides/_rels/slide30.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0.xml"/></Relationships>
</file>

<file path=ppt/slides/_rels/slide31.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0.xml"/></Relationships>
</file>

<file path=ppt/slides/_rels/slide32.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0.xml"/></Relationships>
</file>

<file path=ppt/slides/_rels/slide3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20.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0.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0.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0.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Content Placeholder 3" descr="horseheadchevtex.jpg"/>
          <p:cNvPicPr>
            <a:picLocks noGrp="1" noChangeAspect="1"/>
          </p:cNvPicPr>
          <p:nvPr>
            <p:ph idx="4294967295"/>
          </p:nvPr>
        </p:nvPicPr>
        <p:blipFill>
          <a:blip r:embed="rId2" cstate="print"/>
          <a:srcRect/>
          <a:stretch>
            <a:fillRect/>
          </a:stretch>
        </p:blipFill>
        <p:spPr bwMode="auto">
          <a:xfrm>
            <a:off x="2895600" y="2743200"/>
            <a:ext cx="3373438" cy="2133600"/>
          </a:xfrm>
          <a:prstGeom prst="rect">
            <a:avLst/>
          </a:prstGeom>
          <a:noFill/>
          <a:ln>
            <a:miter lim="800000"/>
            <a:headEnd/>
            <a:tailEnd/>
          </a:ln>
        </p:spPr>
      </p:pic>
      <p:sp>
        <p:nvSpPr>
          <p:cNvPr id="5123" name="TextBox 4"/>
          <p:cNvSpPr txBox="1">
            <a:spLocks noChangeArrowheads="1"/>
          </p:cNvSpPr>
          <p:nvPr/>
        </p:nvSpPr>
        <p:spPr bwMode="auto">
          <a:xfrm>
            <a:off x="381000" y="161925"/>
            <a:ext cx="4419600" cy="523875"/>
          </a:xfrm>
          <a:prstGeom prst="rect">
            <a:avLst/>
          </a:prstGeom>
          <a:noFill/>
          <a:ln w="9525">
            <a:noFill/>
            <a:miter lim="800000"/>
            <a:headEnd/>
            <a:tailEnd/>
          </a:ln>
        </p:spPr>
        <p:txBody>
          <a:bodyPr>
            <a:spAutoFit/>
          </a:bodyPr>
          <a:lstStyle/>
          <a:p>
            <a:r>
              <a:rPr lang="en-US" sz="2800" b="1">
                <a:solidFill>
                  <a:schemeClr val="bg1"/>
                </a:solidFill>
              </a:rPr>
              <a:t>Carroll Engineering, Inc.</a:t>
            </a:r>
          </a:p>
        </p:txBody>
      </p:sp>
      <p:sp>
        <p:nvSpPr>
          <p:cNvPr id="5124" name="TextBox 4"/>
          <p:cNvSpPr txBox="1">
            <a:spLocks noChangeArrowheads="1"/>
          </p:cNvSpPr>
          <p:nvPr/>
        </p:nvSpPr>
        <p:spPr bwMode="auto">
          <a:xfrm>
            <a:off x="1295400" y="1447800"/>
            <a:ext cx="6553200" cy="523875"/>
          </a:xfrm>
          <a:prstGeom prst="rect">
            <a:avLst/>
          </a:prstGeom>
          <a:noFill/>
          <a:ln w="9525">
            <a:noFill/>
            <a:miter lim="800000"/>
            <a:headEnd/>
            <a:tailEnd/>
          </a:ln>
        </p:spPr>
        <p:txBody>
          <a:bodyPr>
            <a:spAutoFit/>
          </a:bodyPr>
          <a:lstStyle/>
          <a:p>
            <a:pPr algn="ctr"/>
            <a:r>
              <a:rPr lang="en-US" sz="2800" b="1" dirty="0"/>
              <a:t>PRS – Production Reporting System</a:t>
            </a:r>
          </a:p>
        </p:txBody>
      </p:sp>
      <p:sp>
        <p:nvSpPr>
          <p:cNvPr id="5" name="Title 4"/>
          <p:cNvSpPr>
            <a:spLocks noGrp="1"/>
          </p:cNvSpPr>
          <p:nvPr>
            <p:ph type="title" idx="4294967295"/>
          </p:nvPr>
        </p:nvSpPr>
        <p:spPr>
          <a:xfrm>
            <a:off x="381000" y="-685800"/>
            <a:ext cx="8229600" cy="487362"/>
          </a:xfrm>
          <a:prstGeom prst="rect">
            <a:avLst/>
          </a:prstGeom>
        </p:spPr>
        <p:txBody>
          <a:bodyPr/>
          <a:lstStyle/>
          <a:p>
            <a:r>
              <a:rPr lang="en-US" dirty="0" smtClean="0"/>
              <a:t>Intro 1</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Number Placeholder 3"/>
          <p:cNvSpPr>
            <a:spLocks noGrp="1"/>
          </p:cNvSpPr>
          <p:nvPr>
            <p:ph type="sldNum" sz="quarter" idx="12"/>
          </p:nvPr>
        </p:nvSpPr>
        <p:spPr>
          <a:noFill/>
        </p:spPr>
        <p:txBody>
          <a:bodyPr/>
          <a:lstStyle/>
          <a:p>
            <a:fld id="{BD4B8906-9ADF-42D6-AA36-CD85EAF599B9}" type="slidenum">
              <a:rPr lang="en-US" smtClean="0">
                <a:cs typeface="Arial" charset="0"/>
              </a:rPr>
              <a:pPr/>
              <a:t>10</a:t>
            </a:fld>
            <a:endParaRPr lang="en-US" smtClean="0">
              <a:cs typeface="Arial" charset="0"/>
            </a:endParaRPr>
          </a:p>
        </p:txBody>
      </p:sp>
      <p:sp>
        <p:nvSpPr>
          <p:cNvPr id="14339" name="Text Box 6"/>
          <p:cNvSpPr txBox="1">
            <a:spLocks noChangeArrowheads="1"/>
          </p:cNvSpPr>
          <p:nvPr/>
        </p:nvSpPr>
        <p:spPr bwMode="auto">
          <a:xfrm>
            <a:off x="3810000" y="381000"/>
            <a:ext cx="1447800" cy="366713"/>
          </a:xfrm>
          <a:prstGeom prst="rect">
            <a:avLst/>
          </a:prstGeom>
          <a:noFill/>
          <a:ln w="9525">
            <a:noFill/>
            <a:miter lim="800000"/>
            <a:headEnd/>
            <a:tailEnd/>
          </a:ln>
        </p:spPr>
        <p:txBody>
          <a:bodyPr>
            <a:spAutoFit/>
          </a:bodyPr>
          <a:lstStyle/>
          <a:p>
            <a:pPr>
              <a:spcBef>
                <a:spcPct val="50000"/>
              </a:spcBef>
            </a:pPr>
            <a:r>
              <a:rPr lang="en-US"/>
              <a:t>Filter Button</a:t>
            </a:r>
          </a:p>
        </p:txBody>
      </p:sp>
      <p:sp>
        <p:nvSpPr>
          <p:cNvPr id="14340" name="Text Box 7"/>
          <p:cNvSpPr txBox="1">
            <a:spLocks noChangeArrowheads="1"/>
          </p:cNvSpPr>
          <p:nvPr/>
        </p:nvSpPr>
        <p:spPr bwMode="auto">
          <a:xfrm>
            <a:off x="5715000" y="2514600"/>
            <a:ext cx="2971800" cy="2586038"/>
          </a:xfrm>
          <a:prstGeom prst="rect">
            <a:avLst/>
          </a:prstGeom>
          <a:noFill/>
          <a:ln w="9525">
            <a:noFill/>
            <a:miter lim="800000"/>
            <a:headEnd/>
            <a:tailEnd/>
          </a:ln>
        </p:spPr>
        <p:txBody>
          <a:bodyPr>
            <a:spAutoFit/>
          </a:bodyPr>
          <a:lstStyle/>
          <a:p>
            <a:pPr>
              <a:spcBef>
                <a:spcPct val="50000"/>
              </a:spcBef>
            </a:pPr>
            <a:r>
              <a:rPr lang="en-US" sz="1200"/>
              <a:t>Before using the Filter Button on the Daily Tab, you should filter for a group of wells on the lease tab. (beware - you don’t want everything)</a:t>
            </a:r>
          </a:p>
          <a:p>
            <a:pPr>
              <a:spcBef>
                <a:spcPct val="50000"/>
              </a:spcBef>
            </a:pPr>
            <a:r>
              <a:rPr lang="en-US" sz="1200"/>
              <a:t>For this example the filter on the lease tab is for Pumper – Zielny, containing 37 wells.</a:t>
            </a:r>
          </a:p>
          <a:p>
            <a:pPr>
              <a:spcBef>
                <a:spcPct val="50000"/>
              </a:spcBef>
            </a:pPr>
            <a:r>
              <a:rPr lang="en-US" sz="1200"/>
              <a:t>Click on the </a:t>
            </a:r>
            <a:r>
              <a:rPr lang="en-US" sz="1200" b="1">
                <a:solidFill>
                  <a:srgbClr val="C00000"/>
                </a:solidFill>
              </a:rPr>
              <a:t>Filter</a:t>
            </a:r>
            <a:r>
              <a:rPr lang="en-US" sz="1200"/>
              <a:t> Button</a:t>
            </a:r>
          </a:p>
          <a:p>
            <a:pPr>
              <a:spcBef>
                <a:spcPct val="50000"/>
              </a:spcBef>
            </a:pPr>
            <a:r>
              <a:rPr lang="en-US" sz="1200"/>
              <a:t>Select the date range and click OK.  It is better to only select one or two days of production.  The more days, the longer it takes.</a:t>
            </a:r>
          </a:p>
        </p:txBody>
      </p:sp>
      <p:pic>
        <p:nvPicPr>
          <p:cNvPr id="14341" name="Picture 8"/>
          <p:cNvPicPr>
            <a:picLocks noChangeAspect="1" noChangeArrowheads="1"/>
          </p:cNvPicPr>
          <p:nvPr/>
        </p:nvPicPr>
        <p:blipFill>
          <a:blip r:embed="rId2" cstate="print"/>
          <a:srcRect/>
          <a:stretch>
            <a:fillRect/>
          </a:stretch>
        </p:blipFill>
        <p:spPr bwMode="auto">
          <a:xfrm>
            <a:off x="304800" y="838200"/>
            <a:ext cx="5129213" cy="3668713"/>
          </a:xfrm>
          <a:prstGeom prst="rect">
            <a:avLst/>
          </a:prstGeom>
          <a:noFill/>
          <a:ln w="9525">
            <a:noFill/>
            <a:miter lim="800000"/>
            <a:headEnd/>
            <a:tailEnd/>
          </a:ln>
        </p:spPr>
      </p:pic>
      <p:sp>
        <p:nvSpPr>
          <p:cNvPr id="14342" name="Oval 9"/>
          <p:cNvSpPr>
            <a:spLocks noChangeArrowheads="1"/>
          </p:cNvSpPr>
          <p:nvPr/>
        </p:nvSpPr>
        <p:spPr bwMode="auto">
          <a:xfrm>
            <a:off x="990600" y="4056063"/>
            <a:ext cx="533400" cy="457200"/>
          </a:xfrm>
          <a:prstGeom prst="ellipse">
            <a:avLst/>
          </a:prstGeom>
          <a:noFill/>
          <a:ln w="19050">
            <a:solidFill>
              <a:srgbClr val="C00000"/>
            </a:solidFill>
            <a:round/>
            <a:headEnd/>
            <a:tailEnd/>
          </a:ln>
        </p:spPr>
        <p:txBody>
          <a:bodyPr wrap="none" anchor="ctr"/>
          <a:lstStyle/>
          <a:p>
            <a:endParaRPr lang="en-US"/>
          </a:p>
        </p:txBody>
      </p:sp>
      <p:grpSp>
        <p:nvGrpSpPr>
          <p:cNvPr id="14343" name="Group 12"/>
          <p:cNvGrpSpPr>
            <a:grpSpLocks/>
          </p:cNvGrpSpPr>
          <p:nvPr/>
        </p:nvGrpSpPr>
        <p:grpSpPr bwMode="auto">
          <a:xfrm>
            <a:off x="3017838" y="4665663"/>
            <a:ext cx="2286000" cy="1905000"/>
            <a:chOff x="3533" y="2507"/>
            <a:chExt cx="1440" cy="1200"/>
          </a:xfrm>
        </p:grpSpPr>
        <p:pic>
          <p:nvPicPr>
            <p:cNvPr id="14346" name="Picture 10"/>
            <p:cNvPicPr>
              <a:picLocks noChangeAspect="1" noChangeArrowheads="1"/>
            </p:cNvPicPr>
            <p:nvPr/>
          </p:nvPicPr>
          <p:blipFill>
            <a:blip r:embed="rId3" cstate="print"/>
            <a:srcRect/>
            <a:stretch>
              <a:fillRect/>
            </a:stretch>
          </p:blipFill>
          <p:spPr bwMode="auto">
            <a:xfrm>
              <a:off x="3600" y="2592"/>
              <a:ext cx="1332" cy="918"/>
            </a:xfrm>
            <a:prstGeom prst="rect">
              <a:avLst/>
            </a:prstGeom>
            <a:noFill/>
            <a:ln w="9525">
              <a:noFill/>
              <a:miter lim="800000"/>
              <a:headEnd/>
              <a:tailEnd/>
            </a:ln>
          </p:spPr>
        </p:pic>
        <p:sp>
          <p:nvSpPr>
            <p:cNvPr id="14347" name="Oval 11"/>
            <p:cNvSpPr>
              <a:spLocks noChangeArrowheads="1"/>
            </p:cNvSpPr>
            <p:nvPr/>
          </p:nvSpPr>
          <p:spPr bwMode="auto">
            <a:xfrm>
              <a:off x="3533" y="2507"/>
              <a:ext cx="1440" cy="1200"/>
            </a:xfrm>
            <a:prstGeom prst="ellipse">
              <a:avLst/>
            </a:prstGeom>
            <a:noFill/>
            <a:ln w="19050">
              <a:solidFill>
                <a:srgbClr val="C00000"/>
              </a:solidFill>
              <a:round/>
              <a:headEnd/>
              <a:tailEnd/>
            </a:ln>
          </p:spPr>
          <p:txBody>
            <a:bodyPr wrap="none" anchor="ctr"/>
            <a:lstStyle/>
            <a:p>
              <a:endParaRPr lang="en-US"/>
            </a:p>
          </p:txBody>
        </p:sp>
      </p:grpSp>
      <p:sp>
        <p:nvSpPr>
          <p:cNvPr id="14344" name="Text Box 14"/>
          <p:cNvSpPr txBox="1">
            <a:spLocks noChangeArrowheads="1"/>
          </p:cNvSpPr>
          <p:nvPr/>
        </p:nvSpPr>
        <p:spPr bwMode="auto">
          <a:xfrm>
            <a:off x="5867400" y="838200"/>
            <a:ext cx="2362200" cy="822325"/>
          </a:xfrm>
          <a:prstGeom prst="rect">
            <a:avLst/>
          </a:prstGeom>
          <a:noFill/>
          <a:ln w="9525">
            <a:noFill/>
            <a:miter lim="800000"/>
            <a:headEnd/>
            <a:tailEnd/>
          </a:ln>
        </p:spPr>
        <p:txBody>
          <a:bodyPr>
            <a:spAutoFit/>
          </a:bodyPr>
          <a:lstStyle/>
          <a:p>
            <a:pPr>
              <a:spcBef>
                <a:spcPct val="50000"/>
              </a:spcBef>
            </a:pPr>
            <a:r>
              <a:rPr lang="en-US" sz="1200"/>
              <a:t>The Filter Button on the Daily Tab will list all items on the Lease Tab for the date range selected.</a:t>
            </a:r>
          </a:p>
        </p:txBody>
      </p:sp>
      <p:sp>
        <p:nvSpPr>
          <p:cNvPr id="14345" name="Line 15"/>
          <p:cNvSpPr>
            <a:spLocks noChangeShapeType="1"/>
          </p:cNvSpPr>
          <p:nvPr/>
        </p:nvSpPr>
        <p:spPr bwMode="auto">
          <a:xfrm flipH="1">
            <a:off x="1600200" y="4114800"/>
            <a:ext cx="4114800" cy="152400"/>
          </a:xfrm>
          <a:prstGeom prst="line">
            <a:avLst/>
          </a:prstGeom>
          <a:noFill/>
          <a:ln w="19050">
            <a:solidFill>
              <a:srgbClr val="C00000"/>
            </a:solidFill>
            <a:round/>
            <a:headEnd/>
            <a:tailEnd type="triangle" w="med" len="med"/>
          </a:ln>
        </p:spPr>
        <p:txBody>
          <a:bodyPr/>
          <a:lstStyle/>
          <a:p>
            <a:endParaRPr lang="en-US"/>
          </a:p>
        </p:txBody>
      </p:sp>
      <p:sp>
        <p:nvSpPr>
          <p:cNvPr id="12" name="Title 11"/>
          <p:cNvSpPr>
            <a:spLocks noGrp="1"/>
          </p:cNvSpPr>
          <p:nvPr>
            <p:ph type="title" idx="4294967295"/>
          </p:nvPr>
        </p:nvSpPr>
        <p:spPr/>
        <p:txBody>
          <a:bodyPr/>
          <a:lstStyle/>
          <a:p>
            <a:r>
              <a:rPr lang="en-US" dirty="0" smtClean="0"/>
              <a:t>Filter</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Number Placeholder 3"/>
          <p:cNvSpPr>
            <a:spLocks noGrp="1"/>
          </p:cNvSpPr>
          <p:nvPr>
            <p:ph type="sldNum" sz="quarter" idx="12"/>
          </p:nvPr>
        </p:nvSpPr>
        <p:spPr>
          <a:noFill/>
        </p:spPr>
        <p:txBody>
          <a:bodyPr/>
          <a:lstStyle/>
          <a:p>
            <a:fld id="{F056B660-E9BB-4274-AB31-94D11BFBAC1B}" type="slidenum">
              <a:rPr lang="en-US" smtClean="0">
                <a:cs typeface="Arial" charset="0"/>
              </a:rPr>
              <a:pPr/>
              <a:t>11</a:t>
            </a:fld>
            <a:endParaRPr lang="en-US" smtClean="0">
              <a:cs typeface="Arial" charset="0"/>
            </a:endParaRPr>
          </a:p>
        </p:txBody>
      </p:sp>
      <p:sp>
        <p:nvSpPr>
          <p:cNvPr id="15363" name="Text Box 6"/>
          <p:cNvSpPr txBox="1">
            <a:spLocks noChangeArrowheads="1"/>
          </p:cNvSpPr>
          <p:nvPr/>
        </p:nvSpPr>
        <p:spPr bwMode="auto">
          <a:xfrm>
            <a:off x="381000" y="685800"/>
            <a:ext cx="1676400" cy="1004888"/>
          </a:xfrm>
          <a:prstGeom prst="rect">
            <a:avLst/>
          </a:prstGeom>
          <a:noFill/>
          <a:ln w="9525">
            <a:noFill/>
            <a:miter lim="800000"/>
            <a:headEnd/>
            <a:tailEnd/>
          </a:ln>
        </p:spPr>
        <p:txBody>
          <a:bodyPr>
            <a:spAutoFit/>
          </a:bodyPr>
          <a:lstStyle/>
          <a:p>
            <a:pPr>
              <a:spcBef>
                <a:spcPct val="50000"/>
              </a:spcBef>
            </a:pPr>
            <a:r>
              <a:rPr lang="en-US" sz="1200"/>
              <a:t>The Daily Tab now shows all of Mark Zielny’s wells with production for 11/9/09.</a:t>
            </a:r>
          </a:p>
        </p:txBody>
      </p:sp>
      <p:pic>
        <p:nvPicPr>
          <p:cNvPr id="15364" name="Picture 7"/>
          <p:cNvPicPr>
            <a:picLocks noChangeAspect="1" noChangeArrowheads="1"/>
          </p:cNvPicPr>
          <p:nvPr/>
        </p:nvPicPr>
        <p:blipFill>
          <a:blip r:embed="rId2" cstate="print"/>
          <a:srcRect/>
          <a:stretch>
            <a:fillRect/>
          </a:stretch>
        </p:blipFill>
        <p:spPr bwMode="auto">
          <a:xfrm>
            <a:off x="2133600" y="381000"/>
            <a:ext cx="6629400" cy="5776913"/>
          </a:xfrm>
          <a:prstGeom prst="rect">
            <a:avLst/>
          </a:prstGeom>
          <a:noFill/>
          <a:ln w="9525">
            <a:noFill/>
            <a:miter lim="800000"/>
            <a:headEnd/>
            <a:tailEnd/>
          </a:ln>
        </p:spPr>
      </p:pic>
      <p:sp>
        <p:nvSpPr>
          <p:cNvPr id="15365" name="Text Box 8"/>
          <p:cNvSpPr txBox="1">
            <a:spLocks noChangeArrowheads="1"/>
          </p:cNvSpPr>
          <p:nvPr/>
        </p:nvSpPr>
        <p:spPr bwMode="auto">
          <a:xfrm>
            <a:off x="304800" y="2743200"/>
            <a:ext cx="1676400" cy="1570038"/>
          </a:xfrm>
          <a:prstGeom prst="rect">
            <a:avLst/>
          </a:prstGeom>
          <a:noFill/>
          <a:ln w="9525">
            <a:noFill/>
            <a:miter lim="800000"/>
            <a:headEnd/>
            <a:tailEnd/>
          </a:ln>
        </p:spPr>
        <p:txBody>
          <a:bodyPr>
            <a:spAutoFit/>
          </a:bodyPr>
          <a:lstStyle/>
          <a:p>
            <a:pPr>
              <a:spcBef>
                <a:spcPct val="50000"/>
              </a:spcBef>
            </a:pPr>
            <a:r>
              <a:rPr lang="en-US" sz="1200"/>
              <a:t>Notice the </a:t>
            </a:r>
            <a:r>
              <a:rPr lang="en-US" sz="1200" b="1">
                <a:solidFill>
                  <a:srgbClr val="C00000"/>
                </a:solidFill>
              </a:rPr>
              <a:t>Source</a:t>
            </a:r>
            <a:r>
              <a:rPr lang="en-US" sz="1200"/>
              <a:t> column.  There are some wells with allocations… a(ow08/31/09) – oil and water are allocated based upon a test on 8/31/09</a:t>
            </a:r>
          </a:p>
        </p:txBody>
      </p:sp>
      <p:sp>
        <p:nvSpPr>
          <p:cNvPr id="15366" name="Text Box 9"/>
          <p:cNvSpPr txBox="1">
            <a:spLocks noChangeArrowheads="1"/>
          </p:cNvSpPr>
          <p:nvPr/>
        </p:nvSpPr>
        <p:spPr bwMode="auto">
          <a:xfrm>
            <a:off x="381000" y="5486400"/>
            <a:ext cx="1524000" cy="822325"/>
          </a:xfrm>
          <a:prstGeom prst="rect">
            <a:avLst/>
          </a:prstGeom>
          <a:noFill/>
          <a:ln w="9525">
            <a:noFill/>
            <a:miter lim="800000"/>
            <a:headEnd/>
            <a:tailEnd/>
          </a:ln>
        </p:spPr>
        <p:txBody>
          <a:bodyPr>
            <a:spAutoFit/>
          </a:bodyPr>
          <a:lstStyle/>
          <a:p>
            <a:pPr>
              <a:spcBef>
                <a:spcPct val="50000"/>
              </a:spcBef>
            </a:pPr>
            <a:r>
              <a:rPr lang="en-US" sz="1200"/>
              <a:t>To get back to one well on the Daily Tab, click on the Lease Button</a:t>
            </a:r>
          </a:p>
        </p:txBody>
      </p:sp>
      <p:sp>
        <p:nvSpPr>
          <p:cNvPr id="15367" name="Line 10"/>
          <p:cNvSpPr>
            <a:spLocks noChangeShapeType="1"/>
          </p:cNvSpPr>
          <p:nvPr/>
        </p:nvSpPr>
        <p:spPr bwMode="auto">
          <a:xfrm flipV="1">
            <a:off x="1676400" y="5943600"/>
            <a:ext cx="762000" cy="228600"/>
          </a:xfrm>
          <a:prstGeom prst="line">
            <a:avLst/>
          </a:prstGeom>
          <a:noFill/>
          <a:ln w="19050">
            <a:solidFill>
              <a:srgbClr val="C00000"/>
            </a:solidFill>
            <a:round/>
            <a:headEnd/>
            <a:tailEnd type="triangle" w="med" len="med"/>
          </a:ln>
        </p:spPr>
        <p:txBody>
          <a:bodyPr/>
          <a:lstStyle/>
          <a:p>
            <a:endParaRPr lang="en-US"/>
          </a:p>
        </p:txBody>
      </p:sp>
      <p:sp>
        <p:nvSpPr>
          <p:cNvPr id="15368" name="Line 12"/>
          <p:cNvSpPr>
            <a:spLocks noChangeShapeType="1"/>
          </p:cNvSpPr>
          <p:nvPr/>
        </p:nvSpPr>
        <p:spPr bwMode="auto">
          <a:xfrm>
            <a:off x="1752600" y="3657600"/>
            <a:ext cx="5943600" cy="304800"/>
          </a:xfrm>
          <a:prstGeom prst="line">
            <a:avLst/>
          </a:prstGeom>
          <a:noFill/>
          <a:ln w="19050">
            <a:solidFill>
              <a:srgbClr val="C00000"/>
            </a:solidFill>
            <a:round/>
            <a:headEnd/>
            <a:tailEnd type="triangle" w="med" len="med"/>
          </a:ln>
        </p:spPr>
        <p:txBody>
          <a:bodyPr/>
          <a:lstStyle/>
          <a:p>
            <a:endParaRPr lang="en-US"/>
          </a:p>
        </p:txBody>
      </p:sp>
      <p:sp>
        <p:nvSpPr>
          <p:cNvPr id="9" name="Title 8"/>
          <p:cNvSpPr>
            <a:spLocks noGrp="1"/>
          </p:cNvSpPr>
          <p:nvPr>
            <p:ph type="title" idx="4294967295"/>
          </p:nvPr>
        </p:nvSpPr>
        <p:spPr/>
        <p:txBody>
          <a:bodyPr/>
          <a:lstStyle/>
          <a:p>
            <a:r>
              <a:rPr lang="en-US" dirty="0" smtClean="0"/>
              <a:t>Filter</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Number Placeholder 3"/>
          <p:cNvSpPr>
            <a:spLocks noGrp="1"/>
          </p:cNvSpPr>
          <p:nvPr>
            <p:ph type="sldNum" sz="quarter" idx="12"/>
          </p:nvPr>
        </p:nvSpPr>
        <p:spPr>
          <a:noFill/>
        </p:spPr>
        <p:txBody>
          <a:bodyPr/>
          <a:lstStyle/>
          <a:p>
            <a:fld id="{29AF5231-1D63-4413-BDF3-822042BA4E8B}" type="slidenum">
              <a:rPr lang="en-US" smtClean="0">
                <a:cs typeface="Arial" charset="0"/>
              </a:rPr>
              <a:pPr/>
              <a:t>12</a:t>
            </a:fld>
            <a:endParaRPr lang="en-US" smtClean="0">
              <a:cs typeface="Arial" charset="0"/>
            </a:endParaRPr>
          </a:p>
        </p:txBody>
      </p:sp>
      <p:pic>
        <p:nvPicPr>
          <p:cNvPr id="16387" name="Picture 4"/>
          <p:cNvPicPr>
            <a:picLocks noChangeAspect="1" noChangeArrowheads="1"/>
          </p:cNvPicPr>
          <p:nvPr/>
        </p:nvPicPr>
        <p:blipFill>
          <a:blip r:embed="rId2" cstate="print"/>
          <a:srcRect/>
          <a:stretch>
            <a:fillRect/>
          </a:stretch>
        </p:blipFill>
        <p:spPr bwMode="auto">
          <a:xfrm>
            <a:off x="609600" y="762000"/>
            <a:ext cx="6267450" cy="4924425"/>
          </a:xfrm>
          <a:prstGeom prst="rect">
            <a:avLst/>
          </a:prstGeom>
          <a:noFill/>
          <a:ln w="9525">
            <a:noFill/>
            <a:miter lim="800000"/>
            <a:headEnd/>
            <a:tailEnd/>
          </a:ln>
        </p:spPr>
      </p:pic>
      <p:sp>
        <p:nvSpPr>
          <p:cNvPr id="16388" name="Text Box 5"/>
          <p:cNvSpPr txBox="1">
            <a:spLocks noChangeArrowheads="1"/>
          </p:cNvSpPr>
          <p:nvPr/>
        </p:nvSpPr>
        <p:spPr bwMode="auto">
          <a:xfrm>
            <a:off x="2819400" y="304800"/>
            <a:ext cx="3429000" cy="369888"/>
          </a:xfrm>
          <a:prstGeom prst="rect">
            <a:avLst/>
          </a:prstGeom>
          <a:noFill/>
          <a:ln w="9525">
            <a:noFill/>
            <a:miter lim="800000"/>
            <a:headEnd/>
            <a:tailEnd/>
          </a:ln>
        </p:spPr>
        <p:txBody>
          <a:bodyPr>
            <a:spAutoFit/>
          </a:bodyPr>
          <a:lstStyle/>
          <a:p>
            <a:pPr>
              <a:spcBef>
                <a:spcPct val="50000"/>
              </a:spcBef>
            </a:pPr>
            <a:r>
              <a:rPr lang="en-US"/>
              <a:t>Manual &amp; Transfer Buttons</a:t>
            </a:r>
          </a:p>
        </p:txBody>
      </p:sp>
      <p:sp>
        <p:nvSpPr>
          <p:cNvPr id="16389" name="Text Box 6"/>
          <p:cNvSpPr txBox="1">
            <a:spLocks noChangeArrowheads="1"/>
          </p:cNvSpPr>
          <p:nvPr/>
        </p:nvSpPr>
        <p:spPr bwMode="auto">
          <a:xfrm>
            <a:off x="7086600" y="1371600"/>
            <a:ext cx="1752600" cy="1938338"/>
          </a:xfrm>
          <a:prstGeom prst="rect">
            <a:avLst/>
          </a:prstGeom>
          <a:noFill/>
          <a:ln w="9525">
            <a:noFill/>
            <a:miter lim="800000"/>
            <a:headEnd/>
            <a:tailEnd/>
          </a:ln>
        </p:spPr>
        <p:txBody>
          <a:bodyPr>
            <a:spAutoFit/>
          </a:bodyPr>
          <a:lstStyle/>
          <a:p>
            <a:pPr>
              <a:spcBef>
                <a:spcPct val="50000"/>
              </a:spcBef>
            </a:pPr>
            <a:r>
              <a:rPr lang="en-US" sz="1200"/>
              <a:t>The </a:t>
            </a:r>
            <a:r>
              <a:rPr lang="en-US" sz="1200" b="1">
                <a:solidFill>
                  <a:srgbClr val="C00000"/>
                </a:solidFill>
              </a:rPr>
              <a:t>Manual</a:t>
            </a:r>
            <a:r>
              <a:rPr lang="en-US" sz="1200"/>
              <a:t> button allows for manual input of data.</a:t>
            </a:r>
          </a:p>
          <a:p>
            <a:pPr>
              <a:spcBef>
                <a:spcPct val="50000"/>
              </a:spcBef>
            </a:pPr>
            <a:r>
              <a:rPr lang="en-US" sz="1200"/>
              <a:t>The </a:t>
            </a:r>
            <a:r>
              <a:rPr lang="en-US" sz="1200" b="1">
                <a:solidFill>
                  <a:srgbClr val="C00000"/>
                </a:solidFill>
              </a:rPr>
              <a:t>Transfer</a:t>
            </a:r>
            <a:r>
              <a:rPr lang="en-US" sz="1200"/>
              <a:t> button – View daily data of transferred leases by date.</a:t>
            </a:r>
          </a:p>
          <a:p>
            <a:pPr>
              <a:spcBef>
                <a:spcPct val="50000"/>
              </a:spcBef>
            </a:pPr>
            <a:r>
              <a:rPr lang="en-US" sz="1200"/>
              <a:t>Most users will not used these buttons.</a:t>
            </a:r>
          </a:p>
        </p:txBody>
      </p:sp>
      <p:sp>
        <p:nvSpPr>
          <p:cNvPr id="16390" name="Oval 7"/>
          <p:cNvSpPr>
            <a:spLocks noChangeArrowheads="1"/>
          </p:cNvSpPr>
          <p:nvPr/>
        </p:nvSpPr>
        <p:spPr bwMode="auto">
          <a:xfrm>
            <a:off x="1936750" y="5060950"/>
            <a:ext cx="1219200" cy="609600"/>
          </a:xfrm>
          <a:prstGeom prst="ellipse">
            <a:avLst/>
          </a:prstGeom>
          <a:noFill/>
          <a:ln w="19050">
            <a:solidFill>
              <a:srgbClr val="C00000"/>
            </a:solidFill>
            <a:round/>
            <a:headEnd/>
            <a:tailEnd/>
          </a:ln>
        </p:spPr>
        <p:txBody>
          <a:bodyPr wrap="none" anchor="ctr"/>
          <a:lstStyle/>
          <a:p>
            <a:endParaRPr lang="en-US">
              <a:solidFill>
                <a:srgbClr val="C00000"/>
              </a:solidFill>
            </a:endParaRPr>
          </a:p>
        </p:txBody>
      </p:sp>
      <p:sp>
        <p:nvSpPr>
          <p:cNvPr id="7" name="Title 6"/>
          <p:cNvSpPr>
            <a:spLocks noGrp="1"/>
          </p:cNvSpPr>
          <p:nvPr>
            <p:ph type="title" idx="4294967295"/>
          </p:nvPr>
        </p:nvSpPr>
        <p:spPr/>
        <p:txBody>
          <a:bodyPr/>
          <a:lstStyle/>
          <a:p>
            <a:r>
              <a:rPr lang="en-US" dirty="0" smtClean="0"/>
              <a:t>Manual</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Number Placeholder 3"/>
          <p:cNvSpPr>
            <a:spLocks noGrp="1"/>
          </p:cNvSpPr>
          <p:nvPr>
            <p:ph type="sldNum" sz="quarter" idx="12"/>
          </p:nvPr>
        </p:nvSpPr>
        <p:spPr>
          <a:noFill/>
        </p:spPr>
        <p:txBody>
          <a:bodyPr/>
          <a:lstStyle/>
          <a:p>
            <a:fld id="{6EC1D44D-B621-45FB-9B1E-4F435F528671}" type="slidenum">
              <a:rPr lang="en-US" smtClean="0">
                <a:cs typeface="Arial" charset="0"/>
              </a:rPr>
              <a:pPr/>
              <a:t>13</a:t>
            </a:fld>
            <a:endParaRPr lang="en-US" smtClean="0">
              <a:cs typeface="Arial" charset="0"/>
            </a:endParaRPr>
          </a:p>
        </p:txBody>
      </p:sp>
      <p:pic>
        <p:nvPicPr>
          <p:cNvPr id="17411" name="Picture 4"/>
          <p:cNvPicPr>
            <a:picLocks noChangeAspect="1" noChangeArrowheads="1"/>
          </p:cNvPicPr>
          <p:nvPr/>
        </p:nvPicPr>
        <p:blipFill>
          <a:blip r:embed="rId2" cstate="print"/>
          <a:srcRect/>
          <a:stretch>
            <a:fillRect/>
          </a:stretch>
        </p:blipFill>
        <p:spPr bwMode="auto">
          <a:xfrm>
            <a:off x="609600" y="762000"/>
            <a:ext cx="6267450" cy="4924425"/>
          </a:xfrm>
          <a:prstGeom prst="rect">
            <a:avLst/>
          </a:prstGeom>
          <a:noFill/>
          <a:ln w="9525">
            <a:noFill/>
            <a:miter lim="800000"/>
            <a:headEnd/>
            <a:tailEnd/>
          </a:ln>
        </p:spPr>
      </p:pic>
      <p:sp>
        <p:nvSpPr>
          <p:cNvPr id="17412" name="Text Box 5"/>
          <p:cNvSpPr txBox="1">
            <a:spLocks noChangeArrowheads="1"/>
          </p:cNvSpPr>
          <p:nvPr/>
        </p:nvSpPr>
        <p:spPr bwMode="auto">
          <a:xfrm>
            <a:off x="3505200" y="304800"/>
            <a:ext cx="1752600" cy="366713"/>
          </a:xfrm>
          <a:prstGeom prst="rect">
            <a:avLst/>
          </a:prstGeom>
          <a:noFill/>
          <a:ln w="9525">
            <a:noFill/>
            <a:miter lim="800000"/>
            <a:headEnd/>
            <a:tailEnd/>
          </a:ln>
        </p:spPr>
        <p:txBody>
          <a:bodyPr>
            <a:spAutoFit/>
          </a:bodyPr>
          <a:lstStyle/>
          <a:p>
            <a:pPr>
              <a:spcBef>
                <a:spcPct val="50000"/>
              </a:spcBef>
            </a:pPr>
            <a:r>
              <a:rPr lang="en-US"/>
              <a:t>Plunger Button</a:t>
            </a:r>
          </a:p>
        </p:txBody>
      </p:sp>
      <p:sp>
        <p:nvSpPr>
          <p:cNvPr id="17413" name="Text Box 6"/>
          <p:cNvSpPr txBox="1">
            <a:spLocks noChangeArrowheads="1"/>
          </p:cNvSpPr>
          <p:nvPr/>
        </p:nvSpPr>
        <p:spPr bwMode="auto">
          <a:xfrm>
            <a:off x="7086600" y="1371600"/>
            <a:ext cx="1752600" cy="2216150"/>
          </a:xfrm>
          <a:prstGeom prst="rect">
            <a:avLst/>
          </a:prstGeom>
          <a:noFill/>
          <a:ln w="9525">
            <a:noFill/>
            <a:miter lim="800000"/>
            <a:headEnd/>
            <a:tailEnd/>
          </a:ln>
        </p:spPr>
        <p:txBody>
          <a:bodyPr>
            <a:spAutoFit/>
          </a:bodyPr>
          <a:lstStyle/>
          <a:p>
            <a:pPr>
              <a:spcBef>
                <a:spcPct val="50000"/>
              </a:spcBef>
            </a:pPr>
            <a:r>
              <a:rPr lang="en-US" sz="1200"/>
              <a:t>If the well has a plunger and the pumper is collecting data on it, the </a:t>
            </a:r>
            <a:r>
              <a:rPr lang="en-US" sz="1200" b="1">
                <a:solidFill>
                  <a:srgbClr val="C00000"/>
                </a:solidFill>
              </a:rPr>
              <a:t>Plunger</a:t>
            </a:r>
            <a:r>
              <a:rPr lang="en-US" sz="1200"/>
              <a:t> button will be highlighted.  If there is not a plunger, the button will be grayed-out.</a:t>
            </a:r>
          </a:p>
          <a:p>
            <a:pPr>
              <a:spcBef>
                <a:spcPct val="50000"/>
              </a:spcBef>
            </a:pPr>
            <a:r>
              <a:rPr lang="en-US" sz="1200"/>
              <a:t>Click on the </a:t>
            </a:r>
            <a:r>
              <a:rPr lang="en-US" sz="1200" b="1">
                <a:solidFill>
                  <a:srgbClr val="C00000"/>
                </a:solidFill>
              </a:rPr>
              <a:t>Plunger</a:t>
            </a:r>
            <a:r>
              <a:rPr lang="en-US" sz="1200"/>
              <a:t> button to see the data.</a:t>
            </a:r>
          </a:p>
        </p:txBody>
      </p:sp>
      <p:sp>
        <p:nvSpPr>
          <p:cNvPr id="17414" name="Oval 7"/>
          <p:cNvSpPr>
            <a:spLocks noChangeArrowheads="1"/>
          </p:cNvSpPr>
          <p:nvPr/>
        </p:nvSpPr>
        <p:spPr bwMode="auto">
          <a:xfrm>
            <a:off x="2971800" y="5105400"/>
            <a:ext cx="838200" cy="609600"/>
          </a:xfrm>
          <a:prstGeom prst="ellipse">
            <a:avLst/>
          </a:prstGeom>
          <a:noFill/>
          <a:ln w="19050">
            <a:solidFill>
              <a:srgbClr val="C00000"/>
            </a:solidFill>
            <a:round/>
            <a:headEnd/>
            <a:tailEnd/>
          </a:ln>
        </p:spPr>
        <p:txBody>
          <a:bodyPr wrap="none" anchor="ctr"/>
          <a:lstStyle/>
          <a:p>
            <a:endParaRPr lang="en-US">
              <a:solidFill>
                <a:srgbClr val="C00000"/>
              </a:solidFill>
            </a:endParaRPr>
          </a:p>
        </p:txBody>
      </p:sp>
      <p:sp>
        <p:nvSpPr>
          <p:cNvPr id="7" name="Title 6"/>
          <p:cNvSpPr>
            <a:spLocks noGrp="1"/>
          </p:cNvSpPr>
          <p:nvPr>
            <p:ph type="title" idx="4294967295"/>
          </p:nvPr>
        </p:nvSpPr>
        <p:spPr/>
        <p:txBody>
          <a:bodyPr/>
          <a:lstStyle/>
          <a:p>
            <a:r>
              <a:rPr lang="en-US" dirty="0" smtClean="0"/>
              <a:t>Plunger</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Number Placeholder 3"/>
          <p:cNvSpPr>
            <a:spLocks noGrp="1"/>
          </p:cNvSpPr>
          <p:nvPr>
            <p:ph type="sldNum" sz="quarter" idx="12"/>
          </p:nvPr>
        </p:nvSpPr>
        <p:spPr>
          <a:noFill/>
        </p:spPr>
        <p:txBody>
          <a:bodyPr/>
          <a:lstStyle/>
          <a:p>
            <a:fld id="{7AEAE542-C941-473C-AD70-B56C8CE35EB4}" type="slidenum">
              <a:rPr lang="en-US" smtClean="0">
                <a:cs typeface="Arial" charset="0"/>
              </a:rPr>
              <a:pPr/>
              <a:t>14</a:t>
            </a:fld>
            <a:endParaRPr lang="en-US" smtClean="0">
              <a:cs typeface="Arial" charset="0"/>
            </a:endParaRPr>
          </a:p>
        </p:txBody>
      </p:sp>
      <p:pic>
        <p:nvPicPr>
          <p:cNvPr id="18435" name="Picture 5"/>
          <p:cNvPicPr>
            <a:picLocks noChangeAspect="1" noChangeArrowheads="1"/>
          </p:cNvPicPr>
          <p:nvPr/>
        </p:nvPicPr>
        <p:blipFill>
          <a:blip r:embed="rId2" cstate="print"/>
          <a:srcRect/>
          <a:stretch>
            <a:fillRect/>
          </a:stretch>
        </p:blipFill>
        <p:spPr bwMode="auto">
          <a:xfrm>
            <a:off x="457200" y="1066800"/>
            <a:ext cx="8243888" cy="3670300"/>
          </a:xfrm>
          <a:prstGeom prst="rect">
            <a:avLst/>
          </a:prstGeom>
          <a:noFill/>
          <a:ln w="9525">
            <a:noFill/>
            <a:miter lim="800000"/>
            <a:headEnd/>
            <a:tailEnd/>
          </a:ln>
        </p:spPr>
      </p:pic>
      <p:sp>
        <p:nvSpPr>
          <p:cNvPr id="18436" name="Text Box 6"/>
          <p:cNvSpPr txBox="1">
            <a:spLocks noChangeArrowheads="1"/>
          </p:cNvSpPr>
          <p:nvPr/>
        </p:nvSpPr>
        <p:spPr bwMode="auto">
          <a:xfrm>
            <a:off x="3657600" y="457200"/>
            <a:ext cx="1828800" cy="366713"/>
          </a:xfrm>
          <a:prstGeom prst="rect">
            <a:avLst/>
          </a:prstGeom>
          <a:noFill/>
          <a:ln w="9525">
            <a:noFill/>
            <a:miter lim="800000"/>
            <a:headEnd/>
            <a:tailEnd/>
          </a:ln>
        </p:spPr>
        <p:txBody>
          <a:bodyPr>
            <a:spAutoFit/>
          </a:bodyPr>
          <a:lstStyle/>
          <a:p>
            <a:pPr>
              <a:spcBef>
                <a:spcPct val="50000"/>
              </a:spcBef>
            </a:pPr>
            <a:r>
              <a:rPr lang="en-US"/>
              <a:t>Plunger Screen</a:t>
            </a:r>
          </a:p>
        </p:txBody>
      </p:sp>
      <p:sp>
        <p:nvSpPr>
          <p:cNvPr id="18437" name="Text Box 7"/>
          <p:cNvSpPr txBox="1">
            <a:spLocks noChangeArrowheads="1"/>
          </p:cNvSpPr>
          <p:nvPr/>
        </p:nvSpPr>
        <p:spPr bwMode="auto">
          <a:xfrm>
            <a:off x="990600" y="5029200"/>
            <a:ext cx="7162800" cy="1371600"/>
          </a:xfrm>
          <a:prstGeom prst="rect">
            <a:avLst/>
          </a:prstGeom>
          <a:noFill/>
          <a:ln w="9525">
            <a:noFill/>
            <a:miter lim="800000"/>
            <a:headEnd/>
            <a:tailEnd/>
          </a:ln>
        </p:spPr>
        <p:txBody>
          <a:bodyPr>
            <a:spAutoFit/>
          </a:bodyPr>
          <a:lstStyle/>
          <a:p>
            <a:pPr>
              <a:spcBef>
                <a:spcPct val="50000"/>
              </a:spcBef>
            </a:pPr>
            <a:r>
              <a:rPr lang="en-US" sz="1200"/>
              <a:t>The </a:t>
            </a:r>
            <a:r>
              <a:rPr lang="en-US" sz="1200" b="1">
                <a:solidFill>
                  <a:srgbClr val="C00000"/>
                </a:solidFill>
              </a:rPr>
              <a:t>Export</a:t>
            </a:r>
            <a:r>
              <a:rPr lang="en-US" sz="1200"/>
              <a:t> button will export all data in the grid to a csv type file which can be opened in Excel.  Click on the button, name the file and select where to send the file, click on open.  Then open the file in Excel.</a:t>
            </a:r>
          </a:p>
          <a:p>
            <a:pPr>
              <a:spcBef>
                <a:spcPct val="50000"/>
              </a:spcBef>
            </a:pPr>
            <a:r>
              <a:rPr lang="en-US" sz="1200"/>
              <a:t>Click on the </a:t>
            </a:r>
            <a:r>
              <a:rPr lang="en-US" sz="1200" b="1">
                <a:solidFill>
                  <a:srgbClr val="C00000"/>
                </a:solidFill>
              </a:rPr>
              <a:t>Date Range </a:t>
            </a:r>
            <a:r>
              <a:rPr lang="en-US" sz="1200"/>
              <a:t>button to select a different range of days to be viewed. The range of days will appear in the box at the bottom of the screen.</a:t>
            </a:r>
          </a:p>
          <a:p>
            <a:pPr>
              <a:spcBef>
                <a:spcPct val="50000"/>
              </a:spcBef>
            </a:pPr>
            <a:r>
              <a:rPr lang="en-US" sz="1200"/>
              <a:t>Click the </a:t>
            </a:r>
            <a:r>
              <a:rPr lang="en-US" sz="1200" b="1">
                <a:solidFill>
                  <a:srgbClr val="C00000"/>
                </a:solidFill>
              </a:rPr>
              <a:t>Close</a:t>
            </a:r>
            <a:r>
              <a:rPr lang="en-US" sz="1200"/>
              <a:t> button to exit and return to the Daily screen.</a:t>
            </a:r>
          </a:p>
        </p:txBody>
      </p:sp>
      <p:sp>
        <p:nvSpPr>
          <p:cNvPr id="6" name="Title 5"/>
          <p:cNvSpPr>
            <a:spLocks noGrp="1"/>
          </p:cNvSpPr>
          <p:nvPr>
            <p:ph type="title" idx="4294967295"/>
          </p:nvPr>
        </p:nvSpPr>
        <p:spPr/>
        <p:txBody>
          <a:bodyPr/>
          <a:lstStyle/>
          <a:p>
            <a:r>
              <a:rPr lang="en-US" dirty="0" smtClean="0"/>
              <a:t>Plunger</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Number Placeholder 3"/>
          <p:cNvSpPr>
            <a:spLocks noGrp="1"/>
          </p:cNvSpPr>
          <p:nvPr>
            <p:ph type="sldNum" sz="quarter" idx="12"/>
          </p:nvPr>
        </p:nvSpPr>
        <p:spPr>
          <a:noFill/>
        </p:spPr>
        <p:txBody>
          <a:bodyPr/>
          <a:lstStyle/>
          <a:p>
            <a:fld id="{E73A4568-FB61-41E9-808A-E36829A8D285}" type="slidenum">
              <a:rPr lang="en-US" smtClean="0">
                <a:cs typeface="Arial" charset="0"/>
              </a:rPr>
              <a:pPr/>
              <a:t>15</a:t>
            </a:fld>
            <a:endParaRPr lang="en-US" smtClean="0">
              <a:cs typeface="Arial" charset="0"/>
            </a:endParaRPr>
          </a:p>
        </p:txBody>
      </p:sp>
      <p:pic>
        <p:nvPicPr>
          <p:cNvPr id="19459" name="Picture 4"/>
          <p:cNvPicPr>
            <a:picLocks noChangeAspect="1" noChangeArrowheads="1"/>
          </p:cNvPicPr>
          <p:nvPr/>
        </p:nvPicPr>
        <p:blipFill>
          <a:blip r:embed="rId2" cstate="print"/>
          <a:srcRect/>
          <a:stretch>
            <a:fillRect/>
          </a:stretch>
        </p:blipFill>
        <p:spPr bwMode="auto">
          <a:xfrm>
            <a:off x="1066800" y="838200"/>
            <a:ext cx="6958013" cy="4752975"/>
          </a:xfrm>
          <a:prstGeom prst="rect">
            <a:avLst/>
          </a:prstGeom>
          <a:noFill/>
          <a:ln w="9525">
            <a:noFill/>
            <a:miter lim="800000"/>
            <a:headEnd/>
            <a:tailEnd/>
          </a:ln>
        </p:spPr>
      </p:pic>
      <p:sp>
        <p:nvSpPr>
          <p:cNvPr id="19460" name="Text Box 5"/>
          <p:cNvSpPr txBox="1">
            <a:spLocks noChangeArrowheads="1"/>
          </p:cNvSpPr>
          <p:nvPr/>
        </p:nvSpPr>
        <p:spPr bwMode="auto">
          <a:xfrm>
            <a:off x="3048000" y="457200"/>
            <a:ext cx="3048000" cy="366713"/>
          </a:xfrm>
          <a:prstGeom prst="rect">
            <a:avLst/>
          </a:prstGeom>
          <a:noFill/>
          <a:ln w="9525">
            <a:noFill/>
            <a:miter lim="800000"/>
            <a:headEnd/>
            <a:tailEnd/>
          </a:ln>
        </p:spPr>
        <p:txBody>
          <a:bodyPr>
            <a:spAutoFit/>
          </a:bodyPr>
          <a:lstStyle/>
          <a:p>
            <a:pPr>
              <a:spcBef>
                <a:spcPct val="50000"/>
              </a:spcBef>
            </a:pPr>
            <a:r>
              <a:rPr lang="en-US"/>
              <a:t>Compressor (Comp) Button</a:t>
            </a:r>
          </a:p>
        </p:txBody>
      </p:sp>
      <p:sp>
        <p:nvSpPr>
          <p:cNvPr id="19461" name="Text Box 6"/>
          <p:cNvSpPr txBox="1">
            <a:spLocks noChangeArrowheads="1"/>
          </p:cNvSpPr>
          <p:nvPr/>
        </p:nvSpPr>
        <p:spPr bwMode="auto">
          <a:xfrm>
            <a:off x="1066800" y="5867400"/>
            <a:ext cx="6934200" cy="457200"/>
          </a:xfrm>
          <a:prstGeom prst="rect">
            <a:avLst/>
          </a:prstGeom>
          <a:noFill/>
          <a:ln w="9525">
            <a:noFill/>
            <a:miter lim="800000"/>
            <a:headEnd/>
            <a:tailEnd/>
          </a:ln>
        </p:spPr>
        <p:txBody>
          <a:bodyPr>
            <a:spAutoFit/>
          </a:bodyPr>
          <a:lstStyle/>
          <a:p>
            <a:pPr>
              <a:spcBef>
                <a:spcPct val="50000"/>
              </a:spcBef>
            </a:pPr>
            <a:r>
              <a:rPr lang="en-US" sz="1200"/>
              <a:t>If the well has a compressor and the Lease Operator is collecting daily data, the </a:t>
            </a:r>
            <a:r>
              <a:rPr lang="en-US" sz="1200" b="1">
                <a:solidFill>
                  <a:srgbClr val="C00000"/>
                </a:solidFill>
              </a:rPr>
              <a:t>Comp</a:t>
            </a:r>
            <a:r>
              <a:rPr lang="en-US" sz="1200"/>
              <a:t> button will be highlighted.  To view the compressor data, click on the </a:t>
            </a:r>
            <a:r>
              <a:rPr lang="en-US" sz="1200" b="1">
                <a:solidFill>
                  <a:srgbClr val="C00000"/>
                </a:solidFill>
              </a:rPr>
              <a:t>Comp</a:t>
            </a:r>
            <a:r>
              <a:rPr lang="en-US" sz="1200"/>
              <a:t> button.</a:t>
            </a:r>
          </a:p>
        </p:txBody>
      </p:sp>
      <p:sp>
        <p:nvSpPr>
          <p:cNvPr id="19462" name="Oval 7"/>
          <p:cNvSpPr>
            <a:spLocks noChangeArrowheads="1"/>
          </p:cNvSpPr>
          <p:nvPr/>
        </p:nvSpPr>
        <p:spPr bwMode="auto">
          <a:xfrm>
            <a:off x="4389438" y="5029200"/>
            <a:ext cx="762000" cy="533400"/>
          </a:xfrm>
          <a:prstGeom prst="ellipse">
            <a:avLst/>
          </a:prstGeom>
          <a:noFill/>
          <a:ln w="19050">
            <a:solidFill>
              <a:srgbClr val="C00000"/>
            </a:solidFill>
            <a:round/>
            <a:headEnd/>
            <a:tailEnd/>
          </a:ln>
        </p:spPr>
        <p:txBody>
          <a:bodyPr wrap="none" anchor="ctr"/>
          <a:lstStyle/>
          <a:p>
            <a:endParaRPr lang="en-US"/>
          </a:p>
        </p:txBody>
      </p:sp>
      <p:sp>
        <p:nvSpPr>
          <p:cNvPr id="7" name="Title 6"/>
          <p:cNvSpPr>
            <a:spLocks noGrp="1"/>
          </p:cNvSpPr>
          <p:nvPr>
            <p:ph type="title" idx="4294967295"/>
          </p:nvPr>
        </p:nvSpPr>
        <p:spPr/>
        <p:txBody>
          <a:bodyPr/>
          <a:lstStyle/>
          <a:p>
            <a:r>
              <a:rPr lang="en-US" dirty="0" smtClean="0"/>
              <a:t>Compressor</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Number Placeholder 3"/>
          <p:cNvSpPr>
            <a:spLocks noGrp="1"/>
          </p:cNvSpPr>
          <p:nvPr>
            <p:ph type="sldNum" sz="quarter" idx="12"/>
          </p:nvPr>
        </p:nvSpPr>
        <p:spPr>
          <a:noFill/>
        </p:spPr>
        <p:txBody>
          <a:bodyPr/>
          <a:lstStyle/>
          <a:p>
            <a:fld id="{D742274C-12CB-4E6A-9F0E-7E4C1DD361DA}" type="slidenum">
              <a:rPr lang="en-US" smtClean="0">
                <a:cs typeface="Arial" charset="0"/>
              </a:rPr>
              <a:pPr/>
              <a:t>16</a:t>
            </a:fld>
            <a:endParaRPr lang="en-US" smtClean="0">
              <a:cs typeface="Arial" charset="0"/>
            </a:endParaRPr>
          </a:p>
        </p:txBody>
      </p:sp>
      <p:pic>
        <p:nvPicPr>
          <p:cNvPr id="20483" name="Picture 4"/>
          <p:cNvPicPr>
            <a:picLocks noChangeAspect="1" noChangeArrowheads="1"/>
          </p:cNvPicPr>
          <p:nvPr/>
        </p:nvPicPr>
        <p:blipFill>
          <a:blip r:embed="rId2" cstate="print"/>
          <a:srcRect/>
          <a:stretch>
            <a:fillRect/>
          </a:stretch>
        </p:blipFill>
        <p:spPr bwMode="auto">
          <a:xfrm>
            <a:off x="304800" y="685800"/>
            <a:ext cx="7010400" cy="2984500"/>
          </a:xfrm>
          <a:prstGeom prst="rect">
            <a:avLst/>
          </a:prstGeom>
          <a:noFill/>
          <a:ln w="9525">
            <a:noFill/>
            <a:miter lim="800000"/>
            <a:headEnd/>
            <a:tailEnd/>
          </a:ln>
        </p:spPr>
      </p:pic>
      <p:pic>
        <p:nvPicPr>
          <p:cNvPr id="20484" name="Picture 5"/>
          <p:cNvPicPr>
            <a:picLocks noChangeAspect="1" noChangeArrowheads="1"/>
          </p:cNvPicPr>
          <p:nvPr/>
        </p:nvPicPr>
        <p:blipFill>
          <a:blip r:embed="rId3" cstate="print"/>
          <a:srcRect/>
          <a:stretch>
            <a:fillRect/>
          </a:stretch>
        </p:blipFill>
        <p:spPr bwMode="auto">
          <a:xfrm>
            <a:off x="304800" y="3657600"/>
            <a:ext cx="7010400" cy="2982913"/>
          </a:xfrm>
          <a:prstGeom prst="rect">
            <a:avLst/>
          </a:prstGeom>
          <a:noFill/>
          <a:ln w="9525">
            <a:noFill/>
            <a:miter lim="800000"/>
            <a:headEnd/>
            <a:tailEnd/>
          </a:ln>
        </p:spPr>
      </p:pic>
      <p:sp>
        <p:nvSpPr>
          <p:cNvPr id="20485" name="Text Box 6"/>
          <p:cNvSpPr txBox="1">
            <a:spLocks noChangeArrowheads="1"/>
          </p:cNvSpPr>
          <p:nvPr/>
        </p:nvSpPr>
        <p:spPr bwMode="auto">
          <a:xfrm>
            <a:off x="7467600" y="609600"/>
            <a:ext cx="1524000" cy="5170488"/>
          </a:xfrm>
          <a:prstGeom prst="rect">
            <a:avLst/>
          </a:prstGeom>
          <a:noFill/>
          <a:ln w="9525">
            <a:noFill/>
            <a:miter lim="800000"/>
            <a:headEnd/>
            <a:tailEnd/>
          </a:ln>
        </p:spPr>
        <p:txBody>
          <a:bodyPr>
            <a:spAutoFit/>
          </a:bodyPr>
          <a:lstStyle/>
          <a:p>
            <a:pPr>
              <a:spcBef>
                <a:spcPct val="50000"/>
              </a:spcBef>
            </a:pPr>
            <a:r>
              <a:rPr lang="en-US" sz="1200"/>
              <a:t>Scroll to the right to view all the data.</a:t>
            </a:r>
          </a:p>
          <a:p>
            <a:pPr>
              <a:spcBef>
                <a:spcPct val="50000"/>
              </a:spcBef>
            </a:pPr>
            <a:r>
              <a:rPr lang="en-US" sz="1200"/>
              <a:t>To export all the data in the grid,   click on the </a:t>
            </a:r>
            <a:r>
              <a:rPr lang="en-US" sz="1200" b="1">
                <a:solidFill>
                  <a:srgbClr val="C00000"/>
                </a:solidFill>
              </a:rPr>
              <a:t>Export</a:t>
            </a:r>
            <a:r>
              <a:rPr lang="en-US" sz="1200"/>
              <a:t> button, name the file, select where to send the file, click open. Open the file in Excel.</a:t>
            </a:r>
          </a:p>
          <a:p>
            <a:pPr>
              <a:spcBef>
                <a:spcPct val="50000"/>
              </a:spcBef>
            </a:pPr>
            <a:r>
              <a:rPr lang="en-US" sz="1200"/>
              <a:t>The date range is the same as the selected range on the daily tab. To change the range, Close this screen and change the date range on the daily screen, click on Comp button and the range will be changed.</a:t>
            </a:r>
          </a:p>
          <a:p>
            <a:pPr>
              <a:spcBef>
                <a:spcPct val="50000"/>
              </a:spcBef>
            </a:pPr>
            <a:r>
              <a:rPr lang="en-US" sz="1200"/>
              <a:t>Click on </a:t>
            </a:r>
            <a:r>
              <a:rPr lang="en-US" sz="1200" b="1">
                <a:solidFill>
                  <a:srgbClr val="C00000"/>
                </a:solidFill>
              </a:rPr>
              <a:t>Close</a:t>
            </a:r>
            <a:r>
              <a:rPr lang="en-US" sz="1200"/>
              <a:t> to exit the Compressor screen.</a:t>
            </a:r>
          </a:p>
        </p:txBody>
      </p:sp>
      <p:sp>
        <p:nvSpPr>
          <p:cNvPr id="20486" name="Text Box 7"/>
          <p:cNvSpPr txBox="1">
            <a:spLocks noChangeArrowheads="1"/>
          </p:cNvSpPr>
          <p:nvPr/>
        </p:nvSpPr>
        <p:spPr bwMode="auto">
          <a:xfrm>
            <a:off x="3352800" y="304800"/>
            <a:ext cx="2362200" cy="366713"/>
          </a:xfrm>
          <a:prstGeom prst="rect">
            <a:avLst/>
          </a:prstGeom>
          <a:noFill/>
          <a:ln w="9525">
            <a:noFill/>
            <a:miter lim="800000"/>
            <a:headEnd/>
            <a:tailEnd/>
          </a:ln>
        </p:spPr>
        <p:txBody>
          <a:bodyPr>
            <a:spAutoFit/>
          </a:bodyPr>
          <a:lstStyle/>
          <a:p>
            <a:pPr>
              <a:spcBef>
                <a:spcPct val="50000"/>
              </a:spcBef>
            </a:pPr>
            <a:r>
              <a:rPr lang="en-US"/>
              <a:t>Compressor Screen</a:t>
            </a:r>
          </a:p>
        </p:txBody>
      </p:sp>
      <p:sp>
        <p:nvSpPr>
          <p:cNvPr id="7" name="Title 6"/>
          <p:cNvSpPr>
            <a:spLocks noGrp="1"/>
          </p:cNvSpPr>
          <p:nvPr>
            <p:ph type="title" idx="4294967295"/>
          </p:nvPr>
        </p:nvSpPr>
        <p:spPr/>
        <p:txBody>
          <a:bodyPr/>
          <a:lstStyle/>
          <a:p>
            <a:r>
              <a:rPr lang="en-US" dirty="0" smtClean="0"/>
              <a:t>Compressor</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Number Placeholder 3"/>
          <p:cNvSpPr>
            <a:spLocks noGrp="1"/>
          </p:cNvSpPr>
          <p:nvPr>
            <p:ph type="sldNum" sz="quarter" idx="12"/>
          </p:nvPr>
        </p:nvSpPr>
        <p:spPr>
          <a:noFill/>
        </p:spPr>
        <p:txBody>
          <a:bodyPr/>
          <a:lstStyle/>
          <a:p>
            <a:fld id="{B057810F-AA41-4EAB-ACDE-FF51B60A9BE9}" type="slidenum">
              <a:rPr lang="en-US" smtClean="0">
                <a:cs typeface="Arial" charset="0"/>
              </a:rPr>
              <a:pPr/>
              <a:t>17</a:t>
            </a:fld>
            <a:endParaRPr lang="en-US" smtClean="0">
              <a:cs typeface="Arial" charset="0"/>
            </a:endParaRPr>
          </a:p>
        </p:txBody>
      </p:sp>
      <p:sp>
        <p:nvSpPr>
          <p:cNvPr id="21507" name="Text Box 5"/>
          <p:cNvSpPr txBox="1">
            <a:spLocks noChangeArrowheads="1"/>
          </p:cNvSpPr>
          <p:nvPr/>
        </p:nvSpPr>
        <p:spPr bwMode="auto">
          <a:xfrm>
            <a:off x="3886200" y="381000"/>
            <a:ext cx="1371600" cy="366713"/>
          </a:xfrm>
          <a:prstGeom prst="rect">
            <a:avLst/>
          </a:prstGeom>
          <a:noFill/>
          <a:ln w="9525">
            <a:noFill/>
            <a:miter lim="800000"/>
            <a:headEnd/>
            <a:tailEnd/>
          </a:ln>
        </p:spPr>
        <p:txBody>
          <a:bodyPr>
            <a:spAutoFit/>
          </a:bodyPr>
          <a:lstStyle/>
          <a:p>
            <a:pPr>
              <a:spcBef>
                <a:spcPct val="50000"/>
              </a:spcBef>
            </a:pPr>
            <a:r>
              <a:rPr lang="en-US"/>
              <a:t>Test Button</a:t>
            </a:r>
          </a:p>
        </p:txBody>
      </p:sp>
      <p:pic>
        <p:nvPicPr>
          <p:cNvPr id="21508" name="Picture 6"/>
          <p:cNvPicPr>
            <a:picLocks noChangeAspect="1" noChangeArrowheads="1"/>
          </p:cNvPicPr>
          <p:nvPr/>
        </p:nvPicPr>
        <p:blipFill>
          <a:blip r:embed="rId2" cstate="print"/>
          <a:srcRect/>
          <a:stretch>
            <a:fillRect/>
          </a:stretch>
        </p:blipFill>
        <p:spPr bwMode="auto">
          <a:xfrm>
            <a:off x="914400" y="762000"/>
            <a:ext cx="7362825" cy="5029200"/>
          </a:xfrm>
          <a:prstGeom prst="rect">
            <a:avLst/>
          </a:prstGeom>
          <a:noFill/>
          <a:ln w="9525">
            <a:noFill/>
            <a:miter lim="800000"/>
            <a:headEnd/>
            <a:tailEnd/>
          </a:ln>
        </p:spPr>
      </p:pic>
      <p:sp>
        <p:nvSpPr>
          <p:cNvPr id="21509" name="Text Box 7"/>
          <p:cNvSpPr txBox="1">
            <a:spLocks noChangeArrowheads="1"/>
          </p:cNvSpPr>
          <p:nvPr/>
        </p:nvSpPr>
        <p:spPr bwMode="auto">
          <a:xfrm>
            <a:off x="1066800" y="6019800"/>
            <a:ext cx="7010400" cy="457200"/>
          </a:xfrm>
          <a:prstGeom prst="rect">
            <a:avLst/>
          </a:prstGeom>
          <a:noFill/>
          <a:ln w="9525">
            <a:noFill/>
            <a:miter lim="800000"/>
            <a:headEnd/>
            <a:tailEnd/>
          </a:ln>
        </p:spPr>
        <p:txBody>
          <a:bodyPr>
            <a:spAutoFit/>
          </a:bodyPr>
          <a:lstStyle/>
          <a:p>
            <a:pPr>
              <a:spcBef>
                <a:spcPct val="50000"/>
              </a:spcBef>
            </a:pPr>
            <a:r>
              <a:rPr lang="en-US" sz="1200"/>
              <a:t>The well test data is used for many of the allocations. If the Lease Operator is collecting well test data, the </a:t>
            </a:r>
            <a:r>
              <a:rPr lang="en-US" sz="1200" b="1">
                <a:solidFill>
                  <a:srgbClr val="C00000"/>
                </a:solidFill>
              </a:rPr>
              <a:t>Test</a:t>
            </a:r>
            <a:r>
              <a:rPr lang="en-US" sz="1200"/>
              <a:t> button will be highlighted. To view the well test, click on the </a:t>
            </a:r>
            <a:r>
              <a:rPr lang="en-US" sz="1200" b="1">
                <a:solidFill>
                  <a:srgbClr val="C00000"/>
                </a:solidFill>
              </a:rPr>
              <a:t>Test</a:t>
            </a:r>
            <a:r>
              <a:rPr lang="en-US" sz="1200"/>
              <a:t> button.</a:t>
            </a:r>
          </a:p>
        </p:txBody>
      </p:sp>
      <p:sp>
        <p:nvSpPr>
          <p:cNvPr id="21510" name="Oval 8"/>
          <p:cNvSpPr>
            <a:spLocks noChangeArrowheads="1"/>
          </p:cNvSpPr>
          <p:nvPr/>
        </p:nvSpPr>
        <p:spPr bwMode="auto">
          <a:xfrm>
            <a:off x="5060950" y="5227638"/>
            <a:ext cx="762000" cy="457200"/>
          </a:xfrm>
          <a:prstGeom prst="ellipse">
            <a:avLst/>
          </a:prstGeom>
          <a:noFill/>
          <a:ln w="19050">
            <a:solidFill>
              <a:srgbClr val="C00000"/>
            </a:solidFill>
            <a:round/>
            <a:headEnd/>
            <a:tailEnd/>
          </a:ln>
        </p:spPr>
        <p:txBody>
          <a:bodyPr wrap="none" anchor="ctr"/>
          <a:lstStyle/>
          <a:p>
            <a:endParaRPr lang="en-US"/>
          </a:p>
        </p:txBody>
      </p:sp>
      <p:sp>
        <p:nvSpPr>
          <p:cNvPr id="7" name="Title 6"/>
          <p:cNvSpPr>
            <a:spLocks noGrp="1"/>
          </p:cNvSpPr>
          <p:nvPr>
            <p:ph type="title" idx="4294967295"/>
          </p:nvPr>
        </p:nvSpPr>
        <p:spPr/>
        <p:txBody>
          <a:bodyPr/>
          <a:lstStyle/>
          <a:p>
            <a:r>
              <a:rPr lang="en-US" dirty="0" smtClean="0"/>
              <a:t>Test Button</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Number Placeholder 3"/>
          <p:cNvSpPr>
            <a:spLocks noGrp="1"/>
          </p:cNvSpPr>
          <p:nvPr>
            <p:ph type="sldNum" sz="quarter" idx="12"/>
          </p:nvPr>
        </p:nvSpPr>
        <p:spPr>
          <a:noFill/>
        </p:spPr>
        <p:txBody>
          <a:bodyPr/>
          <a:lstStyle/>
          <a:p>
            <a:fld id="{654EE7A8-6890-4E18-A486-E745BB324E0B}" type="slidenum">
              <a:rPr lang="en-US" smtClean="0">
                <a:cs typeface="Arial" charset="0"/>
              </a:rPr>
              <a:pPr/>
              <a:t>18</a:t>
            </a:fld>
            <a:endParaRPr lang="en-US" smtClean="0">
              <a:cs typeface="Arial" charset="0"/>
            </a:endParaRPr>
          </a:p>
        </p:txBody>
      </p:sp>
      <p:pic>
        <p:nvPicPr>
          <p:cNvPr id="22531" name="Picture 4"/>
          <p:cNvPicPr>
            <a:picLocks noChangeAspect="1" noChangeArrowheads="1"/>
          </p:cNvPicPr>
          <p:nvPr/>
        </p:nvPicPr>
        <p:blipFill>
          <a:blip r:embed="rId2" cstate="print"/>
          <a:srcRect/>
          <a:stretch>
            <a:fillRect/>
          </a:stretch>
        </p:blipFill>
        <p:spPr bwMode="auto">
          <a:xfrm>
            <a:off x="381000" y="1066800"/>
            <a:ext cx="8324850" cy="2982913"/>
          </a:xfrm>
          <a:prstGeom prst="rect">
            <a:avLst/>
          </a:prstGeom>
          <a:noFill/>
          <a:ln w="9525">
            <a:noFill/>
            <a:miter lim="800000"/>
            <a:headEnd/>
            <a:tailEnd/>
          </a:ln>
        </p:spPr>
      </p:pic>
      <p:sp>
        <p:nvSpPr>
          <p:cNvPr id="22532" name="Text Box 5"/>
          <p:cNvSpPr txBox="1">
            <a:spLocks noChangeArrowheads="1"/>
          </p:cNvSpPr>
          <p:nvPr/>
        </p:nvSpPr>
        <p:spPr bwMode="auto">
          <a:xfrm>
            <a:off x="3962400" y="533400"/>
            <a:ext cx="1143000" cy="366713"/>
          </a:xfrm>
          <a:prstGeom prst="rect">
            <a:avLst/>
          </a:prstGeom>
          <a:noFill/>
          <a:ln w="9525">
            <a:noFill/>
            <a:miter lim="800000"/>
            <a:headEnd/>
            <a:tailEnd/>
          </a:ln>
        </p:spPr>
        <p:txBody>
          <a:bodyPr>
            <a:spAutoFit/>
          </a:bodyPr>
          <a:lstStyle/>
          <a:p>
            <a:pPr>
              <a:spcBef>
                <a:spcPct val="50000"/>
              </a:spcBef>
            </a:pPr>
            <a:r>
              <a:rPr lang="en-US"/>
              <a:t>Well Test</a:t>
            </a:r>
          </a:p>
        </p:txBody>
      </p:sp>
      <p:sp>
        <p:nvSpPr>
          <p:cNvPr id="22533" name="Text Box 6"/>
          <p:cNvSpPr txBox="1">
            <a:spLocks noChangeArrowheads="1"/>
          </p:cNvSpPr>
          <p:nvPr/>
        </p:nvSpPr>
        <p:spPr bwMode="auto">
          <a:xfrm>
            <a:off x="914400" y="4648200"/>
            <a:ext cx="7391400" cy="1281113"/>
          </a:xfrm>
          <a:prstGeom prst="rect">
            <a:avLst/>
          </a:prstGeom>
          <a:noFill/>
          <a:ln w="9525">
            <a:noFill/>
            <a:miter lim="800000"/>
            <a:headEnd/>
            <a:tailEnd/>
          </a:ln>
        </p:spPr>
        <p:txBody>
          <a:bodyPr>
            <a:spAutoFit/>
          </a:bodyPr>
          <a:lstStyle/>
          <a:p>
            <a:pPr>
              <a:spcBef>
                <a:spcPct val="50000"/>
              </a:spcBef>
            </a:pPr>
            <a:r>
              <a:rPr lang="en-US" sz="1200"/>
              <a:t>Scroll to the right to view more data.</a:t>
            </a:r>
          </a:p>
          <a:p>
            <a:pPr>
              <a:spcBef>
                <a:spcPct val="50000"/>
              </a:spcBef>
            </a:pPr>
            <a:r>
              <a:rPr lang="en-US" sz="1200"/>
              <a:t>Data in the grid can be exported to Excel.  Click on the </a:t>
            </a:r>
            <a:r>
              <a:rPr lang="en-US" sz="1200" b="1">
                <a:solidFill>
                  <a:srgbClr val="C00000"/>
                </a:solidFill>
              </a:rPr>
              <a:t>Export</a:t>
            </a:r>
            <a:r>
              <a:rPr lang="en-US" sz="1200"/>
              <a:t> button, click </a:t>
            </a:r>
            <a:r>
              <a:rPr lang="en-US" sz="1200" b="1">
                <a:solidFill>
                  <a:srgbClr val="C00000"/>
                </a:solidFill>
              </a:rPr>
              <a:t>OK</a:t>
            </a:r>
            <a:r>
              <a:rPr lang="en-US" sz="1200"/>
              <a:t> in the next box,  name the file, select where to send the file, click open.  Open the file in Excel.</a:t>
            </a:r>
          </a:p>
          <a:p>
            <a:pPr>
              <a:spcBef>
                <a:spcPct val="50000"/>
              </a:spcBef>
            </a:pPr>
            <a:r>
              <a:rPr lang="en-US" sz="1200"/>
              <a:t>To select a different range of days, Click on the </a:t>
            </a:r>
            <a:r>
              <a:rPr lang="en-US" sz="1200" b="1">
                <a:solidFill>
                  <a:srgbClr val="C00000"/>
                </a:solidFill>
              </a:rPr>
              <a:t>Date Range</a:t>
            </a:r>
            <a:r>
              <a:rPr lang="en-US" sz="1200">
                <a:solidFill>
                  <a:srgbClr val="C00000"/>
                </a:solidFill>
              </a:rPr>
              <a:t> </a:t>
            </a:r>
            <a:r>
              <a:rPr lang="en-US" sz="1200"/>
              <a:t>button, select days needed and click OK.  </a:t>
            </a:r>
          </a:p>
          <a:p>
            <a:pPr>
              <a:spcBef>
                <a:spcPct val="50000"/>
              </a:spcBef>
            </a:pPr>
            <a:r>
              <a:rPr lang="en-US" sz="1200"/>
              <a:t>Click </a:t>
            </a:r>
            <a:r>
              <a:rPr lang="en-US" sz="1200" b="1">
                <a:solidFill>
                  <a:srgbClr val="C00000"/>
                </a:solidFill>
              </a:rPr>
              <a:t>Close</a:t>
            </a:r>
            <a:r>
              <a:rPr lang="en-US" sz="1200"/>
              <a:t> to exit the Well Test screen.</a:t>
            </a:r>
          </a:p>
        </p:txBody>
      </p:sp>
      <p:sp>
        <p:nvSpPr>
          <p:cNvPr id="6" name="Title 5"/>
          <p:cNvSpPr>
            <a:spLocks noGrp="1"/>
          </p:cNvSpPr>
          <p:nvPr>
            <p:ph type="title" idx="4294967295"/>
          </p:nvPr>
        </p:nvSpPr>
        <p:spPr/>
        <p:txBody>
          <a:bodyPr/>
          <a:lstStyle/>
          <a:p>
            <a:r>
              <a:rPr lang="en-US" dirty="0" smtClean="0"/>
              <a:t>Well Test</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Number Placeholder 3"/>
          <p:cNvSpPr>
            <a:spLocks noGrp="1"/>
          </p:cNvSpPr>
          <p:nvPr>
            <p:ph type="sldNum" sz="quarter" idx="12"/>
          </p:nvPr>
        </p:nvSpPr>
        <p:spPr>
          <a:noFill/>
        </p:spPr>
        <p:txBody>
          <a:bodyPr/>
          <a:lstStyle/>
          <a:p>
            <a:fld id="{113E81E2-159D-4BBA-A5FB-719D2CCFECD0}" type="slidenum">
              <a:rPr lang="en-US" smtClean="0">
                <a:cs typeface="Arial" charset="0"/>
              </a:rPr>
              <a:pPr/>
              <a:t>19</a:t>
            </a:fld>
            <a:endParaRPr lang="en-US" smtClean="0">
              <a:cs typeface="Arial" charset="0"/>
            </a:endParaRPr>
          </a:p>
        </p:txBody>
      </p:sp>
      <p:sp>
        <p:nvSpPr>
          <p:cNvPr id="23555" name="Text Box 5"/>
          <p:cNvSpPr txBox="1">
            <a:spLocks noChangeArrowheads="1"/>
          </p:cNvSpPr>
          <p:nvPr/>
        </p:nvSpPr>
        <p:spPr bwMode="auto">
          <a:xfrm>
            <a:off x="3733800" y="381000"/>
            <a:ext cx="1600200" cy="366713"/>
          </a:xfrm>
          <a:prstGeom prst="rect">
            <a:avLst/>
          </a:prstGeom>
          <a:noFill/>
          <a:ln w="9525">
            <a:noFill/>
            <a:miter lim="800000"/>
            <a:headEnd/>
            <a:tailEnd/>
          </a:ln>
        </p:spPr>
        <p:txBody>
          <a:bodyPr>
            <a:spAutoFit/>
          </a:bodyPr>
          <a:lstStyle/>
          <a:p>
            <a:pPr>
              <a:spcBef>
                <a:spcPct val="50000"/>
              </a:spcBef>
            </a:pPr>
            <a:r>
              <a:rPr lang="en-US"/>
              <a:t>Export Button</a:t>
            </a:r>
          </a:p>
        </p:txBody>
      </p:sp>
      <p:sp>
        <p:nvSpPr>
          <p:cNvPr id="23556" name="Text Box 6"/>
          <p:cNvSpPr txBox="1">
            <a:spLocks noChangeArrowheads="1"/>
          </p:cNvSpPr>
          <p:nvPr/>
        </p:nvSpPr>
        <p:spPr bwMode="auto">
          <a:xfrm>
            <a:off x="533400" y="4495800"/>
            <a:ext cx="4267200" cy="830263"/>
          </a:xfrm>
          <a:prstGeom prst="rect">
            <a:avLst/>
          </a:prstGeom>
          <a:noFill/>
          <a:ln w="9525">
            <a:noFill/>
            <a:miter lim="800000"/>
            <a:headEnd/>
            <a:tailEnd/>
          </a:ln>
        </p:spPr>
        <p:txBody>
          <a:bodyPr>
            <a:spAutoFit/>
          </a:bodyPr>
          <a:lstStyle/>
          <a:p>
            <a:pPr>
              <a:spcBef>
                <a:spcPct val="50000"/>
              </a:spcBef>
            </a:pPr>
            <a:r>
              <a:rPr lang="en-US" sz="1200"/>
              <a:t>To export all the data on the daily screen for the date range selected, click on the</a:t>
            </a:r>
            <a:r>
              <a:rPr lang="en-US" sz="1200" b="1"/>
              <a:t> </a:t>
            </a:r>
            <a:r>
              <a:rPr lang="en-US" sz="1200" b="1">
                <a:solidFill>
                  <a:srgbClr val="C00000"/>
                </a:solidFill>
              </a:rPr>
              <a:t>Export</a:t>
            </a:r>
            <a:r>
              <a:rPr lang="en-US" sz="1200"/>
              <a:t> button.  Click </a:t>
            </a:r>
            <a:r>
              <a:rPr lang="en-US" sz="1200" b="1">
                <a:solidFill>
                  <a:srgbClr val="C00000"/>
                </a:solidFill>
              </a:rPr>
              <a:t>OK</a:t>
            </a:r>
            <a:r>
              <a:rPr lang="en-US" sz="1200"/>
              <a:t> in the next box. Name the file and select where to send the file, click </a:t>
            </a:r>
            <a:r>
              <a:rPr lang="en-US" sz="1200" b="1">
                <a:solidFill>
                  <a:srgbClr val="C00000"/>
                </a:solidFill>
              </a:rPr>
              <a:t>Open</a:t>
            </a:r>
            <a:r>
              <a:rPr lang="en-US" sz="1200"/>
              <a:t>.  Open the file in Excel.</a:t>
            </a:r>
          </a:p>
        </p:txBody>
      </p:sp>
      <p:pic>
        <p:nvPicPr>
          <p:cNvPr id="23557" name="Picture 9"/>
          <p:cNvPicPr>
            <a:picLocks noChangeAspect="1" noChangeArrowheads="1"/>
          </p:cNvPicPr>
          <p:nvPr/>
        </p:nvPicPr>
        <p:blipFill>
          <a:blip r:embed="rId2" cstate="print"/>
          <a:srcRect/>
          <a:stretch>
            <a:fillRect/>
          </a:stretch>
        </p:blipFill>
        <p:spPr bwMode="auto">
          <a:xfrm>
            <a:off x="228600" y="762000"/>
            <a:ext cx="4995863" cy="3262313"/>
          </a:xfrm>
          <a:prstGeom prst="rect">
            <a:avLst/>
          </a:prstGeom>
          <a:noFill/>
          <a:ln w="9525">
            <a:noFill/>
            <a:miter lim="800000"/>
            <a:headEnd/>
            <a:tailEnd/>
          </a:ln>
        </p:spPr>
      </p:pic>
      <p:pic>
        <p:nvPicPr>
          <p:cNvPr id="23558" name="Picture 10"/>
          <p:cNvPicPr>
            <a:picLocks noChangeAspect="1" noChangeArrowheads="1"/>
          </p:cNvPicPr>
          <p:nvPr/>
        </p:nvPicPr>
        <p:blipFill>
          <a:blip r:embed="rId3" cstate="print"/>
          <a:srcRect/>
          <a:stretch>
            <a:fillRect/>
          </a:stretch>
        </p:blipFill>
        <p:spPr bwMode="auto">
          <a:xfrm>
            <a:off x="5410200" y="2971800"/>
            <a:ext cx="3581400" cy="663575"/>
          </a:xfrm>
          <a:prstGeom prst="rect">
            <a:avLst/>
          </a:prstGeom>
          <a:noFill/>
          <a:ln w="9525">
            <a:noFill/>
            <a:miter lim="800000"/>
            <a:headEnd/>
            <a:tailEnd/>
          </a:ln>
        </p:spPr>
      </p:pic>
      <p:pic>
        <p:nvPicPr>
          <p:cNvPr id="23559" name="Picture 11"/>
          <p:cNvPicPr>
            <a:picLocks noChangeAspect="1" noChangeArrowheads="1"/>
          </p:cNvPicPr>
          <p:nvPr/>
        </p:nvPicPr>
        <p:blipFill>
          <a:blip r:embed="rId4" cstate="print"/>
          <a:srcRect/>
          <a:stretch>
            <a:fillRect/>
          </a:stretch>
        </p:blipFill>
        <p:spPr bwMode="auto">
          <a:xfrm>
            <a:off x="5334000" y="3733800"/>
            <a:ext cx="3443288" cy="2501900"/>
          </a:xfrm>
          <a:prstGeom prst="rect">
            <a:avLst/>
          </a:prstGeom>
          <a:noFill/>
          <a:ln w="9525">
            <a:noFill/>
            <a:miter lim="800000"/>
            <a:headEnd/>
            <a:tailEnd/>
          </a:ln>
        </p:spPr>
      </p:pic>
      <p:sp>
        <p:nvSpPr>
          <p:cNvPr id="23560" name="Oval 12"/>
          <p:cNvSpPr>
            <a:spLocks noChangeArrowheads="1"/>
          </p:cNvSpPr>
          <p:nvPr/>
        </p:nvSpPr>
        <p:spPr bwMode="auto">
          <a:xfrm>
            <a:off x="3475038" y="3551238"/>
            <a:ext cx="609600" cy="457200"/>
          </a:xfrm>
          <a:prstGeom prst="ellipse">
            <a:avLst/>
          </a:prstGeom>
          <a:noFill/>
          <a:ln w="19050">
            <a:solidFill>
              <a:srgbClr val="C00000"/>
            </a:solidFill>
            <a:round/>
            <a:headEnd/>
            <a:tailEnd/>
          </a:ln>
        </p:spPr>
        <p:txBody>
          <a:bodyPr wrap="none" anchor="ctr"/>
          <a:lstStyle/>
          <a:p>
            <a:endParaRPr lang="en-US"/>
          </a:p>
        </p:txBody>
      </p:sp>
      <p:sp>
        <p:nvSpPr>
          <p:cNvPr id="23561" name="Line 13"/>
          <p:cNvSpPr>
            <a:spLocks noChangeShapeType="1"/>
          </p:cNvSpPr>
          <p:nvPr/>
        </p:nvSpPr>
        <p:spPr bwMode="auto">
          <a:xfrm flipV="1">
            <a:off x="4648200" y="3581400"/>
            <a:ext cx="838200" cy="1219200"/>
          </a:xfrm>
          <a:prstGeom prst="line">
            <a:avLst/>
          </a:prstGeom>
          <a:noFill/>
          <a:ln w="19050">
            <a:solidFill>
              <a:srgbClr val="C00000"/>
            </a:solidFill>
            <a:round/>
            <a:headEnd/>
            <a:tailEnd type="triangle" w="med" len="med"/>
          </a:ln>
        </p:spPr>
        <p:txBody>
          <a:bodyPr/>
          <a:lstStyle/>
          <a:p>
            <a:endParaRPr lang="en-US"/>
          </a:p>
        </p:txBody>
      </p:sp>
      <p:sp>
        <p:nvSpPr>
          <p:cNvPr id="23562" name="Oval 15"/>
          <p:cNvSpPr>
            <a:spLocks noChangeArrowheads="1"/>
          </p:cNvSpPr>
          <p:nvPr/>
        </p:nvSpPr>
        <p:spPr bwMode="auto">
          <a:xfrm>
            <a:off x="8229600" y="5638800"/>
            <a:ext cx="533400" cy="228600"/>
          </a:xfrm>
          <a:prstGeom prst="ellipse">
            <a:avLst/>
          </a:prstGeom>
          <a:noFill/>
          <a:ln w="19050">
            <a:solidFill>
              <a:srgbClr val="C00000"/>
            </a:solidFill>
            <a:round/>
            <a:headEnd/>
            <a:tailEnd/>
          </a:ln>
        </p:spPr>
        <p:txBody>
          <a:bodyPr wrap="none" anchor="ctr"/>
          <a:lstStyle/>
          <a:p>
            <a:endParaRPr lang="en-US">
              <a:solidFill>
                <a:srgbClr val="C00000"/>
              </a:solidFill>
            </a:endParaRPr>
          </a:p>
        </p:txBody>
      </p:sp>
      <p:sp>
        <p:nvSpPr>
          <p:cNvPr id="23563" name="Line 16"/>
          <p:cNvSpPr>
            <a:spLocks noChangeShapeType="1"/>
          </p:cNvSpPr>
          <p:nvPr/>
        </p:nvSpPr>
        <p:spPr bwMode="auto">
          <a:xfrm flipV="1">
            <a:off x="4495800" y="4800600"/>
            <a:ext cx="1752600" cy="228600"/>
          </a:xfrm>
          <a:prstGeom prst="line">
            <a:avLst/>
          </a:prstGeom>
          <a:noFill/>
          <a:ln w="19050">
            <a:solidFill>
              <a:srgbClr val="C00000"/>
            </a:solidFill>
            <a:round/>
            <a:headEnd/>
            <a:tailEnd type="triangle" w="med" len="med"/>
          </a:ln>
        </p:spPr>
        <p:txBody>
          <a:bodyPr/>
          <a:lstStyle/>
          <a:p>
            <a:endParaRPr lang="en-US"/>
          </a:p>
        </p:txBody>
      </p:sp>
      <p:sp>
        <p:nvSpPr>
          <p:cNvPr id="23564" name="Line 16"/>
          <p:cNvSpPr>
            <a:spLocks noChangeShapeType="1"/>
          </p:cNvSpPr>
          <p:nvPr/>
        </p:nvSpPr>
        <p:spPr bwMode="auto">
          <a:xfrm>
            <a:off x="4495800" y="5105400"/>
            <a:ext cx="3886200" cy="533400"/>
          </a:xfrm>
          <a:prstGeom prst="line">
            <a:avLst/>
          </a:prstGeom>
          <a:noFill/>
          <a:ln w="19050">
            <a:solidFill>
              <a:srgbClr val="C00000"/>
            </a:solidFill>
            <a:round/>
            <a:headEnd/>
            <a:tailEnd type="triangle" w="med" len="med"/>
          </a:ln>
        </p:spPr>
        <p:txBody>
          <a:bodyPr/>
          <a:lstStyle/>
          <a:p>
            <a:endParaRPr lang="en-US"/>
          </a:p>
        </p:txBody>
      </p:sp>
      <p:sp>
        <p:nvSpPr>
          <p:cNvPr id="13" name="Title 12"/>
          <p:cNvSpPr>
            <a:spLocks noGrp="1"/>
          </p:cNvSpPr>
          <p:nvPr>
            <p:ph type="title" idx="4294967295"/>
          </p:nvPr>
        </p:nvSpPr>
        <p:spPr/>
        <p:txBody>
          <a:bodyPr/>
          <a:lstStyle/>
          <a:p>
            <a:r>
              <a:rPr lang="en-US" dirty="0" smtClean="0"/>
              <a:t>Export</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Number Placeholder 3"/>
          <p:cNvSpPr>
            <a:spLocks noGrp="1"/>
          </p:cNvSpPr>
          <p:nvPr>
            <p:ph type="sldNum" sz="quarter" idx="12"/>
          </p:nvPr>
        </p:nvSpPr>
        <p:spPr>
          <a:noFill/>
        </p:spPr>
        <p:txBody>
          <a:bodyPr/>
          <a:lstStyle/>
          <a:p>
            <a:fld id="{8EF4ED5F-BA5C-4C80-AF2D-9ECFE1282298}" type="slidenum">
              <a:rPr lang="en-US" smtClean="0">
                <a:cs typeface="Arial" charset="0"/>
              </a:rPr>
              <a:pPr/>
              <a:t>2</a:t>
            </a:fld>
            <a:endParaRPr lang="en-US" smtClean="0">
              <a:cs typeface="Arial" charset="0"/>
            </a:endParaRPr>
          </a:p>
        </p:txBody>
      </p:sp>
      <p:sp>
        <p:nvSpPr>
          <p:cNvPr id="6147" name="Text Box 5"/>
          <p:cNvSpPr txBox="1">
            <a:spLocks noChangeArrowheads="1"/>
          </p:cNvSpPr>
          <p:nvPr/>
        </p:nvSpPr>
        <p:spPr bwMode="auto">
          <a:xfrm>
            <a:off x="2667000" y="5791200"/>
            <a:ext cx="3962400" cy="366713"/>
          </a:xfrm>
          <a:prstGeom prst="rect">
            <a:avLst/>
          </a:prstGeom>
          <a:noFill/>
          <a:ln w="9525">
            <a:noFill/>
            <a:miter lim="800000"/>
            <a:headEnd/>
            <a:tailEnd/>
          </a:ln>
        </p:spPr>
        <p:txBody>
          <a:bodyPr>
            <a:spAutoFit/>
          </a:bodyPr>
          <a:lstStyle/>
          <a:p>
            <a:pPr>
              <a:spcBef>
                <a:spcPct val="50000"/>
              </a:spcBef>
            </a:pPr>
            <a:r>
              <a:rPr lang="en-US" b="1"/>
              <a:t>Daily, Monthly and Pumper Tabs</a:t>
            </a:r>
          </a:p>
        </p:txBody>
      </p:sp>
      <p:pic>
        <p:nvPicPr>
          <p:cNvPr id="6148" name="Picture 5"/>
          <p:cNvPicPr>
            <a:picLocks noChangeAspect="1" noChangeArrowheads="1"/>
          </p:cNvPicPr>
          <p:nvPr/>
        </p:nvPicPr>
        <p:blipFill>
          <a:blip r:embed="rId2" cstate="print"/>
          <a:srcRect/>
          <a:stretch>
            <a:fillRect/>
          </a:stretch>
        </p:blipFill>
        <p:spPr bwMode="auto">
          <a:xfrm>
            <a:off x="762000" y="838200"/>
            <a:ext cx="7478713" cy="4419600"/>
          </a:xfrm>
          <a:prstGeom prst="rect">
            <a:avLst/>
          </a:prstGeom>
          <a:noFill/>
          <a:ln w="9525">
            <a:solidFill>
              <a:schemeClr val="accent3">
                <a:lumMod val="75000"/>
              </a:schemeClr>
            </a:solidFill>
            <a:miter lim="800000"/>
            <a:headEnd/>
            <a:tailEnd/>
          </a:ln>
        </p:spPr>
      </p:pic>
      <p:sp>
        <p:nvSpPr>
          <p:cNvPr id="5" name="Title 4"/>
          <p:cNvSpPr>
            <a:spLocks noGrp="1"/>
          </p:cNvSpPr>
          <p:nvPr>
            <p:ph type="title" idx="4294967295"/>
          </p:nvPr>
        </p:nvSpPr>
        <p:spPr/>
        <p:txBody>
          <a:bodyPr/>
          <a:lstStyle/>
          <a:p>
            <a:r>
              <a:rPr lang="en-US" dirty="0" smtClean="0"/>
              <a:t>Intro2</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Number Placeholder 3"/>
          <p:cNvSpPr>
            <a:spLocks noGrp="1"/>
          </p:cNvSpPr>
          <p:nvPr>
            <p:ph type="sldNum" sz="quarter" idx="12"/>
          </p:nvPr>
        </p:nvSpPr>
        <p:spPr>
          <a:noFill/>
        </p:spPr>
        <p:txBody>
          <a:bodyPr/>
          <a:lstStyle/>
          <a:p>
            <a:fld id="{80F6ED50-89AB-4D27-9481-4F8818DE0126}" type="slidenum">
              <a:rPr lang="en-US" smtClean="0">
                <a:cs typeface="Arial" charset="0"/>
              </a:rPr>
              <a:pPr/>
              <a:t>20</a:t>
            </a:fld>
            <a:endParaRPr lang="en-US" smtClean="0">
              <a:cs typeface="Arial" charset="0"/>
            </a:endParaRPr>
          </a:p>
        </p:txBody>
      </p:sp>
      <p:pic>
        <p:nvPicPr>
          <p:cNvPr id="24579" name="Picture 4"/>
          <p:cNvPicPr>
            <a:picLocks noChangeAspect="1" noChangeArrowheads="1"/>
          </p:cNvPicPr>
          <p:nvPr/>
        </p:nvPicPr>
        <p:blipFill>
          <a:blip r:embed="rId2" cstate="print"/>
          <a:srcRect/>
          <a:stretch>
            <a:fillRect/>
          </a:stretch>
        </p:blipFill>
        <p:spPr bwMode="auto">
          <a:xfrm>
            <a:off x="609600" y="762000"/>
            <a:ext cx="6267450" cy="4924425"/>
          </a:xfrm>
          <a:prstGeom prst="rect">
            <a:avLst/>
          </a:prstGeom>
          <a:noFill/>
          <a:ln w="9525">
            <a:noFill/>
            <a:miter lim="800000"/>
            <a:headEnd/>
            <a:tailEnd/>
          </a:ln>
        </p:spPr>
      </p:pic>
      <p:sp>
        <p:nvSpPr>
          <p:cNvPr id="24580" name="Text Box 5"/>
          <p:cNvSpPr txBox="1">
            <a:spLocks noChangeArrowheads="1"/>
          </p:cNvSpPr>
          <p:nvPr/>
        </p:nvSpPr>
        <p:spPr bwMode="auto">
          <a:xfrm>
            <a:off x="3505200" y="304800"/>
            <a:ext cx="2057400" cy="369888"/>
          </a:xfrm>
          <a:prstGeom prst="rect">
            <a:avLst/>
          </a:prstGeom>
          <a:noFill/>
          <a:ln w="9525">
            <a:noFill/>
            <a:miter lim="800000"/>
            <a:headEnd/>
            <a:tailEnd/>
          </a:ln>
        </p:spPr>
        <p:txBody>
          <a:bodyPr>
            <a:spAutoFit/>
          </a:bodyPr>
          <a:lstStyle/>
          <a:p>
            <a:pPr>
              <a:spcBef>
                <a:spcPct val="50000"/>
              </a:spcBef>
            </a:pPr>
            <a:r>
              <a:rPr lang="en-US"/>
              <a:t>Mass Edit Button</a:t>
            </a:r>
          </a:p>
        </p:txBody>
      </p:sp>
      <p:sp>
        <p:nvSpPr>
          <p:cNvPr id="24581" name="Text Box 6"/>
          <p:cNvSpPr txBox="1">
            <a:spLocks noChangeArrowheads="1"/>
          </p:cNvSpPr>
          <p:nvPr/>
        </p:nvSpPr>
        <p:spPr bwMode="auto">
          <a:xfrm>
            <a:off x="7086600" y="1371600"/>
            <a:ext cx="1752600" cy="1200150"/>
          </a:xfrm>
          <a:prstGeom prst="rect">
            <a:avLst/>
          </a:prstGeom>
          <a:noFill/>
          <a:ln w="9525">
            <a:noFill/>
            <a:miter lim="800000"/>
            <a:headEnd/>
            <a:tailEnd/>
          </a:ln>
        </p:spPr>
        <p:txBody>
          <a:bodyPr>
            <a:spAutoFit/>
          </a:bodyPr>
          <a:lstStyle/>
          <a:p>
            <a:pPr>
              <a:spcBef>
                <a:spcPct val="50000"/>
              </a:spcBef>
            </a:pPr>
            <a:r>
              <a:rPr lang="en-US" sz="1200"/>
              <a:t>The </a:t>
            </a:r>
            <a:r>
              <a:rPr lang="en-US" sz="1200" b="1">
                <a:solidFill>
                  <a:srgbClr val="C00000"/>
                </a:solidFill>
              </a:rPr>
              <a:t>Mass Edit </a:t>
            </a:r>
            <a:r>
              <a:rPr lang="en-US" sz="1200"/>
              <a:t>button allows for mass edit of data for a range of days.  Mostly used for initial set up of tank gauges.</a:t>
            </a:r>
          </a:p>
        </p:txBody>
      </p:sp>
      <p:sp>
        <p:nvSpPr>
          <p:cNvPr id="24582" name="Oval 7"/>
          <p:cNvSpPr>
            <a:spLocks noChangeArrowheads="1"/>
          </p:cNvSpPr>
          <p:nvPr/>
        </p:nvSpPr>
        <p:spPr bwMode="auto">
          <a:xfrm>
            <a:off x="5348288" y="5046663"/>
            <a:ext cx="838200" cy="609600"/>
          </a:xfrm>
          <a:prstGeom prst="ellipse">
            <a:avLst/>
          </a:prstGeom>
          <a:noFill/>
          <a:ln w="19050">
            <a:solidFill>
              <a:srgbClr val="C00000"/>
            </a:solidFill>
            <a:round/>
            <a:headEnd/>
            <a:tailEnd/>
          </a:ln>
        </p:spPr>
        <p:txBody>
          <a:bodyPr wrap="none" anchor="ctr"/>
          <a:lstStyle/>
          <a:p>
            <a:endParaRPr lang="en-US">
              <a:solidFill>
                <a:srgbClr val="C00000"/>
              </a:solidFill>
            </a:endParaRPr>
          </a:p>
        </p:txBody>
      </p:sp>
      <p:sp>
        <p:nvSpPr>
          <p:cNvPr id="7" name="Title 6"/>
          <p:cNvSpPr>
            <a:spLocks noGrp="1"/>
          </p:cNvSpPr>
          <p:nvPr>
            <p:ph type="title" idx="4294967295"/>
          </p:nvPr>
        </p:nvSpPr>
        <p:spPr/>
        <p:txBody>
          <a:bodyPr/>
          <a:lstStyle/>
          <a:p>
            <a:r>
              <a:rPr lang="en-US" dirty="0" smtClean="0"/>
              <a:t>Mass Edit</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Number Placeholder 3"/>
          <p:cNvSpPr>
            <a:spLocks noGrp="1"/>
          </p:cNvSpPr>
          <p:nvPr>
            <p:ph type="sldNum" sz="quarter" idx="12"/>
          </p:nvPr>
        </p:nvSpPr>
        <p:spPr>
          <a:noFill/>
        </p:spPr>
        <p:txBody>
          <a:bodyPr/>
          <a:lstStyle/>
          <a:p>
            <a:fld id="{2ED9E480-D2DF-4D3F-9B22-51E778B4DB93}" type="slidenum">
              <a:rPr lang="en-US" smtClean="0">
                <a:cs typeface="Arial" charset="0"/>
              </a:rPr>
              <a:pPr/>
              <a:t>21</a:t>
            </a:fld>
            <a:endParaRPr lang="en-US" smtClean="0">
              <a:cs typeface="Arial" charset="0"/>
            </a:endParaRPr>
          </a:p>
        </p:txBody>
      </p:sp>
      <p:pic>
        <p:nvPicPr>
          <p:cNvPr id="25603" name="Picture 4"/>
          <p:cNvPicPr>
            <a:picLocks noChangeAspect="1" noChangeArrowheads="1"/>
          </p:cNvPicPr>
          <p:nvPr/>
        </p:nvPicPr>
        <p:blipFill>
          <a:blip r:embed="rId2" cstate="print"/>
          <a:srcRect/>
          <a:stretch>
            <a:fillRect/>
          </a:stretch>
        </p:blipFill>
        <p:spPr bwMode="auto">
          <a:xfrm>
            <a:off x="152400" y="914400"/>
            <a:ext cx="7362825" cy="5029200"/>
          </a:xfrm>
          <a:prstGeom prst="rect">
            <a:avLst/>
          </a:prstGeom>
          <a:noFill/>
          <a:ln w="9525">
            <a:noFill/>
            <a:miter lim="800000"/>
            <a:headEnd/>
            <a:tailEnd/>
          </a:ln>
        </p:spPr>
      </p:pic>
      <p:sp>
        <p:nvSpPr>
          <p:cNvPr id="25604" name="Text Box 5"/>
          <p:cNvSpPr txBox="1">
            <a:spLocks noChangeArrowheads="1"/>
          </p:cNvSpPr>
          <p:nvPr/>
        </p:nvSpPr>
        <p:spPr bwMode="auto">
          <a:xfrm>
            <a:off x="3733800" y="457200"/>
            <a:ext cx="1600200" cy="366713"/>
          </a:xfrm>
          <a:prstGeom prst="rect">
            <a:avLst/>
          </a:prstGeom>
          <a:noFill/>
          <a:ln w="9525">
            <a:noFill/>
            <a:miter lim="800000"/>
            <a:headEnd/>
            <a:tailEnd/>
          </a:ln>
        </p:spPr>
        <p:txBody>
          <a:bodyPr>
            <a:spAutoFit/>
          </a:bodyPr>
          <a:lstStyle/>
          <a:p>
            <a:pPr>
              <a:spcBef>
                <a:spcPct val="50000"/>
              </a:spcBef>
            </a:pPr>
            <a:r>
              <a:rPr lang="en-US"/>
              <a:t>Totals Button</a:t>
            </a:r>
          </a:p>
        </p:txBody>
      </p:sp>
      <p:sp>
        <p:nvSpPr>
          <p:cNvPr id="25605" name="Text Box 6"/>
          <p:cNvSpPr txBox="1">
            <a:spLocks noChangeArrowheads="1"/>
          </p:cNvSpPr>
          <p:nvPr/>
        </p:nvSpPr>
        <p:spPr bwMode="auto">
          <a:xfrm>
            <a:off x="1143000" y="6172200"/>
            <a:ext cx="6858000" cy="457200"/>
          </a:xfrm>
          <a:prstGeom prst="rect">
            <a:avLst/>
          </a:prstGeom>
          <a:noFill/>
          <a:ln w="9525">
            <a:noFill/>
            <a:miter lim="800000"/>
            <a:headEnd/>
            <a:tailEnd/>
          </a:ln>
        </p:spPr>
        <p:txBody>
          <a:bodyPr>
            <a:spAutoFit/>
          </a:bodyPr>
          <a:lstStyle/>
          <a:p>
            <a:pPr>
              <a:spcBef>
                <a:spcPct val="50000"/>
              </a:spcBef>
            </a:pPr>
            <a:r>
              <a:rPr lang="en-US" sz="1200"/>
              <a:t>There are times when a total of production is needed for a specific date range. Example: totals needed for 11/1/09 – 11/11/-09; click on the </a:t>
            </a:r>
            <a:r>
              <a:rPr lang="en-US" sz="1200" b="1">
                <a:solidFill>
                  <a:srgbClr val="C00000"/>
                </a:solidFill>
              </a:rPr>
              <a:t>Date Range</a:t>
            </a:r>
            <a:r>
              <a:rPr lang="en-US" sz="1200">
                <a:solidFill>
                  <a:srgbClr val="C00000"/>
                </a:solidFill>
              </a:rPr>
              <a:t> </a:t>
            </a:r>
            <a:r>
              <a:rPr lang="en-US" sz="1200"/>
              <a:t>button and select days.</a:t>
            </a:r>
          </a:p>
        </p:txBody>
      </p:sp>
      <p:sp>
        <p:nvSpPr>
          <p:cNvPr id="25606" name="Oval 7"/>
          <p:cNvSpPr>
            <a:spLocks noChangeArrowheads="1"/>
          </p:cNvSpPr>
          <p:nvPr/>
        </p:nvSpPr>
        <p:spPr bwMode="auto">
          <a:xfrm>
            <a:off x="169863" y="5334000"/>
            <a:ext cx="1143000" cy="609600"/>
          </a:xfrm>
          <a:prstGeom prst="ellipse">
            <a:avLst/>
          </a:prstGeom>
          <a:noFill/>
          <a:ln w="19050">
            <a:solidFill>
              <a:srgbClr val="C00000"/>
            </a:solidFill>
            <a:round/>
            <a:headEnd/>
            <a:tailEnd/>
          </a:ln>
        </p:spPr>
        <p:txBody>
          <a:bodyPr wrap="none" anchor="ctr"/>
          <a:lstStyle/>
          <a:p>
            <a:endParaRPr lang="en-US"/>
          </a:p>
        </p:txBody>
      </p:sp>
      <p:pic>
        <p:nvPicPr>
          <p:cNvPr id="25607" name="Picture 8"/>
          <p:cNvPicPr>
            <a:picLocks noChangeAspect="1" noChangeArrowheads="1"/>
          </p:cNvPicPr>
          <p:nvPr/>
        </p:nvPicPr>
        <p:blipFill>
          <a:blip r:embed="rId3" cstate="print"/>
          <a:srcRect/>
          <a:stretch>
            <a:fillRect/>
          </a:stretch>
        </p:blipFill>
        <p:spPr bwMode="auto">
          <a:xfrm>
            <a:off x="6858000" y="4038600"/>
            <a:ext cx="2114550" cy="1457325"/>
          </a:xfrm>
          <a:prstGeom prst="rect">
            <a:avLst/>
          </a:prstGeom>
          <a:noFill/>
          <a:ln w="9525">
            <a:noFill/>
            <a:miter lim="800000"/>
            <a:headEnd/>
            <a:tailEnd/>
          </a:ln>
        </p:spPr>
      </p:pic>
      <p:sp>
        <p:nvSpPr>
          <p:cNvPr id="25608" name="Oval 9"/>
          <p:cNvSpPr>
            <a:spLocks noChangeArrowheads="1"/>
          </p:cNvSpPr>
          <p:nvPr/>
        </p:nvSpPr>
        <p:spPr bwMode="auto">
          <a:xfrm>
            <a:off x="6781800" y="3962400"/>
            <a:ext cx="2209800" cy="1676400"/>
          </a:xfrm>
          <a:prstGeom prst="ellipse">
            <a:avLst/>
          </a:prstGeom>
          <a:noFill/>
          <a:ln w="19050">
            <a:solidFill>
              <a:srgbClr val="C00000"/>
            </a:solidFill>
            <a:round/>
            <a:headEnd/>
            <a:tailEnd/>
          </a:ln>
        </p:spPr>
        <p:txBody>
          <a:bodyPr wrap="none" anchor="ctr"/>
          <a:lstStyle/>
          <a:p>
            <a:endParaRPr lang="en-US"/>
          </a:p>
        </p:txBody>
      </p:sp>
      <p:sp>
        <p:nvSpPr>
          <p:cNvPr id="9" name="Title 8"/>
          <p:cNvSpPr>
            <a:spLocks noGrp="1"/>
          </p:cNvSpPr>
          <p:nvPr>
            <p:ph type="title" idx="4294967295"/>
          </p:nvPr>
        </p:nvSpPr>
        <p:spPr/>
        <p:txBody>
          <a:bodyPr/>
          <a:lstStyle/>
          <a:p>
            <a:r>
              <a:rPr lang="en-US" dirty="0" smtClean="0"/>
              <a:t>Totals</a:t>
            </a: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Number Placeholder 3"/>
          <p:cNvSpPr>
            <a:spLocks noGrp="1"/>
          </p:cNvSpPr>
          <p:nvPr>
            <p:ph type="sldNum" sz="quarter" idx="12"/>
          </p:nvPr>
        </p:nvSpPr>
        <p:spPr>
          <a:noFill/>
        </p:spPr>
        <p:txBody>
          <a:bodyPr/>
          <a:lstStyle/>
          <a:p>
            <a:fld id="{627B6FDD-61BD-49DE-8E4B-BF707339AB9C}" type="slidenum">
              <a:rPr lang="en-US" smtClean="0">
                <a:cs typeface="Arial" charset="0"/>
              </a:rPr>
              <a:pPr/>
              <a:t>22</a:t>
            </a:fld>
            <a:endParaRPr lang="en-US" smtClean="0">
              <a:cs typeface="Arial" charset="0"/>
            </a:endParaRPr>
          </a:p>
        </p:txBody>
      </p:sp>
      <p:pic>
        <p:nvPicPr>
          <p:cNvPr id="26633" name="Picture 4"/>
          <p:cNvPicPr>
            <a:picLocks noChangeAspect="1" noChangeArrowheads="1"/>
          </p:cNvPicPr>
          <p:nvPr/>
        </p:nvPicPr>
        <p:blipFill>
          <a:blip r:embed="rId2" cstate="print"/>
          <a:srcRect/>
          <a:stretch>
            <a:fillRect/>
          </a:stretch>
        </p:blipFill>
        <p:spPr bwMode="auto">
          <a:xfrm>
            <a:off x="381000" y="304800"/>
            <a:ext cx="6019800" cy="3427413"/>
          </a:xfrm>
          <a:prstGeom prst="rect">
            <a:avLst/>
          </a:prstGeom>
          <a:noFill/>
          <a:ln w="9525">
            <a:noFill/>
            <a:miter lim="800000"/>
            <a:headEnd/>
            <a:tailEnd/>
          </a:ln>
        </p:spPr>
      </p:pic>
      <p:sp>
        <p:nvSpPr>
          <p:cNvPr id="26634" name="Text Box 6"/>
          <p:cNvSpPr txBox="1">
            <a:spLocks noChangeArrowheads="1"/>
          </p:cNvSpPr>
          <p:nvPr/>
        </p:nvSpPr>
        <p:spPr bwMode="auto">
          <a:xfrm>
            <a:off x="6553200" y="2971800"/>
            <a:ext cx="1981200" cy="646113"/>
          </a:xfrm>
          <a:prstGeom prst="rect">
            <a:avLst/>
          </a:prstGeom>
          <a:noFill/>
          <a:ln w="9525">
            <a:noFill/>
            <a:miter lim="800000"/>
            <a:headEnd/>
            <a:tailEnd/>
          </a:ln>
        </p:spPr>
        <p:txBody>
          <a:bodyPr>
            <a:spAutoFit/>
          </a:bodyPr>
          <a:lstStyle/>
          <a:p>
            <a:pPr>
              <a:spcBef>
                <a:spcPct val="50000"/>
              </a:spcBef>
            </a:pPr>
            <a:r>
              <a:rPr lang="en-US" sz="1200"/>
              <a:t>Once the correct range of days is selected, click on the </a:t>
            </a:r>
            <a:r>
              <a:rPr lang="en-US" sz="1200" b="1">
                <a:solidFill>
                  <a:srgbClr val="C00000"/>
                </a:solidFill>
              </a:rPr>
              <a:t>Totals</a:t>
            </a:r>
            <a:r>
              <a:rPr lang="en-US" sz="1200"/>
              <a:t> button.</a:t>
            </a:r>
          </a:p>
        </p:txBody>
      </p:sp>
      <p:sp>
        <p:nvSpPr>
          <p:cNvPr id="26635" name="Oval 8"/>
          <p:cNvSpPr>
            <a:spLocks noChangeArrowheads="1"/>
          </p:cNvSpPr>
          <p:nvPr/>
        </p:nvSpPr>
        <p:spPr bwMode="auto">
          <a:xfrm>
            <a:off x="5670756" y="3229896"/>
            <a:ext cx="609600" cy="457200"/>
          </a:xfrm>
          <a:prstGeom prst="ellipse">
            <a:avLst/>
          </a:prstGeom>
          <a:noFill/>
          <a:ln w="19050">
            <a:solidFill>
              <a:srgbClr val="C00000"/>
            </a:solidFill>
            <a:round/>
            <a:headEnd/>
            <a:tailEnd/>
          </a:ln>
        </p:spPr>
        <p:txBody>
          <a:bodyPr wrap="none" anchor="ctr"/>
          <a:lstStyle/>
          <a:p>
            <a:endParaRPr lang="en-US"/>
          </a:p>
        </p:txBody>
      </p:sp>
      <p:pic>
        <p:nvPicPr>
          <p:cNvPr id="26629" name="Picture 5"/>
          <p:cNvPicPr>
            <a:picLocks noChangeAspect="1" noChangeArrowheads="1"/>
          </p:cNvPicPr>
          <p:nvPr/>
        </p:nvPicPr>
        <p:blipFill>
          <a:blip r:embed="rId3" cstate="print"/>
          <a:srcRect/>
          <a:stretch>
            <a:fillRect/>
          </a:stretch>
        </p:blipFill>
        <p:spPr bwMode="auto">
          <a:xfrm>
            <a:off x="1371600" y="3886200"/>
            <a:ext cx="4114800" cy="2419350"/>
          </a:xfrm>
          <a:prstGeom prst="rect">
            <a:avLst/>
          </a:prstGeom>
          <a:noFill/>
          <a:ln w="9525">
            <a:noFill/>
            <a:miter lim="800000"/>
            <a:headEnd/>
            <a:tailEnd/>
          </a:ln>
        </p:spPr>
      </p:pic>
      <p:sp>
        <p:nvSpPr>
          <p:cNvPr id="26630" name="Text Box 7"/>
          <p:cNvSpPr txBox="1">
            <a:spLocks noChangeArrowheads="1"/>
          </p:cNvSpPr>
          <p:nvPr/>
        </p:nvSpPr>
        <p:spPr bwMode="auto">
          <a:xfrm>
            <a:off x="5638800" y="4267200"/>
            <a:ext cx="2286000" cy="1292225"/>
          </a:xfrm>
          <a:prstGeom prst="rect">
            <a:avLst/>
          </a:prstGeom>
          <a:noFill/>
          <a:ln w="9525">
            <a:noFill/>
            <a:miter lim="800000"/>
            <a:headEnd/>
            <a:tailEnd/>
          </a:ln>
        </p:spPr>
        <p:txBody>
          <a:bodyPr>
            <a:spAutoFit/>
          </a:bodyPr>
          <a:lstStyle/>
          <a:p>
            <a:pPr>
              <a:spcBef>
                <a:spcPct val="50000"/>
              </a:spcBef>
            </a:pPr>
            <a:r>
              <a:rPr lang="en-US" sz="1200"/>
              <a:t>This box will appear with totals. There is a note stating the date range for the sum of the production data.</a:t>
            </a:r>
          </a:p>
          <a:p>
            <a:pPr>
              <a:spcBef>
                <a:spcPct val="50000"/>
              </a:spcBef>
            </a:pPr>
            <a:r>
              <a:rPr lang="en-US" sz="1200"/>
              <a:t>Click </a:t>
            </a:r>
            <a:r>
              <a:rPr lang="en-US" sz="1200" b="1">
                <a:solidFill>
                  <a:srgbClr val="C00000"/>
                </a:solidFill>
              </a:rPr>
              <a:t>Close</a:t>
            </a:r>
            <a:r>
              <a:rPr lang="en-US" sz="1200"/>
              <a:t> to exit the screen and return to the daily screen.</a:t>
            </a:r>
          </a:p>
        </p:txBody>
      </p:sp>
      <p:sp>
        <p:nvSpPr>
          <p:cNvPr id="26631" name="Line 9"/>
          <p:cNvSpPr>
            <a:spLocks noChangeShapeType="1"/>
          </p:cNvSpPr>
          <p:nvPr/>
        </p:nvSpPr>
        <p:spPr bwMode="auto">
          <a:xfrm flipH="1" flipV="1">
            <a:off x="3810000" y="4572000"/>
            <a:ext cx="1828800" cy="76200"/>
          </a:xfrm>
          <a:prstGeom prst="line">
            <a:avLst/>
          </a:prstGeom>
          <a:noFill/>
          <a:ln w="19050">
            <a:solidFill>
              <a:srgbClr val="C00000"/>
            </a:solidFill>
            <a:round/>
            <a:headEnd/>
            <a:tailEnd type="triangle" w="med" len="med"/>
          </a:ln>
        </p:spPr>
        <p:txBody>
          <a:bodyPr/>
          <a:lstStyle/>
          <a:p>
            <a:endParaRPr lang="en-US"/>
          </a:p>
        </p:txBody>
      </p:sp>
      <p:sp>
        <p:nvSpPr>
          <p:cNvPr id="26632" name="Line 10"/>
          <p:cNvSpPr>
            <a:spLocks noChangeShapeType="1"/>
          </p:cNvSpPr>
          <p:nvPr/>
        </p:nvSpPr>
        <p:spPr bwMode="auto">
          <a:xfrm flipH="1">
            <a:off x="4800600" y="5562600"/>
            <a:ext cx="914400" cy="457200"/>
          </a:xfrm>
          <a:prstGeom prst="line">
            <a:avLst/>
          </a:prstGeom>
          <a:noFill/>
          <a:ln w="19050">
            <a:solidFill>
              <a:srgbClr val="C00000"/>
            </a:solidFill>
            <a:round/>
            <a:headEnd/>
            <a:tailEnd type="triangle" w="med" len="med"/>
          </a:ln>
        </p:spPr>
        <p:txBody>
          <a:bodyPr/>
          <a:lstStyle/>
          <a:p>
            <a:endParaRPr lang="en-US"/>
          </a:p>
        </p:txBody>
      </p:sp>
      <p:sp>
        <p:nvSpPr>
          <p:cNvPr id="12" name="Title 11"/>
          <p:cNvSpPr>
            <a:spLocks noGrp="1"/>
          </p:cNvSpPr>
          <p:nvPr>
            <p:ph type="title" idx="4294967295"/>
          </p:nvPr>
        </p:nvSpPr>
        <p:spPr/>
        <p:txBody>
          <a:bodyPr/>
          <a:lstStyle/>
          <a:p>
            <a:r>
              <a:rPr lang="en-US" dirty="0" smtClean="0"/>
              <a:t>Totals</a:t>
            </a: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Number Placeholder 3"/>
          <p:cNvSpPr>
            <a:spLocks noGrp="1"/>
          </p:cNvSpPr>
          <p:nvPr>
            <p:ph type="sldNum" sz="quarter" idx="12"/>
          </p:nvPr>
        </p:nvSpPr>
        <p:spPr>
          <a:noFill/>
        </p:spPr>
        <p:txBody>
          <a:bodyPr/>
          <a:lstStyle/>
          <a:p>
            <a:fld id="{FD5AE211-A9B4-4FC0-B83A-AA24813EEA90}" type="slidenum">
              <a:rPr lang="en-US" smtClean="0">
                <a:cs typeface="Arial" charset="0"/>
              </a:rPr>
              <a:pPr/>
              <a:t>23</a:t>
            </a:fld>
            <a:endParaRPr lang="en-US" smtClean="0">
              <a:cs typeface="Arial" charset="0"/>
            </a:endParaRPr>
          </a:p>
        </p:txBody>
      </p:sp>
      <p:sp>
        <p:nvSpPr>
          <p:cNvPr id="27651" name="Text Box 5"/>
          <p:cNvSpPr txBox="1">
            <a:spLocks noChangeArrowheads="1"/>
          </p:cNvSpPr>
          <p:nvPr/>
        </p:nvSpPr>
        <p:spPr bwMode="auto">
          <a:xfrm>
            <a:off x="3810000" y="304800"/>
            <a:ext cx="1524000" cy="366713"/>
          </a:xfrm>
          <a:prstGeom prst="rect">
            <a:avLst/>
          </a:prstGeom>
          <a:noFill/>
          <a:ln w="9525">
            <a:noFill/>
            <a:miter lim="800000"/>
            <a:headEnd/>
            <a:tailEnd/>
          </a:ln>
        </p:spPr>
        <p:txBody>
          <a:bodyPr>
            <a:spAutoFit/>
          </a:bodyPr>
          <a:lstStyle/>
          <a:p>
            <a:pPr>
              <a:spcBef>
                <a:spcPct val="50000"/>
              </a:spcBef>
            </a:pPr>
            <a:r>
              <a:rPr lang="en-US"/>
              <a:t>Monthly Tab</a:t>
            </a:r>
          </a:p>
        </p:txBody>
      </p:sp>
      <p:pic>
        <p:nvPicPr>
          <p:cNvPr id="27652" name="Picture 6"/>
          <p:cNvPicPr>
            <a:picLocks noChangeAspect="1" noChangeArrowheads="1"/>
          </p:cNvPicPr>
          <p:nvPr/>
        </p:nvPicPr>
        <p:blipFill>
          <a:blip r:embed="rId2" cstate="print"/>
          <a:srcRect/>
          <a:stretch>
            <a:fillRect/>
          </a:stretch>
        </p:blipFill>
        <p:spPr bwMode="auto">
          <a:xfrm>
            <a:off x="304800" y="609600"/>
            <a:ext cx="8610600" cy="4454525"/>
          </a:xfrm>
          <a:prstGeom prst="rect">
            <a:avLst/>
          </a:prstGeom>
          <a:noFill/>
          <a:ln w="9525">
            <a:noFill/>
            <a:miter lim="800000"/>
            <a:headEnd/>
            <a:tailEnd/>
          </a:ln>
        </p:spPr>
      </p:pic>
      <p:sp>
        <p:nvSpPr>
          <p:cNvPr id="27653" name="Text Box 7"/>
          <p:cNvSpPr txBox="1">
            <a:spLocks noChangeArrowheads="1"/>
          </p:cNvSpPr>
          <p:nvPr/>
        </p:nvSpPr>
        <p:spPr bwMode="auto">
          <a:xfrm>
            <a:off x="304800" y="5105400"/>
            <a:ext cx="8534400" cy="1108075"/>
          </a:xfrm>
          <a:prstGeom prst="rect">
            <a:avLst/>
          </a:prstGeom>
          <a:noFill/>
          <a:ln w="9525">
            <a:noFill/>
            <a:miter lim="800000"/>
            <a:headEnd/>
            <a:tailEnd/>
          </a:ln>
        </p:spPr>
        <p:txBody>
          <a:bodyPr>
            <a:spAutoFit/>
          </a:bodyPr>
          <a:lstStyle/>
          <a:p>
            <a:pPr>
              <a:spcBef>
                <a:spcPct val="50000"/>
              </a:spcBef>
            </a:pPr>
            <a:r>
              <a:rPr lang="en-US" sz="1200"/>
              <a:t>Monthly volumes, including Beginning and Ending Oil Inventory, are stored in the monthly tab.</a:t>
            </a:r>
          </a:p>
          <a:p>
            <a:pPr>
              <a:spcBef>
                <a:spcPct val="50000"/>
              </a:spcBef>
            </a:pPr>
            <a:r>
              <a:rPr lang="en-US" sz="1200"/>
              <a:t>Scroll to the right to view more data.</a:t>
            </a:r>
          </a:p>
          <a:p>
            <a:pPr>
              <a:spcBef>
                <a:spcPct val="50000"/>
              </a:spcBef>
            </a:pPr>
            <a:r>
              <a:rPr lang="en-US" sz="1200"/>
              <a:t>The Oil and Gas Sales columns are designed to hold volumes from purchase statements.</a:t>
            </a:r>
          </a:p>
          <a:p>
            <a:pPr>
              <a:spcBef>
                <a:spcPct val="50000"/>
              </a:spcBef>
            </a:pPr>
            <a:r>
              <a:rPr lang="en-US" sz="1200"/>
              <a:t>The Comment column will list the day and downtime code. In this example, 2/2009 shows HLP for days 6, 7 &amp; 8.</a:t>
            </a:r>
          </a:p>
        </p:txBody>
      </p:sp>
      <p:sp>
        <p:nvSpPr>
          <p:cNvPr id="6" name="Title 5"/>
          <p:cNvSpPr>
            <a:spLocks noGrp="1"/>
          </p:cNvSpPr>
          <p:nvPr>
            <p:ph type="title" idx="4294967295"/>
          </p:nvPr>
        </p:nvSpPr>
        <p:spPr/>
        <p:txBody>
          <a:bodyPr/>
          <a:lstStyle/>
          <a:p>
            <a:r>
              <a:rPr lang="en-US" dirty="0" smtClean="0"/>
              <a:t>Monthly Tab</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Number Placeholder 3"/>
          <p:cNvSpPr>
            <a:spLocks noGrp="1"/>
          </p:cNvSpPr>
          <p:nvPr>
            <p:ph type="sldNum" sz="quarter" idx="12"/>
          </p:nvPr>
        </p:nvSpPr>
        <p:spPr>
          <a:noFill/>
        </p:spPr>
        <p:txBody>
          <a:bodyPr/>
          <a:lstStyle/>
          <a:p>
            <a:fld id="{0C0F1684-8A1C-48A1-9589-48EAB6EAD037}" type="slidenum">
              <a:rPr lang="en-US" smtClean="0">
                <a:cs typeface="Arial" charset="0"/>
              </a:rPr>
              <a:pPr/>
              <a:t>24</a:t>
            </a:fld>
            <a:endParaRPr lang="en-US" smtClean="0">
              <a:cs typeface="Arial" charset="0"/>
            </a:endParaRPr>
          </a:p>
        </p:txBody>
      </p:sp>
      <p:pic>
        <p:nvPicPr>
          <p:cNvPr id="28675" name="Picture 15"/>
          <p:cNvPicPr>
            <a:picLocks noChangeAspect="1" noChangeArrowheads="1"/>
          </p:cNvPicPr>
          <p:nvPr/>
        </p:nvPicPr>
        <p:blipFill>
          <a:blip r:embed="rId2" cstate="print"/>
          <a:srcRect/>
          <a:stretch>
            <a:fillRect/>
          </a:stretch>
        </p:blipFill>
        <p:spPr bwMode="auto">
          <a:xfrm>
            <a:off x="4724400" y="609600"/>
            <a:ext cx="4057650" cy="3155950"/>
          </a:xfrm>
          <a:prstGeom prst="rect">
            <a:avLst/>
          </a:prstGeom>
          <a:noFill/>
          <a:ln w="9525">
            <a:noFill/>
            <a:miter lim="800000"/>
            <a:headEnd/>
            <a:tailEnd/>
          </a:ln>
        </p:spPr>
      </p:pic>
      <p:sp>
        <p:nvSpPr>
          <p:cNvPr id="28676" name="Text Box 5"/>
          <p:cNvSpPr txBox="1">
            <a:spLocks noChangeArrowheads="1"/>
          </p:cNvSpPr>
          <p:nvPr/>
        </p:nvSpPr>
        <p:spPr bwMode="auto">
          <a:xfrm>
            <a:off x="3733800" y="228600"/>
            <a:ext cx="1600200" cy="366713"/>
          </a:xfrm>
          <a:prstGeom prst="rect">
            <a:avLst/>
          </a:prstGeom>
          <a:noFill/>
          <a:ln w="9525">
            <a:noFill/>
            <a:miter lim="800000"/>
            <a:headEnd/>
            <a:tailEnd/>
          </a:ln>
        </p:spPr>
        <p:txBody>
          <a:bodyPr>
            <a:spAutoFit/>
          </a:bodyPr>
          <a:lstStyle/>
          <a:p>
            <a:pPr>
              <a:spcBef>
                <a:spcPct val="50000"/>
              </a:spcBef>
            </a:pPr>
            <a:r>
              <a:rPr lang="en-US"/>
              <a:t>Month Range</a:t>
            </a:r>
          </a:p>
        </p:txBody>
      </p:sp>
      <p:pic>
        <p:nvPicPr>
          <p:cNvPr id="28677" name="Picture 9"/>
          <p:cNvPicPr>
            <a:picLocks noChangeAspect="1" noChangeArrowheads="1"/>
          </p:cNvPicPr>
          <p:nvPr/>
        </p:nvPicPr>
        <p:blipFill>
          <a:blip r:embed="rId3" cstate="print"/>
          <a:srcRect/>
          <a:stretch>
            <a:fillRect/>
          </a:stretch>
        </p:blipFill>
        <p:spPr bwMode="auto">
          <a:xfrm>
            <a:off x="1981200" y="1219200"/>
            <a:ext cx="2057400" cy="1379538"/>
          </a:xfrm>
          <a:prstGeom prst="rect">
            <a:avLst/>
          </a:prstGeom>
          <a:noFill/>
          <a:ln w="9525">
            <a:noFill/>
            <a:miter lim="800000"/>
            <a:headEnd/>
            <a:tailEnd/>
          </a:ln>
        </p:spPr>
      </p:pic>
      <p:sp>
        <p:nvSpPr>
          <p:cNvPr id="28678" name="Text Box 11"/>
          <p:cNvSpPr txBox="1">
            <a:spLocks noChangeArrowheads="1"/>
          </p:cNvSpPr>
          <p:nvPr/>
        </p:nvSpPr>
        <p:spPr bwMode="auto">
          <a:xfrm>
            <a:off x="1524000" y="685800"/>
            <a:ext cx="3048000" cy="457200"/>
          </a:xfrm>
          <a:prstGeom prst="rect">
            <a:avLst/>
          </a:prstGeom>
          <a:noFill/>
          <a:ln w="9525">
            <a:noFill/>
            <a:miter lim="800000"/>
            <a:headEnd/>
            <a:tailEnd/>
          </a:ln>
        </p:spPr>
        <p:txBody>
          <a:bodyPr>
            <a:spAutoFit/>
          </a:bodyPr>
          <a:lstStyle/>
          <a:p>
            <a:pPr>
              <a:spcBef>
                <a:spcPct val="50000"/>
              </a:spcBef>
            </a:pPr>
            <a:r>
              <a:rPr lang="en-US" sz="1200"/>
              <a:t>To view a different range of monthly data, click on the </a:t>
            </a:r>
            <a:r>
              <a:rPr lang="en-US" sz="1200" b="1">
                <a:solidFill>
                  <a:srgbClr val="C00000"/>
                </a:solidFill>
              </a:rPr>
              <a:t>Month Range</a:t>
            </a:r>
            <a:r>
              <a:rPr lang="en-US" sz="1200">
                <a:solidFill>
                  <a:srgbClr val="C00000"/>
                </a:solidFill>
              </a:rPr>
              <a:t> </a:t>
            </a:r>
            <a:r>
              <a:rPr lang="en-US" sz="1200"/>
              <a:t>button.  </a:t>
            </a:r>
          </a:p>
        </p:txBody>
      </p:sp>
      <p:pic>
        <p:nvPicPr>
          <p:cNvPr id="28679" name="Picture 14"/>
          <p:cNvPicPr>
            <a:picLocks noChangeAspect="1" noChangeArrowheads="1"/>
          </p:cNvPicPr>
          <p:nvPr/>
        </p:nvPicPr>
        <p:blipFill>
          <a:blip r:embed="rId4" cstate="print"/>
          <a:srcRect/>
          <a:stretch>
            <a:fillRect/>
          </a:stretch>
        </p:blipFill>
        <p:spPr bwMode="auto">
          <a:xfrm>
            <a:off x="228600" y="2667000"/>
            <a:ext cx="3957638" cy="4048125"/>
          </a:xfrm>
          <a:prstGeom prst="rect">
            <a:avLst/>
          </a:prstGeom>
          <a:noFill/>
          <a:ln w="9525">
            <a:noFill/>
            <a:miter lim="800000"/>
            <a:headEnd/>
            <a:tailEnd/>
          </a:ln>
        </p:spPr>
      </p:pic>
      <p:sp>
        <p:nvSpPr>
          <p:cNvPr id="28680" name="Oval 16"/>
          <p:cNvSpPr>
            <a:spLocks noChangeArrowheads="1"/>
          </p:cNvSpPr>
          <p:nvPr/>
        </p:nvSpPr>
        <p:spPr bwMode="auto">
          <a:xfrm>
            <a:off x="4800600" y="3352800"/>
            <a:ext cx="762000" cy="381000"/>
          </a:xfrm>
          <a:prstGeom prst="ellipse">
            <a:avLst/>
          </a:prstGeom>
          <a:noFill/>
          <a:ln w="19050">
            <a:solidFill>
              <a:srgbClr val="C00000"/>
            </a:solidFill>
            <a:round/>
            <a:headEnd/>
            <a:tailEnd/>
          </a:ln>
        </p:spPr>
        <p:txBody>
          <a:bodyPr wrap="none" anchor="ctr"/>
          <a:lstStyle/>
          <a:p>
            <a:endParaRPr lang="en-US"/>
          </a:p>
        </p:txBody>
      </p:sp>
      <p:sp>
        <p:nvSpPr>
          <p:cNvPr id="28681" name="Text Box 17"/>
          <p:cNvSpPr txBox="1">
            <a:spLocks noChangeArrowheads="1"/>
          </p:cNvSpPr>
          <p:nvPr/>
        </p:nvSpPr>
        <p:spPr bwMode="auto">
          <a:xfrm>
            <a:off x="4724400" y="4800600"/>
            <a:ext cx="3505200" cy="457200"/>
          </a:xfrm>
          <a:prstGeom prst="rect">
            <a:avLst/>
          </a:prstGeom>
          <a:noFill/>
          <a:ln w="9525">
            <a:noFill/>
            <a:miter lim="800000"/>
            <a:headEnd/>
            <a:tailEnd/>
          </a:ln>
        </p:spPr>
        <p:txBody>
          <a:bodyPr>
            <a:spAutoFit/>
          </a:bodyPr>
          <a:lstStyle/>
          <a:p>
            <a:pPr>
              <a:spcBef>
                <a:spcPct val="50000"/>
              </a:spcBef>
            </a:pPr>
            <a:r>
              <a:rPr lang="en-US" sz="1200"/>
              <a:t>Scroll up or down to see production on months requested.</a:t>
            </a:r>
          </a:p>
        </p:txBody>
      </p:sp>
      <p:sp>
        <p:nvSpPr>
          <p:cNvPr id="28682" name="Line 18"/>
          <p:cNvSpPr>
            <a:spLocks noChangeShapeType="1"/>
          </p:cNvSpPr>
          <p:nvPr/>
        </p:nvSpPr>
        <p:spPr bwMode="auto">
          <a:xfrm flipH="1">
            <a:off x="3962400" y="5029200"/>
            <a:ext cx="762000" cy="0"/>
          </a:xfrm>
          <a:prstGeom prst="line">
            <a:avLst/>
          </a:prstGeom>
          <a:noFill/>
          <a:ln w="19050">
            <a:solidFill>
              <a:srgbClr val="C00000"/>
            </a:solidFill>
            <a:round/>
            <a:headEnd/>
            <a:tailEnd type="triangle" w="med" len="med"/>
          </a:ln>
        </p:spPr>
        <p:txBody>
          <a:bodyPr/>
          <a:lstStyle/>
          <a:p>
            <a:endParaRPr lang="en-US"/>
          </a:p>
        </p:txBody>
      </p:sp>
      <p:sp>
        <p:nvSpPr>
          <p:cNvPr id="28683" name="Text Box 20"/>
          <p:cNvSpPr txBox="1">
            <a:spLocks noChangeArrowheads="1"/>
          </p:cNvSpPr>
          <p:nvPr/>
        </p:nvSpPr>
        <p:spPr bwMode="auto">
          <a:xfrm>
            <a:off x="152400" y="1295400"/>
            <a:ext cx="1828800" cy="457200"/>
          </a:xfrm>
          <a:prstGeom prst="rect">
            <a:avLst/>
          </a:prstGeom>
          <a:noFill/>
          <a:ln w="9525">
            <a:noFill/>
            <a:miter lim="800000"/>
            <a:headEnd/>
            <a:tailEnd/>
          </a:ln>
        </p:spPr>
        <p:txBody>
          <a:bodyPr>
            <a:spAutoFit/>
          </a:bodyPr>
          <a:lstStyle/>
          <a:p>
            <a:pPr>
              <a:spcBef>
                <a:spcPct val="50000"/>
              </a:spcBef>
            </a:pPr>
            <a:r>
              <a:rPr lang="en-US" sz="1200"/>
              <a:t>Select the </a:t>
            </a:r>
            <a:r>
              <a:rPr lang="en-US" sz="1200" b="1">
                <a:solidFill>
                  <a:srgbClr val="C00000"/>
                </a:solidFill>
              </a:rPr>
              <a:t>month/year</a:t>
            </a:r>
            <a:r>
              <a:rPr lang="en-US" sz="1200" b="1"/>
              <a:t> </a:t>
            </a:r>
            <a:r>
              <a:rPr lang="en-US" sz="1200"/>
              <a:t>needed, click </a:t>
            </a:r>
            <a:r>
              <a:rPr lang="en-US" sz="1200" b="1">
                <a:solidFill>
                  <a:srgbClr val="C00000"/>
                </a:solidFill>
              </a:rPr>
              <a:t>OK</a:t>
            </a:r>
          </a:p>
        </p:txBody>
      </p:sp>
      <p:sp>
        <p:nvSpPr>
          <p:cNvPr id="28684" name="Line 21"/>
          <p:cNvSpPr>
            <a:spLocks noChangeShapeType="1"/>
          </p:cNvSpPr>
          <p:nvPr/>
        </p:nvSpPr>
        <p:spPr bwMode="auto">
          <a:xfrm>
            <a:off x="4114800" y="990600"/>
            <a:ext cx="762000" cy="2438400"/>
          </a:xfrm>
          <a:prstGeom prst="line">
            <a:avLst/>
          </a:prstGeom>
          <a:noFill/>
          <a:ln w="19050">
            <a:solidFill>
              <a:srgbClr val="C00000"/>
            </a:solidFill>
            <a:round/>
            <a:headEnd/>
            <a:tailEnd type="triangle" w="med" len="med"/>
          </a:ln>
        </p:spPr>
        <p:txBody>
          <a:bodyPr/>
          <a:lstStyle/>
          <a:p>
            <a:endParaRPr lang="en-US"/>
          </a:p>
        </p:txBody>
      </p:sp>
      <p:sp>
        <p:nvSpPr>
          <p:cNvPr id="13" name="Title 12"/>
          <p:cNvSpPr>
            <a:spLocks noGrp="1"/>
          </p:cNvSpPr>
          <p:nvPr>
            <p:ph type="title" idx="4294967295"/>
          </p:nvPr>
        </p:nvSpPr>
        <p:spPr/>
        <p:txBody>
          <a:bodyPr/>
          <a:lstStyle/>
          <a:p>
            <a:r>
              <a:rPr lang="en-US" dirty="0" smtClean="0"/>
              <a:t>Month Range</a:t>
            </a: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Number Placeholder 3"/>
          <p:cNvSpPr>
            <a:spLocks noGrp="1"/>
          </p:cNvSpPr>
          <p:nvPr>
            <p:ph type="sldNum" sz="quarter" idx="12"/>
          </p:nvPr>
        </p:nvSpPr>
        <p:spPr>
          <a:noFill/>
        </p:spPr>
        <p:txBody>
          <a:bodyPr/>
          <a:lstStyle/>
          <a:p>
            <a:fld id="{3BDF1761-3E1B-4257-8679-687B48B63AFD}" type="slidenum">
              <a:rPr lang="en-US" smtClean="0">
                <a:cs typeface="Arial" charset="0"/>
              </a:rPr>
              <a:pPr/>
              <a:t>25</a:t>
            </a:fld>
            <a:endParaRPr lang="en-US" smtClean="0">
              <a:cs typeface="Arial" charset="0"/>
            </a:endParaRPr>
          </a:p>
        </p:txBody>
      </p:sp>
      <p:sp>
        <p:nvSpPr>
          <p:cNvPr id="29699" name="Text Box 6"/>
          <p:cNvSpPr txBox="1">
            <a:spLocks noChangeArrowheads="1"/>
          </p:cNvSpPr>
          <p:nvPr/>
        </p:nvSpPr>
        <p:spPr bwMode="auto">
          <a:xfrm>
            <a:off x="3733800" y="381000"/>
            <a:ext cx="1524000" cy="366713"/>
          </a:xfrm>
          <a:prstGeom prst="rect">
            <a:avLst/>
          </a:prstGeom>
          <a:noFill/>
          <a:ln w="9525">
            <a:noFill/>
            <a:miter lim="800000"/>
            <a:headEnd/>
            <a:tailEnd/>
          </a:ln>
        </p:spPr>
        <p:txBody>
          <a:bodyPr>
            <a:spAutoFit/>
          </a:bodyPr>
          <a:lstStyle/>
          <a:p>
            <a:pPr>
              <a:spcBef>
                <a:spcPct val="50000"/>
              </a:spcBef>
            </a:pPr>
            <a:r>
              <a:rPr lang="en-US"/>
              <a:t>Filter Button</a:t>
            </a:r>
          </a:p>
        </p:txBody>
      </p:sp>
      <p:sp>
        <p:nvSpPr>
          <p:cNvPr id="29700" name="Rectangle 8"/>
          <p:cNvSpPr>
            <a:spLocks noChangeArrowheads="1"/>
          </p:cNvSpPr>
          <p:nvPr/>
        </p:nvSpPr>
        <p:spPr bwMode="auto">
          <a:xfrm>
            <a:off x="1295400" y="5486400"/>
            <a:ext cx="6553200" cy="830263"/>
          </a:xfrm>
          <a:prstGeom prst="rect">
            <a:avLst/>
          </a:prstGeom>
          <a:noFill/>
          <a:ln w="9525">
            <a:noFill/>
            <a:miter lim="800000"/>
            <a:headEnd/>
            <a:tailEnd/>
          </a:ln>
        </p:spPr>
        <p:txBody>
          <a:bodyPr>
            <a:spAutoFit/>
          </a:bodyPr>
          <a:lstStyle/>
          <a:p>
            <a:pPr>
              <a:spcBef>
                <a:spcPct val="50000"/>
              </a:spcBef>
            </a:pPr>
            <a:r>
              <a:rPr lang="en-US" sz="1200"/>
              <a:t>The </a:t>
            </a:r>
            <a:r>
              <a:rPr lang="en-US" sz="1200" b="1">
                <a:solidFill>
                  <a:srgbClr val="C00000"/>
                </a:solidFill>
              </a:rPr>
              <a:t>Filter</a:t>
            </a:r>
            <a:r>
              <a:rPr lang="en-US" sz="1200"/>
              <a:t> Button on the Monthly Tab will list all items on the Lease Tab for the date range selected.  For this example, the lease tab is filtered on Pumper – Zielny (33 wells). The Date Range is for 1/2009 – 11/2009.  (Note: the more wells and the larger the date range, the longer it takes for PRS to process.)</a:t>
            </a:r>
          </a:p>
        </p:txBody>
      </p:sp>
      <p:pic>
        <p:nvPicPr>
          <p:cNvPr id="29701" name="Picture 9"/>
          <p:cNvPicPr>
            <a:picLocks noChangeAspect="1" noChangeArrowheads="1"/>
          </p:cNvPicPr>
          <p:nvPr/>
        </p:nvPicPr>
        <p:blipFill>
          <a:blip r:embed="rId2" cstate="print"/>
          <a:srcRect/>
          <a:stretch>
            <a:fillRect/>
          </a:stretch>
        </p:blipFill>
        <p:spPr bwMode="auto">
          <a:xfrm>
            <a:off x="1219200" y="685800"/>
            <a:ext cx="6762750" cy="4533900"/>
          </a:xfrm>
          <a:prstGeom prst="rect">
            <a:avLst/>
          </a:prstGeom>
          <a:noFill/>
          <a:ln w="9525">
            <a:noFill/>
            <a:miter lim="800000"/>
            <a:headEnd/>
            <a:tailEnd/>
          </a:ln>
        </p:spPr>
      </p:pic>
      <p:sp>
        <p:nvSpPr>
          <p:cNvPr id="29702" name="Oval 10"/>
          <p:cNvSpPr>
            <a:spLocks noChangeArrowheads="1"/>
          </p:cNvSpPr>
          <p:nvPr/>
        </p:nvSpPr>
        <p:spPr bwMode="auto">
          <a:xfrm>
            <a:off x="2438400" y="4724400"/>
            <a:ext cx="1828800" cy="381000"/>
          </a:xfrm>
          <a:prstGeom prst="ellipse">
            <a:avLst/>
          </a:prstGeom>
          <a:noFill/>
          <a:ln w="19050">
            <a:solidFill>
              <a:srgbClr val="C00000"/>
            </a:solidFill>
            <a:round/>
            <a:headEnd/>
            <a:tailEnd/>
          </a:ln>
        </p:spPr>
        <p:txBody>
          <a:bodyPr wrap="none" anchor="ctr"/>
          <a:lstStyle/>
          <a:p>
            <a:endParaRPr lang="en-US"/>
          </a:p>
        </p:txBody>
      </p:sp>
      <p:sp>
        <p:nvSpPr>
          <p:cNvPr id="7" name="Title 6"/>
          <p:cNvSpPr>
            <a:spLocks noGrp="1"/>
          </p:cNvSpPr>
          <p:nvPr>
            <p:ph type="title" idx="4294967295"/>
          </p:nvPr>
        </p:nvSpPr>
        <p:spPr/>
        <p:txBody>
          <a:bodyPr/>
          <a:lstStyle/>
          <a:p>
            <a:r>
              <a:rPr lang="en-US" dirty="0" smtClean="0"/>
              <a:t>Filter</a:t>
            </a: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Number Placeholder 3"/>
          <p:cNvSpPr>
            <a:spLocks noGrp="1"/>
          </p:cNvSpPr>
          <p:nvPr>
            <p:ph type="sldNum" sz="quarter" idx="12"/>
          </p:nvPr>
        </p:nvSpPr>
        <p:spPr>
          <a:noFill/>
        </p:spPr>
        <p:txBody>
          <a:bodyPr/>
          <a:lstStyle/>
          <a:p>
            <a:fld id="{282D7474-768B-4ECB-8C63-E08097020E59}" type="slidenum">
              <a:rPr lang="en-US" smtClean="0">
                <a:cs typeface="Arial" charset="0"/>
              </a:rPr>
              <a:pPr/>
              <a:t>26</a:t>
            </a:fld>
            <a:endParaRPr lang="en-US" smtClean="0">
              <a:cs typeface="Arial" charset="0"/>
            </a:endParaRPr>
          </a:p>
        </p:txBody>
      </p:sp>
      <p:pic>
        <p:nvPicPr>
          <p:cNvPr id="30723" name="Picture 4"/>
          <p:cNvPicPr>
            <a:picLocks noChangeAspect="1" noChangeArrowheads="1"/>
          </p:cNvPicPr>
          <p:nvPr/>
        </p:nvPicPr>
        <p:blipFill>
          <a:blip r:embed="rId2" cstate="print"/>
          <a:srcRect/>
          <a:stretch>
            <a:fillRect/>
          </a:stretch>
        </p:blipFill>
        <p:spPr bwMode="auto">
          <a:xfrm>
            <a:off x="381000" y="304800"/>
            <a:ext cx="4724400" cy="3167063"/>
          </a:xfrm>
          <a:prstGeom prst="rect">
            <a:avLst/>
          </a:prstGeom>
          <a:noFill/>
          <a:ln w="9525">
            <a:noFill/>
            <a:miter lim="800000"/>
            <a:headEnd/>
            <a:tailEnd/>
          </a:ln>
        </p:spPr>
      </p:pic>
      <p:pic>
        <p:nvPicPr>
          <p:cNvPr id="30724" name="Picture 5"/>
          <p:cNvPicPr>
            <a:picLocks noChangeAspect="1" noChangeArrowheads="1"/>
          </p:cNvPicPr>
          <p:nvPr/>
        </p:nvPicPr>
        <p:blipFill>
          <a:blip r:embed="rId3" cstate="print"/>
          <a:srcRect/>
          <a:stretch>
            <a:fillRect/>
          </a:stretch>
        </p:blipFill>
        <p:spPr bwMode="auto">
          <a:xfrm>
            <a:off x="4572000" y="685800"/>
            <a:ext cx="1819275" cy="1133475"/>
          </a:xfrm>
          <a:prstGeom prst="rect">
            <a:avLst/>
          </a:prstGeom>
          <a:noFill/>
          <a:ln w="9525">
            <a:noFill/>
            <a:miter lim="800000"/>
            <a:headEnd/>
            <a:tailEnd/>
          </a:ln>
        </p:spPr>
      </p:pic>
      <p:pic>
        <p:nvPicPr>
          <p:cNvPr id="30725" name="Picture 6"/>
          <p:cNvPicPr>
            <a:picLocks noChangeAspect="1" noChangeArrowheads="1"/>
          </p:cNvPicPr>
          <p:nvPr/>
        </p:nvPicPr>
        <p:blipFill>
          <a:blip r:embed="rId4" cstate="print"/>
          <a:srcRect/>
          <a:stretch>
            <a:fillRect/>
          </a:stretch>
        </p:blipFill>
        <p:spPr bwMode="auto">
          <a:xfrm>
            <a:off x="4419600" y="2209800"/>
            <a:ext cx="4572000" cy="4089400"/>
          </a:xfrm>
          <a:prstGeom prst="rect">
            <a:avLst/>
          </a:prstGeom>
          <a:noFill/>
          <a:ln w="9525">
            <a:noFill/>
            <a:miter lim="800000"/>
            <a:headEnd/>
            <a:tailEnd/>
          </a:ln>
        </p:spPr>
      </p:pic>
      <p:sp>
        <p:nvSpPr>
          <p:cNvPr id="30726" name="Text Box 7"/>
          <p:cNvSpPr txBox="1">
            <a:spLocks noChangeArrowheads="1"/>
          </p:cNvSpPr>
          <p:nvPr/>
        </p:nvSpPr>
        <p:spPr bwMode="auto">
          <a:xfrm>
            <a:off x="457200" y="3733800"/>
            <a:ext cx="3886200" cy="1938338"/>
          </a:xfrm>
          <a:prstGeom prst="rect">
            <a:avLst/>
          </a:prstGeom>
          <a:noFill/>
          <a:ln w="9525">
            <a:noFill/>
            <a:miter lim="800000"/>
            <a:headEnd/>
            <a:tailEnd/>
          </a:ln>
        </p:spPr>
        <p:txBody>
          <a:bodyPr>
            <a:spAutoFit/>
          </a:bodyPr>
          <a:lstStyle/>
          <a:p>
            <a:pPr>
              <a:spcBef>
                <a:spcPct val="50000"/>
              </a:spcBef>
            </a:pPr>
            <a:r>
              <a:rPr lang="en-US" sz="1200"/>
              <a:t>Click on the </a:t>
            </a:r>
            <a:r>
              <a:rPr lang="en-US" sz="1200" b="1">
                <a:solidFill>
                  <a:srgbClr val="C00000"/>
                </a:solidFill>
              </a:rPr>
              <a:t>Filter</a:t>
            </a:r>
            <a:r>
              <a:rPr lang="en-US" sz="1200"/>
              <a:t> button, click </a:t>
            </a:r>
            <a:r>
              <a:rPr lang="en-US" sz="1200" b="1"/>
              <a:t>Yes</a:t>
            </a:r>
            <a:r>
              <a:rPr lang="en-US" sz="1200"/>
              <a:t> or </a:t>
            </a:r>
            <a:r>
              <a:rPr lang="en-US" sz="1200" b="1"/>
              <a:t>No</a:t>
            </a:r>
            <a:r>
              <a:rPr lang="en-US" sz="1200"/>
              <a:t> on the question </a:t>
            </a:r>
            <a:r>
              <a:rPr lang="en-US" sz="1200" b="1"/>
              <a:t>Want to sort by pumper</a:t>
            </a:r>
            <a:r>
              <a:rPr lang="en-US" sz="1200"/>
              <a:t>.  In this instance only one pumper was used for the filter on the lease tab.</a:t>
            </a:r>
          </a:p>
          <a:p>
            <a:pPr>
              <a:spcBef>
                <a:spcPct val="50000"/>
              </a:spcBef>
            </a:pPr>
            <a:r>
              <a:rPr lang="en-US" sz="1200"/>
              <a:t>It may take a few moments for the Monthly tab to re-appear.  The wells will be sorted in alpha order by date.</a:t>
            </a:r>
          </a:p>
          <a:p>
            <a:pPr>
              <a:spcBef>
                <a:spcPct val="50000"/>
              </a:spcBef>
            </a:pPr>
            <a:r>
              <a:rPr lang="en-US" sz="1200"/>
              <a:t>To get back to one well on the monthly tab, click on the </a:t>
            </a:r>
            <a:r>
              <a:rPr lang="en-US" sz="1200" b="1">
                <a:solidFill>
                  <a:srgbClr val="C00000"/>
                </a:solidFill>
              </a:rPr>
              <a:t>Lease</a:t>
            </a:r>
            <a:r>
              <a:rPr lang="en-US" sz="1200"/>
              <a:t> button.</a:t>
            </a:r>
          </a:p>
        </p:txBody>
      </p:sp>
      <p:sp>
        <p:nvSpPr>
          <p:cNvPr id="30727" name="Oval 8"/>
          <p:cNvSpPr>
            <a:spLocks noChangeArrowheads="1"/>
          </p:cNvSpPr>
          <p:nvPr/>
        </p:nvSpPr>
        <p:spPr bwMode="auto">
          <a:xfrm>
            <a:off x="1219200" y="3048000"/>
            <a:ext cx="1295400" cy="381000"/>
          </a:xfrm>
          <a:prstGeom prst="ellipse">
            <a:avLst/>
          </a:prstGeom>
          <a:noFill/>
          <a:ln w="19050">
            <a:solidFill>
              <a:srgbClr val="C00000"/>
            </a:solidFill>
            <a:round/>
            <a:headEnd/>
            <a:tailEnd/>
          </a:ln>
        </p:spPr>
        <p:txBody>
          <a:bodyPr wrap="none" anchor="ctr"/>
          <a:lstStyle/>
          <a:p>
            <a:endParaRPr lang="en-US"/>
          </a:p>
        </p:txBody>
      </p:sp>
      <p:sp>
        <p:nvSpPr>
          <p:cNvPr id="30728" name="Line 13"/>
          <p:cNvSpPr>
            <a:spLocks noChangeShapeType="1"/>
          </p:cNvSpPr>
          <p:nvPr/>
        </p:nvSpPr>
        <p:spPr bwMode="auto">
          <a:xfrm flipV="1">
            <a:off x="3886200" y="1676400"/>
            <a:ext cx="762000" cy="2209800"/>
          </a:xfrm>
          <a:prstGeom prst="line">
            <a:avLst/>
          </a:prstGeom>
          <a:noFill/>
          <a:ln w="19050">
            <a:solidFill>
              <a:srgbClr val="C00000"/>
            </a:solidFill>
            <a:round/>
            <a:headEnd/>
            <a:tailEnd type="triangle" w="med" len="med"/>
          </a:ln>
        </p:spPr>
        <p:txBody>
          <a:bodyPr/>
          <a:lstStyle/>
          <a:p>
            <a:endParaRPr lang="en-US"/>
          </a:p>
        </p:txBody>
      </p:sp>
      <p:sp>
        <p:nvSpPr>
          <p:cNvPr id="30729" name="Line 14"/>
          <p:cNvSpPr>
            <a:spLocks noChangeShapeType="1"/>
          </p:cNvSpPr>
          <p:nvPr/>
        </p:nvSpPr>
        <p:spPr bwMode="auto">
          <a:xfrm flipV="1">
            <a:off x="4191000" y="4191000"/>
            <a:ext cx="457200" cy="685800"/>
          </a:xfrm>
          <a:prstGeom prst="line">
            <a:avLst/>
          </a:prstGeom>
          <a:noFill/>
          <a:ln w="19050">
            <a:solidFill>
              <a:srgbClr val="C00000"/>
            </a:solidFill>
            <a:round/>
            <a:headEnd/>
            <a:tailEnd type="triangle" w="med" len="med"/>
          </a:ln>
        </p:spPr>
        <p:txBody>
          <a:bodyPr/>
          <a:lstStyle/>
          <a:p>
            <a:endParaRPr lang="en-US"/>
          </a:p>
        </p:txBody>
      </p:sp>
      <p:sp>
        <p:nvSpPr>
          <p:cNvPr id="30730" name="Line 15"/>
          <p:cNvSpPr>
            <a:spLocks noChangeShapeType="1"/>
          </p:cNvSpPr>
          <p:nvPr/>
        </p:nvSpPr>
        <p:spPr bwMode="auto">
          <a:xfrm>
            <a:off x="1828800" y="5486400"/>
            <a:ext cx="2819400" cy="609600"/>
          </a:xfrm>
          <a:prstGeom prst="line">
            <a:avLst/>
          </a:prstGeom>
          <a:noFill/>
          <a:ln w="19050">
            <a:solidFill>
              <a:srgbClr val="C00000"/>
            </a:solidFill>
            <a:round/>
            <a:headEnd/>
            <a:tailEnd type="triangle" w="med" len="med"/>
          </a:ln>
        </p:spPr>
        <p:txBody>
          <a:bodyPr/>
          <a:lstStyle/>
          <a:p>
            <a:endParaRPr lang="en-US"/>
          </a:p>
        </p:txBody>
      </p:sp>
      <p:sp>
        <p:nvSpPr>
          <p:cNvPr id="11" name="Title 10"/>
          <p:cNvSpPr>
            <a:spLocks noGrp="1"/>
          </p:cNvSpPr>
          <p:nvPr>
            <p:ph type="title" idx="4294967295"/>
          </p:nvPr>
        </p:nvSpPr>
        <p:spPr/>
        <p:txBody>
          <a:bodyPr/>
          <a:lstStyle/>
          <a:p>
            <a:r>
              <a:rPr lang="en-US" dirty="0" smtClean="0"/>
              <a:t>Filter</a:t>
            </a:r>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Number Placeholder 3"/>
          <p:cNvSpPr>
            <a:spLocks noGrp="1"/>
          </p:cNvSpPr>
          <p:nvPr>
            <p:ph type="sldNum" sz="quarter" idx="12"/>
          </p:nvPr>
        </p:nvSpPr>
        <p:spPr>
          <a:noFill/>
        </p:spPr>
        <p:txBody>
          <a:bodyPr/>
          <a:lstStyle/>
          <a:p>
            <a:fld id="{1511FF72-328D-493C-97E2-48E17B30EA5E}" type="slidenum">
              <a:rPr lang="en-US" smtClean="0">
                <a:cs typeface="Arial" charset="0"/>
              </a:rPr>
              <a:pPr/>
              <a:t>27</a:t>
            </a:fld>
            <a:endParaRPr lang="en-US" smtClean="0">
              <a:cs typeface="Arial" charset="0"/>
            </a:endParaRPr>
          </a:p>
        </p:txBody>
      </p:sp>
      <p:sp>
        <p:nvSpPr>
          <p:cNvPr id="31747" name="Text Box 6"/>
          <p:cNvSpPr txBox="1">
            <a:spLocks noChangeArrowheads="1"/>
          </p:cNvSpPr>
          <p:nvPr/>
        </p:nvSpPr>
        <p:spPr bwMode="auto">
          <a:xfrm>
            <a:off x="3505200" y="304800"/>
            <a:ext cx="2133600" cy="366713"/>
          </a:xfrm>
          <a:prstGeom prst="rect">
            <a:avLst/>
          </a:prstGeom>
          <a:noFill/>
          <a:ln w="9525">
            <a:noFill/>
            <a:miter lim="800000"/>
            <a:headEnd/>
            <a:tailEnd/>
          </a:ln>
        </p:spPr>
        <p:txBody>
          <a:bodyPr>
            <a:spAutoFit/>
          </a:bodyPr>
          <a:lstStyle/>
          <a:p>
            <a:pPr>
              <a:spcBef>
                <a:spcPct val="50000"/>
              </a:spcBef>
            </a:pPr>
            <a:r>
              <a:rPr lang="en-US"/>
              <a:t>Run Tickets Button</a:t>
            </a:r>
          </a:p>
        </p:txBody>
      </p:sp>
      <p:pic>
        <p:nvPicPr>
          <p:cNvPr id="31748" name="Picture 7"/>
          <p:cNvPicPr>
            <a:picLocks noChangeAspect="1" noChangeArrowheads="1"/>
          </p:cNvPicPr>
          <p:nvPr/>
        </p:nvPicPr>
        <p:blipFill>
          <a:blip r:embed="rId2" cstate="print"/>
          <a:srcRect/>
          <a:stretch>
            <a:fillRect/>
          </a:stretch>
        </p:blipFill>
        <p:spPr bwMode="auto">
          <a:xfrm>
            <a:off x="1219200" y="685800"/>
            <a:ext cx="6638925" cy="4667250"/>
          </a:xfrm>
          <a:prstGeom prst="rect">
            <a:avLst/>
          </a:prstGeom>
          <a:noFill/>
          <a:ln w="9525">
            <a:noFill/>
            <a:miter lim="800000"/>
            <a:headEnd/>
            <a:tailEnd/>
          </a:ln>
        </p:spPr>
      </p:pic>
      <p:sp>
        <p:nvSpPr>
          <p:cNvPr id="31749" name="Text Box 8"/>
          <p:cNvSpPr txBox="1">
            <a:spLocks noChangeArrowheads="1"/>
          </p:cNvSpPr>
          <p:nvPr/>
        </p:nvSpPr>
        <p:spPr bwMode="auto">
          <a:xfrm>
            <a:off x="1828800" y="5715000"/>
            <a:ext cx="5486400" cy="274638"/>
          </a:xfrm>
          <a:prstGeom prst="rect">
            <a:avLst/>
          </a:prstGeom>
          <a:noFill/>
          <a:ln w="9525">
            <a:noFill/>
            <a:miter lim="800000"/>
            <a:headEnd/>
            <a:tailEnd/>
          </a:ln>
        </p:spPr>
        <p:txBody>
          <a:bodyPr>
            <a:spAutoFit/>
          </a:bodyPr>
          <a:lstStyle/>
          <a:p>
            <a:pPr>
              <a:spcBef>
                <a:spcPct val="50000"/>
              </a:spcBef>
            </a:pPr>
            <a:r>
              <a:rPr lang="en-US" sz="1200"/>
              <a:t>To view the run tickets with detail information, click on the </a:t>
            </a:r>
            <a:r>
              <a:rPr lang="en-US" sz="1200" b="1">
                <a:solidFill>
                  <a:srgbClr val="C00000"/>
                </a:solidFill>
              </a:rPr>
              <a:t>Run Tickets</a:t>
            </a:r>
            <a:r>
              <a:rPr lang="en-US" sz="1200">
                <a:solidFill>
                  <a:srgbClr val="C00000"/>
                </a:solidFill>
              </a:rPr>
              <a:t> </a:t>
            </a:r>
            <a:r>
              <a:rPr lang="en-US" sz="1200"/>
              <a:t>button.</a:t>
            </a:r>
          </a:p>
        </p:txBody>
      </p:sp>
      <p:sp>
        <p:nvSpPr>
          <p:cNvPr id="31750" name="Oval 9"/>
          <p:cNvSpPr>
            <a:spLocks noChangeArrowheads="1"/>
          </p:cNvSpPr>
          <p:nvPr/>
        </p:nvSpPr>
        <p:spPr bwMode="auto">
          <a:xfrm>
            <a:off x="3962400" y="4756150"/>
            <a:ext cx="1143000" cy="533400"/>
          </a:xfrm>
          <a:prstGeom prst="ellipse">
            <a:avLst/>
          </a:prstGeom>
          <a:noFill/>
          <a:ln w="19050">
            <a:solidFill>
              <a:srgbClr val="C00000"/>
            </a:solidFill>
            <a:round/>
            <a:headEnd/>
            <a:tailEnd/>
          </a:ln>
        </p:spPr>
        <p:txBody>
          <a:bodyPr wrap="none" anchor="ctr"/>
          <a:lstStyle/>
          <a:p>
            <a:endParaRPr lang="en-US"/>
          </a:p>
        </p:txBody>
      </p:sp>
      <p:sp>
        <p:nvSpPr>
          <p:cNvPr id="7" name="Title 6"/>
          <p:cNvSpPr>
            <a:spLocks noGrp="1"/>
          </p:cNvSpPr>
          <p:nvPr>
            <p:ph type="title" idx="4294967295"/>
          </p:nvPr>
        </p:nvSpPr>
        <p:spPr/>
        <p:txBody>
          <a:bodyPr/>
          <a:lstStyle/>
          <a:p>
            <a:r>
              <a:rPr lang="en-US" dirty="0" smtClean="0"/>
              <a:t>Run Tickets</a:t>
            </a:r>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Number Placeholder 3"/>
          <p:cNvSpPr>
            <a:spLocks noGrp="1"/>
          </p:cNvSpPr>
          <p:nvPr>
            <p:ph type="sldNum" sz="quarter" idx="12"/>
          </p:nvPr>
        </p:nvSpPr>
        <p:spPr>
          <a:noFill/>
        </p:spPr>
        <p:txBody>
          <a:bodyPr/>
          <a:lstStyle/>
          <a:p>
            <a:fld id="{5004A27B-9DDB-4F7F-BF07-CCCEFC1159D5}" type="slidenum">
              <a:rPr lang="en-US" smtClean="0">
                <a:cs typeface="Arial" charset="0"/>
              </a:rPr>
              <a:pPr/>
              <a:t>28</a:t>
            </a:fld>
            <a:endParaRPr lang="en-US" smtClean="0">
              <a:cs typeface="Arial" charset="0"/>
            </a:endParaRPr>
          </a:p>
        </p:txBody>
      </p:sp>
      <p:pic>
        <p:nvPicPr>
          <p:cNvPr id="32771" name="Picture 4"/>
          <p:cNvPicPr>
            <a:picLocks noChangeAspect="1" noChangeArrowheads="1"/>
          </p:cNvPicPr>
          <p:nvPr/>
        </p:nvPicPr>
        <p:blipFill>
          <a:blip r:embed="rId2" cstate="print"/>
          <a:srcRect/>
          <a:stretch>
            <a:fillRect/>
          </a:stretch>
        </p:blipFill>
        <p:spPr bwMode="auto">
          <a:xfrm>
            <a:off x="1219200" y="1143000"/>
            <a:ext cx="6705600" cy="3124200"/>
          </a:xfrm>
          <a:prstGeom prst="rect">
            <a:avLst/>
          </a:prstGeom>
          <a:noFill/>
          <a:ln w="9525">
            <a:noFill/>
            <a:miter lim="800000"/>
            <a:headEnd/>
            <a:tailEnd/>
          </a:ln>
        </p:spPr>
      </p:pic>
      <p:sp>
        <p:nvSpPr>
          <p:cNvPr id="32772" name="Text Box 5"/>
          <p:cNvSpPr txBox="1">
            <a:spLocks noChangeArrowheads="1"/>
          </p:cNvSpPr>
          <p:nvPr/>
        </p:nvSpPr>
        <p:spPr bwMode="auto">
          <a:xfrm>
            <a:off x="609600" y="4343400"/>
            <a:ext cx="7924800" cy="1555750"/>
          </a:xfrm>
          <a:prstGeom prst="rect">
            <a:avLst/>
          </a:prstGeom>
          <a:noFill/>
          <a:ln w="9525">
            <a:noFill/>
            <a:miter lim="800000"/>
            <a:headEnd/>
            <a:tailEnd/>
          </a:ln>
        </p:spPr>
        <p:txBody>
          <a:bodyPr>
            <a:spAutoFit/>
          </a:bodyPr>
          <a:lstStyle/>
          <a:p>
            <a:pPr>
              <a:spcBef>
                <a:spcPct val="50000"/>
              </a:spcBef>
            </a:pPr>
            <a:r>
              <a:rPr lang="en-US" sz="1200"/>
              <a:t>The Lease Operator enters data from the run ticket filled out and left by the transporter truck driver.</a:t>
            </a:r>
          </a:p>
          <a:p>
            <a:pPr>
              <a:spcBef>
                <a:spcPct val="50000"/>
              </a:spcBef>
            </a:pPr>
            <a:r>
              <a:rPr lang="en-US" sz="1200"/>
              <a:t>Scroll to the right to see more data.</a:t>
            </a:r>
          </a:p>
          <a:p>
            <a:pPr>
              <a:spcBef>
                <a:spcPct val="50000"/>
              </a:spcBef>
            </a:pPr>
            <a:r>
              <a:rPr lang="en-US" sz="1200"/>
              <a:t>To change the date range of tickets, click on the </a:t>
            </a:r>
            <a:r>
              <a:rPr lang="en-US" sz="1200" b="1">
                <a:solidFill>
                  <a:srgbClr val="C00000"/>
                </a:solidFill>
              </a:rPr>
              <a:t>Date Range</a:t>
            </a:r>
            <a:r>
              <a:rPr lang="en-US" sz="1200">
                <a:solidFill>
                  <a:srgbClr val="C00000"/>
                </a:solidFill>
              </a:rPr>
              <a:t> </a:t>
            </a:r>
            <a:r>
              <a:rPr lang="en-US" sz="1200"/>
              <a:t>button, select the date range needed and click </a:t>
            </a:r>
            <a:r>
              <a:rPr lang="en-US" sz="1200" b="1">
                <a:solidFill>
                  <a:srgbClr val="C00000"/>
                </a:solidFill>
              </a:rPr>
              <a:t>OK</a:t>
            </a:r>
            <a:r>
              <a:rPr lang="en-US" sz="1200"/>
              <a:t>.</a:t>
            </a:r>
          </a:p>
          <a:p>
            <a:pPr>
              <a:spcBef>
                <a:spcPct val="50000"/>
              </a:spcBef>
            </a:pPr>
            <a:r>
              <a:rPr lang="en-US" sz="1200"/>
              <a:t>All data in the grid for the date range selected can be export to Excel by clicking on the </a:t>
            </a:r>
            <a:r>
              <a:rPr lang="en-US" sz="1200" b="1">
                <a:solidFill>
                  <a:srgbClr val="C00000"/>
                </a:solidFill>
              </a:rPr>
              <a:t>Export</a:t>
            </a:r>
            <a:r>
              <a:rPr lang="en-US" sz="1200"/>
              <a:t> button. Click </a:t>
            </a:r>
            <a:r>
              <a:rPr lang="en-US" sz="1200" b="1">
                <a:solidFill>
                  <a:srgbClr val="C00000"/>
                </a:solidFill>
              </a:rPr>
              <a:t>OK</a:t>
            </a:r>
            <a:r>
              <a:rPr lang="en-US" sz="1200"/>
              <a:t> in the next box, name the file and select where to send the file, click </a:t>
            </a:r>
            <a:r>
              <a:rPr lang="en-US" sz="1200" b="1">
                <a:solidFill>
                  <a:srgbClr val="C00000"/>
                </a:solidFill>
              </a:rPr>
              <a:t>open</a:t>
            </a:r>
            <a:r>
              <a:rPr lang="en-US" sz="1200"/>
              <a:t>.  The file is ready to be opened in Excel.</a:t>
            </a:r>
          </a:p>
          <a:p>
            <a:pPr>
              <a:spcBef>
                <a:spcPct val="50000"/>
              </a:spcBef>
            </a:pPr>
            <a:r>
              <a:rPr lang="en-US" sz="1200"/>
              <a:t>Click on the </a:t>
            </a:r>
            <a:r>
              <a:rPr lang="en-US" sz="1200" b="1">
                <a:solidFill>
                  <a:srgbClr val="C00000"/>
                </a:solidFill>
              </a:rPr>
              <a:t>Close</a:t>
            </a:r>
            <a:r>
              <a:rPr lang="en-US" sz="1200"/>
              <a:t> button to exit the Run Tickets screen and return to the Monthly screen.</a:t>
            </a:r>
          </a:p>
        </p:txBody>
      </p:sp>
      <p:sp>
        <p:nvSpPr>
          <p:cNvPr id="32773" name="Text Box 6"/>
          <p:cNvSpPr txBox="1">
            <a:spLocks noChangeArrowheads="1"/>
          </p:cNvSpPr>
          <p:nvPr/>
        </p:nvSpPr>
        <p:spPr bwMode="auto">
          <a:xfrm>
            <a:off x="3505200" y="609600"/>
            <a:ext cx="2209800" cy="366713"/>
          </a:xfrm>
          <a:prstGeom prst="rect">
            <a:avLst/>
          </a:prstGeom>
          <a:noFill/>
          <a:ln w="9525">
            <a:noFill/>
            <a:miter lim="800000"/>
            <a:headEnd/>
            <a:tailEnd/>
          </a:ln>
        </p:spPr>
        <p:txBody>
          <a:bodyPr>
            <a:spAutoFit/>
          </a:bodyPr>
          <a:lstStyle/>
          <a:p>
            <a:pPr>
              <a:spcBef>
                <a:spcPct val="50000"/>
              </a:spcBef>
            </a:pPr>
            <a:r>
              <a:rPr lang="en-US"/>
              <a:t>Run Tickets Screen</a:t>
            </a:r>
          </a:p>
        </p:txBody>
      </p:sp>
      <p:sp>
        <p:nvSpPr>
          <p:cNvPr id="6" name="Title 5"/>
          <p:cNvSpPr>
            <a:spLocks noGrp="1"/>
          </p:cNvSpPr>
          <p:nvPr>
            <p:ph type="title" idx="4294967295"/>
          </p:nvPr>
        </p:nvSpPr>
        <p:spPr/>
        <p:txBody>
          <a:bodyPr/>
          <a:lstStyle/>
          <a:p>
            <a:r>
              <a:rPr lang="en-US" dirty="0" smtClean="0"/>
              <a:t>Run Tickets</a:t>
            </a:r>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Number Placeholder 3"/>
          <p:cNvSpPr>
            <a:spLocks noGrp="1"/>
          </p:cNvSpPr>
          <p:nvPr>
            <p:ph type="sldNum" sz="quarter" idx="12"/>
          </p:nvPr>
        </p:nvSpPr>
        <p:spPr>
          <a:noFill/>
        </p:spPr>
        <p:txBody>
          <a:bodyPr/>
          <a:lstStyle/>
          <a:p>
            <a:fld id="{C8987908-B24F-49FD-9401-D94D701F190F}" type="slidenum">
              <a:rPr lang="en-US" smtClean="0">
                <a:cs typeface="Arial" charset="0"/>
              </a:rPr>
              <a:pPr/>
              <a:t>29</a:t>
            </a:fld>
            <a:endParaRPr lang="en-US" smtClean="0">
              <a:cs typeface="Arial" charset="0"/>
            </a:endParaRPr>
          </a:p>
        </p:txBody>
      </p:sp>
      <p:pic>
        <p:nvPicPr>
          <p:cNvPr id="33795" name="Picture 4"/>
          <p:cNvPicPr>
            <a:picLocks noChangeAspect="1" noChangeArrowheads="1"/>
          </p:cNvPicPr>
          <p:nvPr/>
        </p:nvPicPr>
        <p:blipFill>
          <a:blip r:embed="rId2" cstate="print"/>
          <a:srcRect/>
          <a:stretch>
            <a:fillRect/>
          </a:stretch>
        </p:blipFill>
        <p:spPr bwMode="auto">
          <a:xfrm>
            <a:off x="1981200" y="533400"/>
            <a:ext cx="5105400" cy="3422650"/>
          </a:xfrm>
          <a:prstGeom prst="rect">
            <a:avLst/>
          </a:prstGeom>
          <a:noFill/>
          <a:ln w="9525">
            <a:noFill/>
            <a:miter lim="800000"/>
            <a:headEnd/>
            <a:tailEnd/>
          </a:ln>
        </p:spPr>
      </p:pic>
      <p:sp>
        <p:nvSpPr>
          <p:cNvPr id="33796" name="Text Box 5"/>
          <p:cNvSpPr txBox="1">
            <a:spLocks noChangeArrowheads="1"/>
          </p:cNvSpPr>
          <p:nvPr/>
        </p:nvSpPr>
        <p:spPr bwMode="auto">
          <a:xfrm>
            <a:off x="3733800" y="228600"/>
            <a:ext cx="1676400" cy="366713"/>
          </a:xfrm>
          <a:prstGeom prst="rect">
            <a:avLst/>
          </a:prstGeom>
          <a:noFill/>
          <a:ln w="9525">
            <a:noFill/>
            <a:miter lim="800000"/>
            <a:headEnd/>
            <a:tailEnd/>
          </a:ln>
        </p:spPr>
        <p:txBody>
          <a:bodyPr>
            <a:spAutoFit/>
          </a:bodyPr>
          <a:lstStyle/>
          <a:p>
            <a:pPr>
              <a:spcBef>
                <a:spcPct val="50000"/>
              </a:spcBef>
            </a:pPr>
            <a:r>
              <a:rPr lang="en-US"/>
              <a:t>Export Button</a:t>
            </a:r>
          </a:p>
        </p:txBody>
      </p:sp>
      <p:sp>
        <p:nvSpPr>
          <p:cNvPr id="33797" name="Text Box 6"/>
          <p:cNvSpPr txBox="1">
            <a:spLocks noChangeArrowheads="1"/>
          </p:cNvSpPr>
          <p:nvPr/>
        </p:nvSpPr>
        <p:spPr bwMode="auto">
          <a:xfrm>
            <a:off x="381000" y="4419600"/>
            <a:ext cx="4343400" cy="830263"/>
          </a:xfrm>
          <a:prstGeom prst="rect">
            <a:avLst/>
          </a:prstGeom>
          <a:noFill/>
          <a:ln w="9525">
            <a:noFill/>
            <a:miter lim="800000"/>
            <a:headEnd/>
            <a:tailEnd/>
          </a:ln>
        </p:spPr>
        <p:txBody>
          <a:bodyPr>
            <a:spAutoFit/>
          </a:bodyPr>
          <a:lstStyle/>
          <a:p>
            <a:pPr>
              <a:spcBef>
                <a:spcPct val="50000"/>
              </a:spcBef>
            </a:pPr>
            <a:r>
              <a:rPr lang="en-US" sz="1200"/>
              <a:t>All data in the monthly grid for the selected date range can be exported to Excel by clicking on the </a:t>
            </a:r>
            <a:r>
              <a:rPr lang="en-US" sz="1200" b="1">
                <a:solidFill>
                  <a:srgbClr val="C00000"/>
                </a:solidFill>
              </a:rPr>
              <a:t>Export</a:t>
            </a:r>
            <a:r>
              <a:rPr lang="en-US" sz="1200"/>
              <a:t> button. Click </a:t>
            </a:r>
            <a:r>
              <a:rPr lang="en-US" sz="1200" b="1">
                <a:solidFill>
                  <a:srgbClr val="C00000"/>
                </a:solidFill>
              </a:rPr>
              <a:t>OK</a:t>
            </a:r>
            <a:r>
              <a:rPr lang="en-US" sz="1200"/>
              <a:t> on the next box, Name the file, select where to send the file and click </a:t>
            </a:r>
            <a:r>
              <a:rPr lang="en-US" sz="1200" b="1">
                <a:solidFill>
                  <a:srgbClr val="C00000"/>
                </a:solidFill>
              </a:rPr>
              <a:t>open</a:t>
            </a:r>
            <a:r>
              <a:rPr lang="en-US" sz="1200"/>
              <a:t>.  The file is ready to be opened in Excel.</a:t>
            </a:r>
          </a:p>
        </p:txBody>
      </p:sp>
      <p:pic>
        <p:nvPicPr>
          <p:cNvPr id="33798" name="Picture 7"/>
          <p:cNvPicPr>
            <a:picLocks noChangeAspect="1" noChangeArrowheads="1"/>
          </p:cNvPicPr>
          <p:nvPr/>
        </p:nvPicPr>
        <p:blipFill>
          <a:blip r:embed="rId3" cstate="print"/>
          <a:srcRect/>
          <a:stretch>
            <a:fillRect/>
          </a:stretch>
        </p:blipFill>
        <p:spPr bwMode="auto">
          <a:xfrm>
            <a:off x="5029200" y="3962400"/>
            <a:ext cx="3367088" cy="2446338"/>
          </a:xfrm>
          <a:prstGeom prst="rect">
            <a:avLst/>
          </a:prstGeom>
          <a:noFill/>
          <a:ln w="9525">
            <a:noFill/>
            <a:miter lim="800000"/>
            <a:headEnd/>
            <a:tailEnd/>
          </a:ln>
        </p:spPr>
      </p:pic>
      <p:pic>
        <p:nvPicPr>
          <p:cNvPr id="33799" name="Picture 8"/>
          <p:cNvPicPr>
            <a:picLocks noChangeAspect="1" noChangeArrowheads="1"/>
          </p:cNvPicPr>
          <p:nvPr/>
        </p:nvPicPr>
        <p:blipFill>
          <a:blip r:embed="rId4" cstate="print"/>
          <a:srcRect/>
          <a:stretch>
            <a:fillRect/>
          </a:stretch>
        </p:blipFill>
        <p:spPr bwMode="auto">
          <a:xfrm>
            <a:off x="1143000" y="5562600"/>
            <a:ext cx="3352800" cy="622300"/>
          </a:xfrm>
          <a:prstGeom prst="rect">
            <a:avLst/>
          </a:prstGeom>
          <a:noFill/>
          <a:ln w="9525">
            <a:noFill/>
            <a:miter lim="800000"/>
            <a:headEnd/>
            <a:tailEnd/>
          </a:ln>
        </p:spPr>
      </p:pic>
      <p:sp>
        <p:nvSpPr>
          <p:cNvPr id="33800" name="Oval 9"/>
          <p:cNvSpPr>
            <a:spLocks noChangeArrowheads="1"/>
          </p:cNvSpPr>
          <p:nvPr/>
        </p:nvSpPr>
        <p:spPr bwMode="auto">
          <a:xfrm>
            <a:off x="4800600" y="3352800"/>
            <a:ext cx="914400" cy="304800"/>
          </a:xfrm>
          <a:prstGeom prst="ellipse">
            <a:avLst/>
          </a:prstGeom>
          <a:noFill/>
          <a:ln w="19050">
            <a:solidFill>
              <a:srgbClr val="C00000"/>
            </a:solidFill>
            <a:round/>
            <a:headEnd/>
            <a:tailEnd/>
          </a:ln>
        </p:spPr>
        <p:txBody>
          <a:bodyPr wrap="none" anchor="ctr"/>
          <a:lstStyle/>
          <a:p>
            <a:endParaRPr lang="en-US"/>
          </a:p>
        </p:txBody>
      </p:sp>
      <p:sp>
        <p:nvSpPr>
          <p:cNvPr id="33801" name="Line 10"/>
          <p:cNvSpPr>
            <a:spLocks noChangeShapeType="1"/>
          </p:cNvSpPr>
          <p:nvPr/>
        </p:nvSpPr>
        <p:spPr bwMode="auto">
          <a:xfrm>
            <a:off x="1524000" y="5029200"/>
            <a:ext cx="228600" cy="609600"/>
          </a:xfrm>
          <a:prstGeom prst="line">
            <a:avLst/>
          </a:prstGeom>
          <a:noFill/>
          <a:ln w="19050">
            <a:solidFill>
              <a:srgbClr val="C00000"/>
            </a:solidFill>
            <a:round/>
            <a:headEnd/>
            <a:tailEnd type="triangle" w="med" len="med"/>
          </a:ln>
        </p:spPr>
        <p:txBody>
          <a:bodyPr/>
          <a:lstStyle/>
          <a:p>
            <a:endParaRPr lang="en-US"/>
          </a:p>
        </p:txBody>
      </p:sp>
      <p:sp>
        <p:nvSpPr>
          <p:cNvPr id="33802" name="Line 15"/>
          <p:cNvSpPr>
            <a:spLocks noChangeShapeType="1"/>
          </p:cNvSpPr>
          <p:nvPr/>
        </p:nvSpPr>
        <p:spPr bwMode="auto">
          <a:xfrm flipV="1">
            <a:off x="4495800" y="4267200"/>
            <a:ext cx="1143000" cy="609600"/>
          </a:xfrm>
          <a:prstGeom prst="line">
            <a:avLst/>
          </a:prstGeom>
          <a:noFill/>
          <a:ln w="19050">
            <a:solidFill>
              <a:srgbClr val="C00000"/>
            </a:solidFill>
            <a:round/>
            <a:headEnd/>
            <a:tailEnd type="triangle" w="med" len="med"/>
          </a:ln>
        </p:spPr>
        <p:txBody>
          <a:bodyPr/>
          <a:lstStyle/>
          <a:p>
            <a:endParaRPr lang="en-US"/>
          </a:p>
        </p:txBody>
      </p:sp>
      <p:sp>
        <p:nvSpPr>
          <p:cNvPr id="33803" name="Line 16"/>
          <p:cNvSpPr>
            <a:spLocks noChangeShapeType="1"/>
          </p:cNvSpPr>
          <p:nvPr/>
        </p:nvSpPr>
        <p:spPr bwMode="auto">
          <a:xfrm>
            <a:off x="4495800" y="4953000"/>
            <a:ext cx="1676400" cy="914400"/>
          </a:xfrm>
          <a:prstGeom prst="line">
            <a:avLst/>
          </a:prstGeom>
          <a:noFill/>
          <a:ln w="19050">
            <a:solidFill>
              <a:srgbClr val="C00000"/>
            </a:solidFill>
            <a:round/>
            <a:headEnd/>
            <a:tailEnd type="triangle" w="med" len="med"/>
          </a:ln>
        </p:spPr>
        <p:txBody>
          <a:bodyPr/>
          <a:lstStyle/>
          <a:p>
            <a:endParaRPr lang="en-US"/>
          </a:p>
        </p:txBody>
      </p:sp>
      <p:sp>
        <p:nvSpPr>
          <p:cNvPr id="33804" name="Oval 17"/>
          <p:cNvSpPr>
            <a:spLocks noChangeArrowheads="1"/>
          </p:cNvSpPr>
          <p:nvPr/>
        </p:nvSpPr>
        <p:spPr bwMode="auto">
          <a:xfrm>
            <a:off x="7848600" y="5791200"/>
            <a:ext cx="533400" cy="304800"/>
          </a:xfrm>
          <a:prstGeom prst="ellipse">
            <a:avLst/>
          </a:prstGeom>
          <a:noFill/>
          <a:ln w="9525">
            <a:solidFill>
              <a:srgbClr val="FF0000"/>
            </a:solidFill>
            <a:round/>
            <a:headEnd/>
            <a:tailEnd/>
          </a:ln>
        </p:spPr>
        <p:txBody>
          <a:bodyPr wrap="none" anchor="ctr"/>
          <a:lstStyle/>
          <a:p>
            <a:endParaRPr lang="en-US"/>
          </a:p>
        </p:txBody>
      </p:sp>
      <p:sp>
        <p:nvSpPr>
          <p:cNvPr id="13" name="Title 12"/>
          <p:cNvSpPr>
            <a:spLocks noGrp="1"/>
          </p:cNvSpPr>
          <p:nvPr>
            <p:ph type="title" idx="4294967295"/>
          </p:nvPr>
        </p:nvSpPr>
        <p:spPr/>
        <p:txBody>
          <a:bodyPr/>
          <a:lstStyle/>
          <a:p>
            <a:r>
              <a:rPr lang="en-US" dirty="0" smtClean="0"/>
              <a:t>Export</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Number Placeholder 3"/>
          <p:cNvSpPr>
            <a:spLocks noGrp="1"/>
          </p:cNvSpPr>
          <p:nvPr>
            <p:ph type="sldNum" sz="quarter" idx="12"/>
          </p:nvPr>
        </p:nvSpPr>
        <p:spPr>
          <a:noFill/>
        </p:spPr>
        <p:txBody>
          <a:bodyPr/>
          <a:lstStyle/>
          <a:p>
            <a:fld id="{688AC21D-0D60-45A6-AF08-29674FB57C1C}" type="slidenum">
              <a:rPr lang="en-US" smtClean="0">
                <a:cs typeface="Arial" charset="0"/>
              </a:rPr>
              <a:pPr/>
              <a:t>3</a:t>
            </a:fld>
            <a:endParaRPr lang="en-US" smtClean="0">
              <a:cs typeface="Arial" charset="0"/>
            </a:endParaRPr>
          </a:p>
        </p:txBody>
      </p:sp>
      <p:pic>
        <p:nvPicPr>
          <p:cNvPr id="7171" name="Picture 4"/>
          <p:cNvPicPr>
            <a:picLocks noChangeAspect="1" noChangeArrowheads="1"/>
          </p:cNvPicPr>
          <p:nvPr/>
        </p:nvPicPr>
        <p:blipFill>
          <a:blip r:embed="rId2" cstate="print"/>
          <a:srcRect/>
          <a:stretch>
            <a:fillRect/>
          </a:stretch>
        </p:blipFill>
        <p:spPr bwMode="auto">
          <a:xfrm>
            <a:off x="914400" y="838200"/>
            <a:ext cx="7362825" cy="5267325"/>
          </a:xfrm>
          <a:prstGeom prst="rect">
            <a:avLst/>
          </a:prstGeom>
          <a:noFill/>
          <a:ln w="9525">
            <a:noFill/>
            <a:miter lim="800000"/>
            <a:headEnd/>
            <a:tailEnd/>
          </a:ln>
        </p:spPr>
      </p:pic>
      <p:sp>
        <p:nvSpPr>
          <p:cNvPr id="7172" name="Text Box 5"/>
          <p:cNvSpPr txBox="1">
            <a:spLocks noChangeArrowheads="1"/>
          </p:cNvSpPr>
          <p:nvPr/>
        </p:nvSpPr>
        <p:spPr bwMode="auto">
          <a:xfrm>
            <a:off x="2667000" y="381000"/>
            <a:ext cx="3886200" cy="366713"/>
          </a:xfrm>
          <a:prstGeom prst="rect">
            <a:avLst/>
          </a:prstGeom>
          <a:noFill/>
          <a:ln w="9525">
            <a:noFill/>
            <a:miter lim="800000"/>
            <a:headEnd/>
            <a:tailEnd/>
          </a:ln>
        </p:spPr>
        <p:txBody>
          <a:bodyPr>
            <a:spAutoFit/>
          </a:bodyPr>
          <a:lstStyle/>
          <a:p>
            <a:pPr>
              <a:spcBef>
                <a:spcPct val="50000"/>
              </a:spcBef>
            </a:pPr>
            <a:r>
              <a:rPr lang="en-US"/>
              <a:t>Daily, Monthly &amp; Pumper Tabs</a:t>
            </a:r>
          </a:p>
        </p:txBody>
      </p:sp>
      <p:sp>
        <p:nvSpPr>
          <p:cNvPr id="7173" name="Oval 6"/>
          <p:cNvSpPr>
            <a:spLocks noChangeArrowheads="1"/>
          </p:cNvSpPr>
          <p:nvPr/>
        </p:nvSpPr>
        <p:spPr bwMode="auto">
          <a:xfrm>
            <a:off x="1752600" y="1219200"/>
            <a:ext cx="685800" cy="381000"/>
          </a:xfrm>
          <a:prstGeom prst="ellipse">
            <a:avLst/>
          </a:prstGeom>
          <a:noFill/>
          <a:ln w="19050">
            <a:solidFill>
              <a:srgbClr val="C00000"/>
            </a:solidFill>
            <a:round/>
            <a:headEnd/>
            <a:tailEnd/>
          </a:ln>
        </p:spPr>
        <p:txBody>
          <a:bodyPr wrap="none" anchor="ctr"/>
          <a:lstStyle/>
          <a:p>
            <a:endParaRPr lang="en-US"/>
          </a:p>
        </p:txBody>
      </p:sp>
      <p:sp>
        <p:nvSpPr>
          <p:cNvPr id="7174" name="Oval 8"/>
          <p:cNvSpPr>
            <a:spLocks noChangeArrowheads="1"/>
          </p:cNvSpPr>
          <p:nvPr/>
        </p:nvSpPr>
        <p:spPr bwMode="auto">
          <a:xfrm>
            <a:off x="2590800" y="1219200"/>
            <a:ext cx="685800" cy="381000"/>
          </a:xfrm>
          <a:prstGeom prst="ellipse">
            <a:avLst/>
          </a:prstGeom>
          <a:noFill/>
          <a:ln w="19050">
            <a:solidFill>
              <a:srgbClr val="C00000"/>
            </a:solidFill>
            <a:round/>
            <a:headEnd/>
            <a:tailEnd/>
          </a:ln>
        </p:spPr>
        <p:txBody>
          <a:bodyPr wrap="none" anchor="ctr"/>
          <a:lstStyle/>
          <a:p>
            <a:endParaRPr lang="en-US"/>
          </a:p>
        </p:txBody>
      </p:sp>
      <p:sp>
        <p:nvSpPr>
          <p:cNvPr id="7175" name="Oval 9"/>
          <p:cNvSpPr>
            <a:spLocks noChangeArrowheads="1"/>
          </p:cNvSpPr>
          <p:nvPr/>
        </p:nvSpPr>
        <p:spPr bwMode="auto">
          <a:xfrm>
            <a:off x="3352800" y="1219200"/>
            <a:ext cx="685800" cy="381000"/>
          </a:xfrm>
          <a:prstGeom prst="ellipse">
            <a:avLst/>
          </a:prstGeom>
          <a:noFill/>
          <a:ln w="19050">
            <a:solidFill>
              <a:srgbClr val="C00000"/>
            </a:solidFill>
            <a:round/>
            <a:headEnd/>
            <a:tailEnd/>
          </a:ln>
        </p:spPr>
        <p:txBody>
          <a:bodyPr wrap="none" anchor="ctr"/>
          <a:lstStyle/>
          <a:p>
            <a:endParaRPr lang="en-US"/>
          </a:p>
        </p:txBody>
      </p:sp>
      <p:sp>
        <p:nvSpPr>
          <p:cNvPr id="8" name="Title 7"/>
          <p:cNvSpPr>
            <a:spLocks noGrp="1"/>
          </p:cNvSpPr>
          <p:nvPr>
            <p:ph type="title" idx="4294967295"/>
          </p:nvPr>
        </p:nvSpPr>
        <p:spPr/>
        <p:txBody>
          <a:bodyPr/>
          <a:lstStyle/>
          <a:p>
            <a:r>
              <a:rPr lang="en-US" dirty="0" smtClean="0"/>
              <a:t>Tabs</a:t>
            </a: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Number Placeholder 3"/>
          <p:cNvSpPr>
            <a:spLocks noGrp="1"/>
          </p:cNvSpPr>
          <p:nvPr>
            <p:ph type="sldNum" sz="quarter" idx="12"/>
          </p:nvPr>
        </p:nvSpPr>
        <p:spPr>
          <a:noFill/>
        </p:spPr>
        <p:txBody>
          <a:bodyPr/>
          <a:lstStyle/>
          <a:p>
            <a:fld id="{26EAD600-B57F-4E23-8392-4102DE2D758C}" type="slidenum">
              <a:rPr lang="en-US" smtClean="0">
                <a:cs typeface="Arial" charset="0"/>
              </a:rPr>
              <a:pPr/>
              <a:t>30</a:t>
            </a:fld>
            <a:endParaRPr lang="en-US" smtClean="0">
              <a:cs typeface="Arial" charset="0"/>
            </a:endParaRPr>
          </a:p>
        </p:txBody>
      </p:sp>
      <p:pic>
        <p:nvPicPr>
          <p:cNvPr id="34819" name="Picture 4"/>
          <p:cNvPicPr>
            <a:picLocks noChangeAspect="1" noChangeArrowheads="1"/>
          </p:cNvPicPr>
          <p:nvPr/>
        </p:nvPicPr>
        <p:blipFill>
          <a:blip r:embed="rId2" cstate="print"/>
          <a:srcRect/>
          <a:stretch>
            <a:fillRect/>
          </a:stretch>
        </p:blipFill>
        <p:spPr bwMode="auto">
          <a:xfrm>
            <a:off x="1066800" y="762000"/>
            <a:ext cx="6943725" cy="4533900"/>
          </a:xfrm>
          <a:prstGeom prst="rect">
            <a:avLst/>
          </a:prstGeom>
          <a:noFill/>
          <a:ln w="9525">
            <a:noFill/>
            <a:miter lim="800000"/>
            <a:headEnd/>
            <a:tailEnd/>
          </a:ln>
        </p:spPr>
      </p:pic>
      <p:sp>
        <p:nvSpPr>
          <p:cNvPr id="34820" name="Text Box 5"/>
          <p:cNvSpPr txBox="1">
            <a:spLocks noChangeArrowheads="1"/>
          </p:cNvSpPr>
          <p:nvPr/>
        </p:nvSpPr>
        <p:spPr bwMode="auto">
          <a:xfrm>
            <a:off x="3733800" y="457200"/>
            <a:ext cx="1600200" cy="366713"/>
          </a:xfrm>
          <a:prstGeom prst="rect">
            <a:avLst/>
          </a:prstGeom>
          <a:noFill/>
          <a:ln w="9525">
            <a:noFill/>
            <a:miter lim="800000"/>
            <a:headEnd/>
            <a:tailEnd/>
          </a:ln>
        </p:spPr>
        <p:txBody>
          <a:bodyPr>
            <a:spAutoFit/>
          </a:bodyPr>
          <a:lstStyle/>
          <a:p>
            <a:pPr>
              <a:spcBef>
                <a:spcPct val="50000"/>
              </a:spcBef>
            </a:pPr>
            <a:r>
              <a:rPr lang="en-US"/>
              <a:t>Tanks Button</a:t>
            </a:r>
          </a:p>
        </p:txBody>
      </p:sp>
      <p:sp>
        <p:nvSpPr>
          <p:cNvPr id="34821" name="Text Box 7"/>
          <p:cNvSpPr txBox="1">
            <a:spLocks noChangeArrowheads="1"/>
          </p:cNvSpPr>
          <p:nvPr/>
        </p:nvSpPr>
        <p:spPr bwMode="auto">
          <a:xfrm>
            <a:off x="2133600" y="5562600"/>
            <a:ext cx="4876800" cy="274638"/>
          </a:xfrm>
          <a:prstGeom prst="rect">
            <a:avLst/>
          </a:prstGeom>
          <a:noFill/>
          <a:ln w="9525">
            <a:noFill/>
            <a:miter lim="800000"/>
            <a:headEnd/>
            <a:tailEnd/>
          </a:ln>
        </p:spPr>
        <p:txBody>
          <a:bodyPr>
            <a:spAutoFit/>
          </a:bodyPr>
          <a:lstStyle/>
          <a:p>
            <a:pPr>
              <a:spcBef>
                <a:spcPct val="50000"/>
              </a:spcBef>
            </a:pPr>
            <a:r>
              <a:rPr lang="en-US" sz="1200"/>
              <a:t>To view the tanks on location for the well, click on the </a:t>
            </a:r>
            <a:r>
              <a:rPr lang="en-US" sz="1200" b="1">
                <a:solidFill>
                  <a:srgbClr val="C00000"/>
                </a:solidFill>
              </a:rPr>
              <a:t>Tanks</a:t>
            </a:r>
            <a:r>
              <a:rPr lang="en-US" sz="1200"/>
              <a:t> button.</a:t>
            </a:r>
          </a:p>
        </p:txBody>
      </p:sp>
      <p:sp>
        <p:nvSpPr>
          <p:cNvPr id="34822" name="Oval 8"/>
          <p:cNvSpPr>
            <a:spLocks noChangeArrowheads="1"/>
          </p:cNvSpPr>
          <p:nvPr/>
        </p:nvSpPr>
        <p:spPr bwMode="auto">
          <a:xfrm>
            <a:off x="6843713" y="4405313"/>
            <a:ext cx="1066800" cy="533400"/>
          </a:xfrm>
          <a:prstGeom prst="ellipse">
            <a:avLst/>
          </a:prstGeom>
          <a:noFill/>
          <a:ln w="19050">
            <a:solidFill>
              <a:srgbClr val="C00000"/>
            </a:solidFill>
            <a:round/>
            <a:headEnd/>
            <a:tailEnd/>
          </a:ln>
        </p:spPr>
        <p:txBody>
          <a:bodyPr wrap="none" anchor="ctr"/>
          <a:lstStyle/>
          <a:p>
            <a:endParaRPr lang="en-US"/>
          </a:p>
        </p:txBody>
      </p:sp>
      <p:sp>
        <p:nvSpPr>
          <p:cNvPr id="7" name="Title 6"/>
          <p:cNvSpPr>
            <a:spLocks noGrp="1"/>
          </p:cNvSpPr>
          <p:nvPr>
            <p:ph type="title" idx="4294967295"/>
          </p:nvPr>
        </p:nvSpPr>
        <p:spPr/>
        <p:txBody>
          <a:bodyPr/>
          <a:lstStyle/>
          <a:p>
            <a:r>
              <a:rPr lang="en-US" dirty="0" smtClean="0"/>
              <a:t>Tanks</a:t>
            </a:r>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Number Placeholder 3"/>
          <p:cNvSpPr>
            <a:spLocks noGrp="1"/>
          </p:cNvSpPr>
          <p:nvPr>
            <p:ph type="sldNum" sz="quarter" idx="12"/>
          </p:nvPr>
        </p:nvSpPr>
        <p:spPr>
          <a:noFill/>
        </p:spPr>
        <p:txBody>
          <a:bodyPr/>
          <a:lstStyle/>
          <a:p>
            <a:fld id="{3A128DF4-1C54-4143-B176-AEA558373976}" type="slidenum">
              <a:rPr lang="en-US" smtClean="0">
                <a:cs typeface="Arial" charset="0"/>
              </a:rPr>
              <a:pPr/>
              <a:t>31</a:t>
            </a:fld>
            <a:endParaRPr lang="en-US" smtClean="0">
              <a:cs typeface="Arial" charset="0"/>
            </a:endParaRPr>
          </a:p>
        </p:txBody>
      </p:sp>
      <p:sp>
        <p:nvSpPr>
          <p:cNvPr id="35843" name="Text Box 5"/>
          <p:cNvSpPr txBox="1">
            <a:spLocks noChangeArrowheads="1"/>
          </p:cNvSpPr>
          <p:nvPr/>
        </p:nvSpPr>
        <p:spPr bwMode="auto">
          <a:xfrm>
            <a:off x="3733800" y="609600"/>
            <a:ext cx="1676400" cy="366713"/>
          </a:xfrm>
          <a:prstGeom prst="rect">
            <a:avLst/>
          </a:prstGeom>
          <a:noFill/>
          <a:ln w="9525">
            <a:noFill/>
            <a:miter lim="800000"/>
            <a:headEnd/>
            <a:tailEnd/>
          </a:ln>
        </p:spPr>
        <p:txBody>
          <a:bodyPr>
            <a:spAutoFit/>
          </a:bodyPr>
          <a:lstStyle/>
          <a:p>
            <a:pPr>
              <a:spcBef>
                <a:spcPct val="50000"/>
              </a:spcBef>
            </a:pPr>
            <a:r>
              <a:rPr lang="en-US"/>
              <a:t>Tanks Screen</a:t>
            </a:r>
          </a:p>
        </p:txBody>
      </p:sp>
      <p:sp>
        <p:nvSpPr>
          <p:cNvPr id="35844" name="Text Box 6"/>
          <p:cNvSpPr txBox="1">
            <a:spLocks noChangeArrowheads="1"/>
          </p:cNvSpPr>
          <p:nvPr/>
        </p:nvSpPr>
        <p:spPr bwMode="auto">
          <a:xfrm>
            <a:off x="1447800" y="5105400"/>
            <a:ext cx="6324600" cy="731838"/>
          </a:xfrm>
          <a:prstGeom prst="rect">
            <a:avLst/>
          </a:prstGeom>
          <a:noFill/>
          <a:ln w="9525">
            <a:noFill/>
            <a:miter lim="800000"/>
            <a:headEnd/>
            <a:tailEnd/>
          </a:ln>
        </p:spPr>
        <p:txBody>
          <a:bodyPr>
            <a:spAutoFit/>
          </a:bodyPr>
          <a:lstStyle/>
          <a:p>
            <a:pPr>
              <a:spcBef>
                <a:spcPct val="50000"/>
              </a:spcBef>
            </a:pPr>
            <a:r>
              <a:rPr lang="en-US" sz="1200"/>
              <a:t>There are 3 tanks located at the Grider 1-25.  The screen shows the barrel capacity along with the barrels per inch, purchaser #,  type, usage and dimensions of the tank.</a:t>
            </a:r>
          </a:p>
          <a:p>
            <a:pPr>
              <a:spcBef>
                <a:spcPct val="50000"/>
              </a:spcBef>
            </a:pPr>
            <a:r>
              <a:rPr lang="en-US" sz="1200"/>
              <a:t>Click </a:t>
            </a:r>
            <a:r>
              <a:rPr lang="en-US" sz="1200" b="1">
                <a:solidFill>
                  <a:srgbClr val="C00000"/>
                </a:solidFill>
              </a:rPr>
              <a:t>Close</a:t>
            </a:r>
            <a:r>
              <a:rPr lang="en-US" sz="1200"/>
              <a:t> to exit the screen and return to the monthly tab.</a:t>
            </a:r>
          </a:p>
        </p:txBody>
      </p:sp>
      <p:pic>
        <p:nvPicPr>
          <p:cNvPr id="35845" name="Picture 7"/>
          <p:cNvPicPr>
            <a:picLocks noChangeAspect="1" noChangeArrowheads="1"/>
          </p:cNvPicPr>
          <p:nvPr/>
        </p:nvPicPr>
        <p:blipFill>
          <a:blip r:embed="rId2" cstate="print"/>
          <a:srcRect/>
          <a:stretch>
            <a:fillRect/>
          </a:stretch>
        </p:blipFill>
        <p:spPr bwMode="auto">
          <a:xfrm>
            <a:off x="1447800" y="1219200"/>
            <a:ext cx="6310313" cy="3452813"/>
          </a:xfrm>
          <a:prstGeom prst="rect">
            <a:avLst/>
          </a:prstGeom>
          <a:noFill/>
          <a:ln w="9525">
            <a:noFill/>
            <a:miter lim="800000"/>
            <a:headEnd/>
            <a:tailEnd/>
          </a:ln>
        </p:spPr>
      </p:pic>
      <p:sp>
        <p:nvSpPr>
          <p:cNvPr id="6" name="Title 5"/>
          <p:cNvSpPr>
            <a:spLocks noGrp="1"/>
          </p:cNvSpPr>
          <p:nvPr>
            <p:ph type="title" idx="4294967295"/>
          </p:nvPr>
        </p:nvSpPr>
        <p:spPr/>
        <p:txBody>
          <a:bodyPr/>
          <a:lstStyle/>
          <a:p>
            <a:r>
              <a:rPr lang="en-US" dirty="0" smtClean="0"/>
              <a:t>Tanks</a:t>
            </a:r>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Number Placeholder 3"/>
          <p:cNvSpPr>
            <a:spLocks noGrp="1"/>
          </p:cNvSpPr>
          <p:nvPr>
            <p:ph type="sldNum" sz="quarter" idx="12"/>
          </p:nvPr>
        </p:nvSpPr>
        <p:spPr>
          <a:noFill/>
        </p:spPr>
        <p:txBody>
          <a:bodyPr/>
          <a:lstStyle/>
          <a:p>
            <a:fld id="{D18FE21E-5813-4B2C-AA9D-439A87DF635F}" type="slidenum">
              <a:rPr lang="en-US" smtClean="0">
                <a:cs typeface="Arial" charset="0"/>
              </a:rPr>
              <a:pPr/>
              <a:t>32</a:t>
            </a:fld>
            <a:endParaRPr lang="en-US" smtClean="0">
              <a:cs typeface="Arial" charset="0"/>
            </a:endParaRPr>
          </a:p>
        </p:txBody>
      </p:sp>
      <p:sp>
        <p:nvSpPr>
          <p:cNvPr id="36867" name="Text Box 6"/>
          <p:cNvSpPr txBox="1">
            <a:spLocks noChangeArrowheads="1"/>
          </p:cNvSpPr>
          <p:nvPr/>
        </p:nvSpPr>
        <p:spPr bwMode="auto">
          <a:xfrm>
            <a:off x="3810000" y="304800"/>
            <a:ext cx="1600200" cy="366713"/>
          </a:xfrm>
          <a:prstGeom prst="rect">
            <a:avLst/>
          </a:prstGeom>
          <a:noFill/>
          <a:ln w="9525">
            <a:noFill/>
            <a:miter lim="800000"/>
            <a:headEnd/>
            <a:tailEnd/>
          </a:ln>
        </p:spPr>
        <p:txBody>
          <a:bodyPr>
            <a:spAutoFit/>
          </a:bodyPr>
          <a:lstStyle/>
          <a:p>
            <a:pPr>
              <a:spcBef>
                <a:spcPct val="50000"/>
              </a:spcBef>
            </a:pPr>
            <a:r>
              <a:rPr lang="en-US"/>
              <a:t>Other Buttons</a:t>
            </a:r>
          </a:p>
        </p:txBody>
      </p:sp>
      <p:pic>
        <p:nvPicPr>
          <p:cNvPr id="36868" name="Picture 7"/>
          <p:cNvPicPr>
            <a:picLocks noChangeAspect="1" noChangeArrowheads="1"/>
          </p:cNvPicPr>
          <p:nvPr/>
        </p:nvPicPr>
        <p:blipFill>
          <a:blip r:embed="rId2" cstate="print"/>
          <a:srcRect/>
          <a:stretch>
            <a:fillRect/>
          </a:stretch>
        </p:blipFill>
        <p:spPr bwMode="auto">
          <a:xfrm>
            <a:off x="1219200" y="685800"/>
            <a:ext cx="6638925" cy="4667250"/>
          </a:xfrm>
          <a:prstGeom prst="rect">
            <a:avLst/>
          </a:prstGeom>
          <a:noFill/>
          <a:ln w="9525">
            <a:noFill/>
            <a:miter lim="800000"/>
            <a:headEnd/>
            <a:tailEnd/>
          </a:ln>
        </p:spPr>
      </p:pic>
      <p:sp>
        <p:nvSpPr>
          <p:cNvPr id="28677" name="Text Box 8"/>
          <p:cNvSpPr txBox="1">
            <a:spLocks noChangeArrowheads="1"/>
          </p:cNvSpPr>
          <p:nvPr/>
        </p:nvSpPr>
        <p:spPr bwMode="auto">
          <a:xfrm>
            <a:off x="1066800" y="5410200"/>
            <a:ext cx="7086600" cy="1108075"/>
          </a:xfrm>
          <a:prstGeom prst="rect">
            <a:avLst/>
          </a:prstGeom>
          <a:noFill/>
          <a:ln w="9525">
            <a:noFill/>
            <a:miter lim="800000"/>
            <a:headEnd/>
            <a:tailEnd/>
          </a:ln>
        </p:spPr>
        <p:txBody>
          <a:bodyPr>
            <a:spAutoFit/>
          </a:bodyPr>
          <a:lstStyle/>
          <a:p>
            <a:pPr>
              <a:spcBef>
                <a:spcPct val="50000"/>
              </a:spcBef>
              <a:defRPr/>
            </a:pPr>
            <a:r>
              <a:rPr lang="en-US" sz="1200" b="1" dirty="0">
                <a:solidFill>
                  <a:schemeClr val="accent2">
                    <a:lumMod val="75000"/>
                  </a:schemeClr>
                </a:solidFill>
                <a:cs typeface="+mn-cs"/>
              </a:rPr>
              <a:t>Input Prod (Op) </a:t>
            </a:r>
            <a:r>
              <a:rPr lang="en-US" sz="1200" dirty="0">
                <a:cs typeface="+mn-cs"/>
              </a:rPr>
              <a:t>– Manual input for operated properties</a:t>
            </a:r>
          </a:p>
          <a:p>
            <a:pPr>
              <a:spcBef>
                <a:spcPct val="50000"/>
              </a:spcBef>
              <a:defRPr/>
            </a:pPr>
            <a:r>
              <a:rPr lang="en-US" sz="1200" b="1" dirty="0">
                <a:solidFill>
                  <a:schemeClr val="accent2">
                    <a:lumMod val="75000"/>
                  </a:schemeClr>
                </a:solidFill>
                <a:cs typeface="+mn-cs"/>
              </a:rPr>
              <a:t>Input Sales and Prod (non-op)</a:t>
            </a:r>
            <a:r>
              <a:rPr lang="en-US" sz="1200" dirty="0">
                <a:cs typeface="+mn-cs"/>
              </a:rPr>
              <a:t> – Manual input for Non-Op properties.</a:t>
            </a:r>
            <a:endParaRPr lang="en-US" sz="1200" b="1" dirty="0">
              <a:cs typeface="+mn-cs"/>
            </a:endParaRPr>
          </a:p>
          <a:p>
            <a:pPr>
              <a:spcBef>
                <a:spcPct val="50000"/>
              </a:spcBef>
              <a:defRPr/>
            </a:pPr>
            <a:r>
              <a:rPr lang="en-US" sz="1200" b="1" dirty="0">
                <a:solidFill>
                  <a:schemeClr val="accent2">
                    <a:lumMod val="75000"/>
                  </a:schemeClr>
                </a:solidFill>
                <a:cs typeface="+mn-cs"/>
              </a:rPr>
              <a:t>Mass Edit</a:t>
            </a:r>
            <a:r>
              <a:rPr lang="en-US" sz="1200" dirty="0">
                <a:solidFill>
                  <a:schemeClr val="accent2">
                    <a:lumMod val="75000"/>
                  </a:schemeClr>
                </a:solidFill>
                <a:cs typeface="+mn-cs"/>
              </a:rPr>
              <a:t> </a:t>
            </a:r>
            <a:r>
              <a:rPr lang="en-US" sz="1200" dirty="0">
                <a:cs typeface="+mn-cs"/>
              </a:rPr>
              <a:t>– Edit for a range of months. Usually used for initial set up and entry of historical data.</a:t>
            </a:r>
            <a:endParaRPr lang="en-US" sz="1200" b="1" dirty="0">
              <a:cs typeface="+mn-cs"/>
            </a:endParaRPr>
          </a:p>
          <a:p>
            <a:pPr>
              <a:spcBef>
                <a:spcPct val="50000"/>
              </a:spcBef>
              <a:defRPr/>
            </a:pPr>
            <a:r>
              <a:rPr lang="en-US" sz="1200" b="1" dirty="0">
                <a:solidFill>
                  <a:schemeClr val="accent2">
                    <a:lumMod val="75000"/>
                  </a:schemeClr>
                </a:solidFill>
                <a:cs typeface="+mn-cs"/>
              </a:rPr>
              <a:t>Adjustments, Available, Crude </a:t>
            </a:r>
            <a:r>
              <a:rPr lang="en-US" sz="1200" b="1" dirty="0" err="1">
                <a:solidFill>
                  <a:schemeClr val="accent2">
                    <a:lumMod val="75000"/>
                  </a:schemeClr>
                </a:solidFill>
                <a:cs typeface="+mn-cs"/>
              </a:rPr>
              <a:t>Mrkt</a:t>
            </a:r>
            <a:r>
              <a:rPr lang="en-US" sz="1200" b="1" dirty="0">
                <a:solidFill>
                  <a:schemeClr val="accent2">
                    <a:lumMod val="75000"/>
                  </a:schemeClr>
                </a:solidFill>
                <a:cs typeface="+mn-cs"/>
              </a:rPr>
              <a:t>, Gas </a:t>
            </a:r>
            <a:r>
              <a:rPr lang="en-US" sz="1200" b="1" dirty="0" err="1">
                <a:solidFill>
                  <a:schemeClr val="accent2">
                    <a:lumMod val="75000"/>
                  </a:schemeClr>
                </a:solidFill>
                <a:cs typeface="+mn-cs"/>
              </a:rPr>
              <a:t>Mrkt</a:t>
            </a:r>
            <a:r>
              <a:rPr lang="en-US" sz="1200" b="1" dirty="0">
                <a:solidFill>
                  <a:schemeClr val="accent2">
                    <a:lumMod val="75000"/>
                  </a:schemeClr>
                </a:solidFill>
                <a:cs typeface="+mn-cs"/>
              </a:rPr>
              <a:t> </a:t>
            </a:r>
            <a:r>
              <a:rPr lang="en-US" sz="1200" dirty="0">
                <a:cs typeface="+mn-cs"/>
              </a:rPr>
              <a:t>– Options for marketing module.</a:t>
            </a:r>
            <a:endParaRPr lang="en-US" sz="1200" b="1" dirty="0">
              <a:cs typeface="+mn-cs"/>
            </a:endParaRPr>
          </a:p>
        </p:txBody>
      </p:sp>
      <p:sp>
        <p:nvSpPr>
          <p:cNvPr id="7" name="Rectangle 6"/>
          <p:cNvSpPr/>
          <p:nvPr/>
        </p:nvSpPr>
        <p:spPr>
          <a:xfrm>
            <a:off x="1371600" y="4572000"/>
            <a:ext cx="1066800" cy="304800"/>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9" name="Rectangle 8"/>
          <p:cNvSpPr/>
          <p:nvPr/>
        </p:nvSpPr>
        <p:spPr>
          <a:xfrm>
            <a:off x="2514600" y="4572000"/>
            <a:ext cx="1524000" cy="304800"/>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 name="Rectangle 9"/>
          <p:cNvSpPr/>
          <p:nvPr/>
        </p:nvSpPr>
        <p:spPr>
          <a:xfrm>
            <a:off x="5029200" y="4876800"/>
            <a:ext cx="2667000" cy="304800"/>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1" name="Rectangle 10"/>
          <p:cNvSpPr/>
          <p:nvPr/>
        </p:nvSpPr>
        <p:spPr>
          <a:xfrm>
            <a:off x="5867400" y="4572000"/>
            <a:ext cx="914400" cy="304800"/>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2" name="Rectangle 11"/>
          <p:cNvSpPr/>
          <p:nvPr/>
        </p:nvSpPr>
        <p:spPr>
          <a:xfrm>
            <a:off x="4114800" y="4572000"/>
            <a:ext cx="838200" cy="304800"/>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3" name="Title 12"/>
          <p:cNvSpPr>
            <a:spLocks noGrp="1"/>
          </p:cNvSpPr>
          <p:nvPr>
            <p:ph type="title" idx="4294967295"/>
          </p:nvPr>
        </p:nvSpPr>
        <p:spPr/>
        <p:txBody>
          <a:bodyPr/>
          <a:lstStyle/>
          <a:p>
            <a:r>
              <a:rPr lang="en-US" dirty="0" smtClean="0"/>
              <a:t>Other</a:t>
            </a:r>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Number Placeholder 3"/>
          <p:cNvSpPr>
            <a:spLocks noGrp="1"/>
          </p:cNvSpPr>
          <p:nvPr>
            <p:ph type="sldNum" sz="quarter" idx="12"/>
          </p:nvPr>
        </p:nvSpPr>
        <p:spPr>
          <a:noFill/>
        </p:spPr>
        <p:txBody>
          <a:bodyPr/>
          <a:lstStyle/>
          <a:p>
            <a:fld id="{19063CF0-1EFC-427D-9C9D-59B62202D385}" type="slidenum">
              <a:rPr lang="en-US" smtClean="0">
                <a:cs typeface="Arial" charset="0"/>
              </a:rPr>
              <a:pPr/>
              <a:t>33</a:t>
            </a:fld>
            <a:endParaRPr lang="en-US" smtClean="0">
              <a:cs typeface="Arial" charset="0"/>
            </a:endParaRPr>
          </a:p>
        </p:txBody>
      </p:sp>
      <p:pic>
        <p:nvPicPr>
          <p:cNvPr id="37891" name="Picture 5"/>
          <p:cNvPicPr>
            <a:picLocks noChangeAspect="1" noChangeArrowheads="1"/>
          </p:cNvPicPr>
          <p:nvPr/>
        </p:nvPicPr>
        <p:blipFill>
          <a:blip r:embed="rId2" cstate="print"/>
          <a:srcRect/>
          <a:stretch>
            <a:fillRect/>
          </a:stretch>
        </p:blipFill>
        <p:spPr bwMode="auto">
          <a:xfrm>
            <a:off x="2743200" y="304800"/>
            <a:ext cx="5638800" cy="3001963"/>
          </a:xfrm>
          <a:prstGeom prst="rect">
            <a:avLst/>
          </a:prstGeom>
          <a:noFill/>
          <a:ln w="9525">
            <a:noFill/>
            <a:miter lim="800000"/>
            <a:headEnd/>
            <a:tailEnd/>
          </a:ln>
        </p:spPr>
      </p:pic>
      <p:pic>
        <p:nvPicPr>
          <p:cNvPr id="37892" name="Picture 6"/>
          <p:cNvPicPr>
            <a:picLocks noChangeAspect="1" noChangeArrowheads="1"/>
          </p:cNvPicPr>
          <p:nvPr/>
        </p:nvPicPr>
        <p:blipFill>
          <a:blip r:embed="rId3" cstate="print"/>
          <a:srcRect/>
          <a:stretch>
            <a:fillRect/>
          </a:stretch>
        </p:blipFill>
        <p:spPr bwMode="auto">
          <a:xfrm>
            <a:off x="2743200" y="3429000"/>
            <a:ext cx="5638800" cy="3000375"/>
          </a:xfrm>
          <a:prstGeom prst="rect">
            <a:avLst/>
          </a:prstGeom>
          <a:noFill/>
          <a:ln w="9525">
            <a:noFill/>
            <a:miter lim="800000"/>
            <a:headEnd/>
            <a:tailEnd/>
          </a:ln>
        </p:spPr>
      </p:pic>
      <p:sp>
        <p:nvSpPr>
          <p:cNvPr id="37893" name="Text Box 7"/>
          <p:cNvSpPr txBox="1">
            <a:spLocks noChangeArrowheads="1"/>
          </p:cNvSpPr>
          <p:nvPr/>
        </p:nvSpPr>
        <p:spPr bwMode="auto">
          <a:xfrm>
            <a:off x="838200" y="838200"/>
            <a:ext cx="1447800" cy="366713"/>
          </a:xfrm>
          <a:prstGeom prst="rect">
            <a:avLst/>
          </a:prstGeom>
          <a:noFill/>
          <a:ln w="9525">
            <a:noFill/>
            <a:miter lim="800000"/>
            <a:headEnd/>
            <a:tailEnd/>
          </a:ln>
        </p:spPr>
        <p:txBody>
          <a:bodyPr>
            <a:spAutoFit/>
          </a:bodyPr>
          <a:lstStyle/>
          <a:p>
            <a:pPr>
              <a:spcBef>
                <a:spcPct val="50000"/>
              </a:spcBef>
            </a:pPr>
            <a:r>
              <a:rPr lang="en-US"/>
              <a:t>Pumper Tab</a:t>
            </a:r>
          </a:p>
        </p:txBody>
      </p:sp>
      <p:sp>
        <p:nvSpPr>
          <p:cNvPr id="37894" name="Text Box 8"/>
          <p:cNvSpPr txBox="1">
            <a:spLocks noChangeArrowheads="1"/>
          </p:cNvSpPr>
          <p:nvPr/>
        </p:nvSpPr>
        <p:spPr bwMode="auto">
          <a:xfrm>
            <a:off x="609600" y="1676400"/>
            <a:ext cx="1905000" cy="2284413"/>
          </a:xfrm>
          <a:prstGeom prst="rect">
            <a:avLst/>
          </a:prstGeom>
          <a:noFill/>
          <a:ln w="9525">
            <a:noFill/>
            <a:miter lim="800000"/>
            <a:headEnd/>
            <a:tailEnd/>
          </a:ln>
        </p:spPr>
        <p:txBody>
          <a:bodyPr>
            <a:spAutoFit/>
          </a:bodyPr>
          <a:lstStyle/>
          <a:p>
            <a:pPr>
              <a:spcBef>
                <a:spcPct val="50000"/>
              </a:spcBef>
            </a:pPr>
            <a:r>
              <a:rPr lang="en-US" sz="1200"/>
              <a:t>The Pumper Tab lists data pertaining to the Pumper/Lease Operator. It is informational only for the user.</a:t>
            </a:r>
          </a:p>
          <a:p>
            <a:pPr>
              <a:spcBef>
                <a:spcPct val="50000"/>
              </a:spcBef>
            </a:pPr>
            <a:r>
              <a:rPr lang="en-US" sz="1200"/>
              <a:t>PRS and PumperPal use data in this screen to process data on a daily basis.</a:t>
            </a:r>
          </a:p>
          <a:p>
            <a:pPr>
              <a:spcBef>
                <a:spcPct val="50000"/>
              </a:spcBef>
            </a:pPr>
            <a:r>
              <a:rPr lang="en-US" sz="1200"/>
              <a:t>Scroll to the right to see all data.</a:t>
            </a:r>
          </a:p>
        </p:txBody>
      </p:sp>
      <p:sp>
        <p:nvSpPr>
          <p:cNvPr id="7" name="Title 6"/>
          <p:cNvSpPr>
            <a:spLocks noGrp="1"/>
          </p:cNvSpPr>
          <p:nvPr>
            <p:ph type="title" idx="4294967295"/>
          </p:nvPr>
        </p:nvSpPr>
        <p:spPr/>
        <p:txBody>
          <a:bodyPr/>
          <a:lstStyle/>
          <a:p>
            <a:r>
              <a:rPr lang="en-US" dirty="0" smtClean="0"/>
              <a:t>Pumper Tab</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Number Placeholder 3"/>
          <p:cNvSpPr>
            <a:spLocks noGrp="1"/>
          </p:cNvSpPr>
          <p:nvPr>
            <p:ph type="sldNum" sz="quarter" idx="12"/>
          </p:nvPr>
        </p:nvSpPr>
        <p:spPr>
          <a:noFill/>
        </p:spPr>
        <p:txBody>
          <a:bodyPr/>
          <a:lstStyle/>
          <a:p>
            <a:fld id="{DA727F7D-9BA9-4700-B073-F3C3D43E922D}" type="slidenum">
              <a:rPr lang="en-US" smtClean="0">
                <a:cs typeface="Arial" charset="0"/>
              </a:rPr>
              <a:pPr/>
              <a:t>4</a:t>
            </a:fld>
            <a:endParaRPr lang="en-US" smtClean="0">
              <a:cs typeface="Arial" charset="0"/>
            </a:endParaRPr>
          </a:p>
        </p:txBody>
      </p:sp>
      <p:pic>
        <p:nvPicPr>
          <p:cNvPr id="8195" name="Picture 5"/>
          <p:cNvPicPr>
            <a:picLocks noChangeAspect="1" noChangeArrowheads="1"/>
          </p:cNvPicPr>
          <p:nvPr/>
        </p:nvPicPr>
        <p:blipFill>
          <a:blip r:embed="rId2" cstate="print"/>
          <a:srcRect/>
          <a:stretch>
            <a:fillRect/>
          </a:stretch>
        </p:blipFill>
        <p:spPr bwMode="auto">
          <a:xfrm>
            <a:off x="685800" y="609600"/>
            <a:ext cx="7620000" cy="4745038"/>
          </a:xfrm>
          <a:prstGeom prst="rect">
            <a:avLst/>
          </a:prstGeom>
          <a:noFill/>
          <a:ln w="9525">
            <a:noFill/>
            <a:miter lim="800000"/>
            <a:headEnd/>
            <a:tailEnd/>
          </a:ln>
        </p:spPr>
      </p:pic>
      <p:sp>
        <p:nvSpPr>
          <p:cNvPr id="8196" name="Text Box 6"/>
          <p:cNvSpPr txBox="1">
            <a:spLocks noChangeArrowheads="1"/>
          </p:cNvSpPr>
          <p:nvPr/>
        </p:nvSpPr>
        <p:spPr bwMode="auto">
          <a:xfrm>
            <a:off x="3886200" y="274638"/>
            <a:ext cx="1295400" cy="366712"/>
          </a:xfrm>
          <a:prstGeom prst="rect">
            <a:avLst/>
          </a:prstGeom>
          <a:noFill/>
          <a:ln w="9525">
            <a:noFill/>
            <a:miter lim="800000"/>
            <a:headEnd/>
            <a:tailEnd/>
          </a:ln>
        </p:spPr>
        <p:txBody>
          <a:bodyPr>
            <a:spAutoFit/>
          </a:bodyPr>
          <a:lstStyle/>
          <a:p>
            <a:pPr>
              <a:spcBef>
                <a:spcPct val="50000"/>
              </a:spcBef>
            </a:pPr>
            <a:r>
              <a:rPr lang="en-US"/>
              <a:t>Daily Tab</a:t>
            </a:r>
          </a:p>
        </p:txBody>
      </p:sp>
      <p:sp>
        <p:nvSpPr>
          <p:cNvPr id="8197" name="Text Box 7"/>
          <p:cNvSpPr txBox="1">
            <a:spLocks noChangeArrowheads="1"/>
          </p:cNvSpPr>
          <p:nvPr/>
        </p:nvSpPr>
        <p:spPr bwMode="auto">
          <a:xfrm>
            <a:off x="304800" y="5410200"/>
            <a:ext cx="8458200" cy="1292225"/>
          </a:xfrm>
          <a:prstGeom prst="rect">
            <a:avLst/>
          </a:prstGeom>
          <a:noFill/>
          <a:ln w="9525">
            <a:noFill/>
            <a:miter lim="800000"/>
            <a:headEnd/>
            <a:tailEnd/>
          </a:ln>
        </p:spPr>
        <p:txBody>
          <a:bodyPr>
            <a:spAutoFit/>
          </a:bodyPr>
          <a:lstStyle/>
          <a:p>
            <a:pPr>
              <a:spcBef>
                <a:spcPct val="50000"/>
              </a:spcBef>
            </a:pPr>
            <a:r>
              <a:rPr lang="en-US" sz="1200"/>
              <a:t>Data on the daily screen is entered by the Lease Operator into PumperPal and transferred to PRS. Volumes are either produced wellhead readings or allocated volumes from the sales point; </a:t>
            </a:r>
            <a:r>
              <a:rPr lang="en-US" sz="1200" b="1">
                <a:solidFill>
                  <a:srgbClr val="C00000"/>
                </a:solidFill>
              </a:rPr>
              <a:t>Hrs</a:t>
            </a:r>
            <a:r>
              <a:rPr lang="en-US" sz="1200"/>
              <a:t> are hours of production; </a:t>
            </a:r>
            <a:r>
              <a:rPr lang="en-US" sz="1200" b="1">
                <a:solidFill>
                  <a:srgbClr val="C00000"/>
                </a:solidFill>
              </a:rPr>
              <a:t>Status</a:t>
            </a:r>
            <a:r>
              <a:rPr lang="en-US" sz="1200"/>
              <a:t> is the daily status imported from PumperPal; </a:t>
            </a:r>
            <a:r>
              <a:rPr lang="en-US" sz="1200" b="1">
                <a:solidFill>
                  <a:srgbClr val="C00000"/>
                </a:solidFill>
              </a:rPr>
              <a:t>Source</a:t>
            </a:r>
            <a:r>
              <a:rPr lang="en-US" sz="1200"/>
              <a:t> column will reflect if any of the volumes are allocated;</a:t>
            </a:r>
            <a:r>
              <a:rPr lang="en-US" sz="1200">
                <a:solidFill>
                  <a:srgbClr val="C00000"/>
                </a:solidFill>
              </a:rPr>
              <a:t> </a:t>
            </a:r>
            <a:r>
              <a:rPr lang="en-US" sz="1200" b="1">
                <a:solidFill>
                  <a:srgbClr val="C00000"/>
                </a:solidFill>
              </a:rPr>
              <a:t>Annotation</a:t>
            </a:r>
            <a:r>
              <a:rPr lang="en-US" sz="1200">
                <a:solidFill>
                  <a:srgbClr val="C00000"/>
                </a:solidFill>
              </a:rPr>
              <a:t> </a:t>
            </a:r>
            <a:r>
              <a:rPr lang="en-US" sz="1200"/>
              <a:t>column is for making notes to be used on graphs. The </a:t>
            </a:r>
            <a:r>
              <a:rPr lang="en-US" sz="1200" b="1">
                <a:solidFill>
                  <a:srgbClr val="C00000"/>
                </a:solidFill>
              </a:rPr>
              <a:t>Comments</a:t>
            </a:r>
            <a:r>
              <a:rPr lang="en-US" sz="1200"/>
              <a:t> are a combination of typed comments by the pumper, set downtimes codes, and information from the plunger screen and run tickets. </a:t>
            </a:r>
          </a:p>
          <a:p>
            <a:pPr>
              <a:spcBef>
                <a:spcPct val="50000"/>
              </a:spcBef>
            </a:pPr>
            <a:r>
              <a:rPr lang="en-US" sz="1200"/>
              <a:t>Scroll to the right to see more columns.</a:t>
            </a:r>
          </a:p>
        </p:txBody>
      </p:sp>
      <p:sp>
        <p:nvSpPr>
          <p:cNvPr id="6" name="Title 5"/>
          <p:cNvSpPr>
            <a:spLocks noGrp="1"/>
          </p:cNvSpPr>
          <p:nvPr>
            <p:ph type="title" idx="4294967295"/>
          </p:nvPr>
        </p:nvSpPr>
        <p:spPr/>
        <p:txBody>
          <a:bodyPr/>
          <a:lstStyle/>
          <a:p>
            <a:r>
              <a:rPr lang="en-US" dirty="0" smtClean="0"/>
              <a:t>Daily</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Number Placeholder 3"/>
          <p:cNvSpPr>
            <a:spLocks noGrp="1"/>
          </p:cNvSpPr>
          <p:nvPr>
            <p:ph type="sldNum" sz="quarter" idx="12"/>
          </p:nvPr>
        </p:nvSpPr>
        <p:spPr>
          <a:noFill/>
        </p:spPr>
        <p:txBody>
          <a:bodyPr/>
          <a:lstStyle/>
          <a:p>
            <a:fld id="{F6110B54-22EC-42D1-9617-D8AA7ADC94B9}" type="slidenum">
              <a:rPr lang="en-US" smtClean="0">
                <a:cs typeface="Arial" charset="0"/>
              </a:rPr>
              <a:pPr/>
              <a:t>5</a:t>
            </a:fld>
            <a:endParaRPr lang="en-US" smtClean="0">
              <a:cs typeface="Arial" charset="0"/>
            </a:endParaRPr>
          </a:p>
        </p:txBody>
      </p:sp>
      <p:pic>
        <p:nvPicPr>
          <p:cNvPr id="9219" name="Picture 4"/>
          <p:cNvPicPr>
            <a:picLocks noChangeAspect="1" noChangeArrowheads="1"/>
          </p:cNvPicPr>
          <p:nvPr/>
        </p:nvPicPr>
        <p:blipFill>
          <a:blip r:embed="rId2" cstate="print"/>
          <a:srcRect/>
          <a:stretch>
            <a:fillRect/>
          </a:stretch>
        </p:blipFill>
        <p:spPr bwMode="auto">
          <a:xfrm>
            <a:off x="533400" y="685800"/>
            <a:ext cx="8277225" cy="4641850"/>
          </a:xfrm>
          <a:prstGeom prst="rect">
            <a:avLst/>
          </a:prstGeom>
          <a:noFill/>
          <a:ln w="9525">
            <a:noFill/>
            <a:miter lim="800000"/>
            <a:headEnd/>
            <a:tailEnd/>
          </a:ln>
        </p:spPr>
      </p:pic>
      <p:sp>
        <p:nvSpPr>
          <p:cNvPr id="9220" name="Text Box 5"/>
          <p:cNvSpPr txBox="1">
            <a:spLocks noChangeArrowheads="1"/>
          </p:cNvSpPr>
          <p:nvPr/>
        </p:nvSpPr>
        <p:spPr bwMode="auto">
          <a:xfrm>
            <a:off x="762000" y="5638800"/>
            <a:ext cx="7696200" cy="738188"/>
          </a:xfrm>
          <a:prstGeom prst="rect">
            <a:avLst/>
          </a:prstGeom>
          <a:noFill/>
          <a:ln w="9525">
            <a:noFill/>
            <a:miter lim="800000"/>
            <a:headEnd/>
            <a:tailEnd/>
          </a:ln>
        </p:spPr>
        <p:txBody>
          <a:bodyPr>
            <a:spAutoFit/>
          </a:bodyPr>
          <a:lstStyle/>
          <a:p>
            <a:pPr>
              <a:spcBef>
                <a:spcPct val="50000"/>
              </a:spcBef>
            </a:pPr>
            <a:r>
              <a:rPr lang="en-US" sz="1200"/>
              <a:t>If the well is SI for 24 hours it should have a </a:t>
            </a:r>
            <a:r>
              <a:rPr lang="en-US" sz="1200" b="1">
                <a:solidFill>
                  <a:srgbClr val="C00000"/>
                </a:solidFill>
              </a:rPr>
              <a:t>SI pressure</a:t>
            </a:r>
            <a:r>
              <a:rPr lang="en-US" sz="1200">
                <a:solidFill>
                  <a:srgbClr val="C00000"/>
                </a:solidFill>
              </a:rPr>
              <a:t> </a:t>
            </a:r>
            <a:r>
              <a:rPr lang="en-US" sz="1200"/>
              <a:t>and </a:t>
            </a:r>
            <a:r>
              <a:rPr lang="en-US" sz="1200" b="1">
                <a:solidFill>
                  <a:srgbClr val="C00000"/>
                </a:solidFill>
              </a:rPr>
              <a:t>SI hours</a:t>
            </a:r>
            <a:r>
              <a:rPr lang="en-US" sz="1200"/>
              <a:t>; </a:t>
            </a:r>
            <a:r>
              <a:rPr lang="en-US" sz="1200" b="1">
                <a:solidFill>
                  <a:srgbClr val="C00000"/>
                </a:solidFill>
              </a:rPr>
              <a:t>Oil Sales</a:t>
            </a:r>
            <a:r>
              <a:rPr lang="en-US" sz="1200">
                <a:solidFill>
                  <a:srgbClr val="C00000"/>
                </a:solidFill>
              </a:rPr>
              <a:t> </a:t>
            </a:r>
            <a:r>
              <a:rPr lang="en-US" sz="1200"/>
              <a:t>reflect volumes from the run tickets; </a:t>
            </a:r>
            <a:r>
              <a:rPr lang="en-US" sz="1200" b="1">
                <a:solidFill>
                  <a:srgbClr val="C00000"/>
                </a:solidFill>
              </a:rPr>
              <a:t>Prod Meth </a:t>
            </a:r>
            <a:r>
              <a:rPr lang="en-US" sz="1200"/>
              <a:t>is the producing method imported from PumperPal; </a:t>
            </a:r>
            <a:r>
              <a:rPr lang="en-US" sz="1200" b="1">
                <a:solidFill>
                  <a:srgbClr val="C00000"/>
                </a:solidFill>
              </a:rPr>
              <a:t>Work Phone</a:t>
            </a:r>
            <a:r>
              <a:rPr lang="en-US" sz="1200">
                <a:solidFill>
                  <a:srgbClr val="C00000"/>
                </a:solidFill>
              </a:rPr>
              <a:t> </a:t>
            </a:r>
            <a:r>
              <a:rPr lang="en-US" sz="1200"/>
              <a:t>is for the Lease Operator.</a:t>
            </a:r>
          </a:p>
          <a:p>
            <a:pPr>
              <a:spcBef>
                <a:spcPct val="50000"/>
              </a:spcBef>
            </a:pPr>
            <a:r>
              <a:rPr lang="en-US" sz="1200"/>
              <a:t>Continue to scroll to the right for more fields.</a:t>
            </a:r>
          </a:p>
        </p:txBody>
      </p:sp>
      <p:sp>
        <p:nvSpPr>
          <p:cNvPr id="5" name="Title 4"/>
          <p:cNvSpPr>
            <a:spLocks noGrp="1"/>
          </p:cNvSpPr>
          <p:nvPr>
            <p:ph type="title" idx="4294967295"/>
          </p:nvPr>
        </p:nvSpPr>
        <p:spPr/>
        <p:txBody>
          <a:bodyPr/>
          <a:lstStyle/>
          <a:p>
            <a:r>
              <a:rPr lang="en-US" dirty="0" smtClean="0"/>
              <a:t>SI</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Number Placeholder 3"/>
          <p:cNvSpPr>
            <a:spLocks noGrp="1"/>
          </p:cNvSpPr>
          <p:nvPr>
            <p:ph type="sldNum" sz="quarter" idx="12"/>
          </p:nvPr>
        </p:nvSpPr>
        <p:spPr>
          <a:noFill/>
        </p:spPr>
        <p:txBody>
          <a:bodyPr/>
          <a:lstStyle/>
          <a:p>
            <a:fld id="{54A7BF45-8211-4453-BABC-B11472AB86E2}" type="slidenum">
              <a:rPr lang="en-US" smtClean="0">
                <a:cs typeface="Arial" charset="0"/>
              </a:rPr>
              <a:pPr/>
              <a:t>6</a:t>
            </a:fld>
            <a:endParaRPr lang="en-US" smtClean="0">
              <a:cs typeface="Arial" charset="0"/>
            </a:endParaRPr>
          </a:p>
        </p:txBody>
      </p:sp>
      <p:pic>
        <p:nvPicPr>
          <p:cNvPr id="10243" name="Picture 4"/>
          <p:cNvPicPr>
            <a:picLocks noChangeAspect="1" noChangeArrowheads="1"/>
          </p:cNvPicPr>
          <p:nvPr/>
        </p:nvPicPr>
        <p:blipFill>
          <a:blip r:embed="rId2" cstate="print"/>
          <a:srcRect/>
          <a:stretch>
            <a:fillRect/>
          </a:stretch>
        </p:blipFill>
        <p:spPr bwMode="auto">
          <a:xfrm>
            <a:off x="762000" y="762000"/>
            <a:ext cx="7696200" cy="4129088"/>
          </a:xfrm>
          <a:prstGeom prst="rect">
            <a:avLst/>
          </a:prstGeom>
          <a:noFill/>
          <a:ln w="9525">
            <a:noFill/>
            <a:miter lim="800000"/>
            <a:headEnd/>
            <a:tailEnd/>
          </a:ln>
        </p:spPr>
      </p:pic>
      <p:sp>
        <p:nvSpPr>
          <p:cNvPr id="10244" name="Text Box 5"/>
          <p:cNvSpPr txBox="1">
            <a:spLocks noChangeArrowheads="1"/>
          </p:cNvSpPr>
          <p:nvPr/>
        </p:nvSpPr>
        <p:spPr bwMode="auto">
          <a:xfrm>
            <a:off x="914400" y="5334000"/>
            <a:ext cx="7772400" cy="646113"/>
          </a:xfrm>
          <a:prstGeom prst="rect">
            <a:avLst/>
          </a:prstGeom>
          <a:noFill/>
          <a:ln w="9525">
            <a:noFill/>
            <a:miter lim="800000"/>
            <a:headEnd/>
            <a:tailEnd/>
          </a:ln>
        </p:spPr>
        <p:txBody>
          <a:bodyPr>
            <a:spAutoFit/>
          </a:bodyPr>
          <a:lstStyle/>
          <a:p>
            <a:pPr>
              <a:spcBef>
                <a:spcPct val="50000"/>
              </a:spcBef>
            </a:pPr>
            <a:r>
              <a:rPr lang="en-US" sz="1200"/>
              <a:t>The </a:t>
            </a:r>
            <a:r>
              <a:rPr lang="en-US" sz="1200" b="1">
                <a:solidFill>
                  <a:srgbClr val="C00000"/>
                </a:solidFill>
              </a:rPr>
              <a:t>Gas CM</a:t>
            </a:r>
            <a:r>
              <a:rPr lang="en-US" sz="1200">
                <a:solidFill>
                  <a:srgbClr val="C00000"/>
                </a:solidFill>
              </a:rPr>
              <a:t> </a:t>
            </a:r>
            <a:r>
              <a:rPr lang="en-US" sz="1200"/>
              <a:t>(check meter) is the volume entered for the well and is used for daily allocations.  If gas were allocated from a sales point for this well, there would be a volume in the Gas CM and the allocated volume would be in the Gas Prod column.</a:t>
            </a:r>
          </a:p>
        </p:txBody>
      </p:sp>
      <p:sp>
        <p:nvSpPr>
          <p:cNvPr id="5" name="Title 4"/>
          <p:cNvSpPr>
            <a:spLocks noGrp="1"/>
          </p:cNvSpPr>
          <p:nvPr>
            <p:ph type="title" idx="4294967295"/>
          </p:nvPr>
        </p:nvSpPr>
        <p:spPr/>
        <p:txBody>
          <a:bodyPr/>
          <a:lstStyle/>
          <a:p>
            <a:r>
              <a:rPr lang="en-US" dirty="0" smtClean="0"/>
              <a:t>Gas CM</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3"/>
          <p:cNvSpPr>
            <a:spLocks noGrp="1"/>
          </p:cNvSpPr>
          <p:nvPr>
            <p:ph type="sldNum" sz="quarter" idx="12"/>
          </p:nvPr>
        </p:nvSpPr>
        <p:spPr>
          <a:noFill/>
        </p:spPr>
        <p:txBody>
          <a:bodyPr/>
          <a:lstStyle/>
          <a:p>
            <a:fld id="{1F9F8A51-3752-457C-BAEE-907BC7A01DC5}" type="slidenum">
              <a:rPr lang="en-US" smtClean="0">
                <a:cs typeface="Arial" charset="0"/>
              </a:rPr>
              <a:pPr/>
              <a:t>7</a:t>
            </a:fld>
            <a:endParaRPr lang="en-US" smtClean="0">
              <a:cs typeface="Arial" charset="0"/>
            </a:endParaRPr>
          </a:p>
        </p:txBody>
      </p:sp>
      <p:sp>
        <p:nvSpPr>
          <p:cNvPr id="11267" name="Text Box 5"/>
          <p:cNvSpPr txBox="1">
            <a:spLocks noChangeArrowheads="1"/>
          </p:cNvSpPr>
          <p:nvPr/>
        </p:nvSpPr>
        <p:spPr bwMode="auto">
          <a:xfrm>
            <a:off x="838200" y="5553075"/>
            <a:ext cx="7543800" cy="923925"/>
          </a:xfrm>
          <a:prstGeom prst="rect">
            <a:avLst/>
          </a:prstGeom>
          <a:noFill/>
          <a:ln w="9525">
            <a:noFill/>
            <a:miter lim="800000"/>
            <a:headEnd/>
            <a:tailEnd/>
          </a:ln>
        </p:spPr>
        <p:txBody>
          <a:bodyPr wrap="square">
            <a:spAutoFit/>
          </a:bodyPr>
          <a:lstStyle/>
          <a:p>
            <a:pPr>
              <a:spcBef>
                <a:spcPct val="50000"/>
              </a:spcBef>
            </a:pPr>
            <a:r>
              <a:rPr lang="en-US" sz="1200" dirty="0"/>
              <a:t>The </a:t>
            </a:r>
            <a:r>
              <a:rPr lang="en-US" sz="1200" b="1" dirty="0">
                <a:solidFill>
                  <a:srgbClr val="C00000"/>
                </a:solidFill>
              </a:rPr>
              <a:t>gas</a:t>
            </a:r>
            <a:r>
              <a:rPr lang="en-US" sz="1200" dirty="0"/>
              <a:t> is allocated for the well.  The </a:t>
            </a:r>
            <a:r>
              <a:rPr lang="en-US" sz="1200" b="1" dirty="0">
                <a:solidFill>
                  <a:srgbClr val="C00000"/>
                </a:solidFill>
              </a:rPr>
              <a:t>Source</a:t>
            </a:r>
            <a:r>
              <a:rPr lang="en-US" sz="1200" dirty="0"/>
              <a:t> column indicates </a:t>
            </a:r>
            <a:r>
              <a:rPr lang="en-US" sz="1200" b="1" dirty="0">
                <a:solidFill>
                  <a:srgbClr val="C00000"/>
                </a:solidFill>
              </a:rPr>
              <a:t>a(g-)</a:t>
            </a:r>
            <a:r>
              <a:rPr lang="en-US" sz="1200" dirty="0"/>
              <a:t>. The </a:t>
            </a:r>
            <a:r>
              <a:rPr lang="en-US" sz="1200" b="1" dirty="0">
                <a:solidFill>
                  <a:srgbClr val="C00000"/>
                </a:solidFill>
              </a:rPr>
              <a:t>Gas CM </a:t>
            </a:r>
            <a:r>
              <a:rPr lang="en-US" sz="1200" dirty="0"/>
              <a:t>has the wellhead volume and the </a:t>
            </a:r>
            <a:r>
              <a:rPr lang="en-US" sz="1200" b="1" dirty="0">
                <a:solidFill>
                  <a:srgbClr val="C00000"/>
                </a:solidFill>
              </a:rPr>
              <a:t>Gas</a:t>
            </a:r>
            <a:r>
              <a:rPr lang="en-US" sz="1200" dirty="0"/>
              <a:t> has the allocated volume.</a:t>
            </a:r>
          </a:p>
          <a:p>
            <a:pPr>
              <a:spcBef>
                <a:spcPct val="50000"/>
              </a:spcBef>
            </a:pPr>
            <a:r>
              <a:rPr lang="en-US" sz="1200" dirty="0"/>
              <a:t>The </a:t>
            </a:r>
            <a:r>
              <a:rPr lang="en-US" sz="1200" b="1" dirty="0">
                <a:solidFill>
                  <a:srgbClr val="C00000"/>
                </a:solidFill>
              </a:rPr>
              <a:t>Source</a:t>
            </a:r>
            <a:r>
              <a:rPr lang="en-US" sz="1200" dirty="0"/>
              <a:t>  column will indicated </a:t>
            </a:r>
            <a:r>
              <a:rPr lang="en-US" sz="1200" b="1" dirty="0">
                <a:solidFill>
                  <a:srgbClr val="C00000"/>
                </a:solidFill>
              </a:rPr>
              <a:t>a(</a:t>
            </a:r>
            <a:r>
              <a:rPr lang="en-US" sz="1200" b="1" dirty="0" err="1">
                <a:solidFill>
                  <a:srgbClr val="C00000"/>
                </a:solidFill>
              </a:rPr>
              <a:t>g,o,w</a:t>
            </a:r>
            <a:r>
              <a:rPr lang="en-US" sz="1200" b="1" dirty="0">
                <a:solidFill>
                  <a:srgbClr val="C00000"/>
                </a:solidFill>
              </a:rPr>
              <a:t>)</a:t>
            </a:r>
            <a:r>
              <a:rPr lang="en-US" sz="1200" dirty="0"/>
              <a:t> for the different products.  If a test is used for allocating, the test date used will also be noted in the </a:t>
            </a:r>
            <a:r>
              <a:rPr lang="en-US" sz="1200" b="1" dirty="0">
                <a:solidFill>
                  <a:srgbClr val="C00000"/>
                </a:solidFill>
              </a:rPr>
              <a:t>Source</a:t>
            </a:r>
            <a:r>
              <a:rPr lang="en-US" sz="1200" dirty="0"/>
              <a:t> column.</a:t>
            </a:r>
          </a:p>
        </p:txBody>
      </p:sp>
      <p:pic>
        <p:nvPicPr>
          <p:cNvPr id="11268" name="Picture 5"/>
          <p:cNvPicPr>
            <a:picLocks noChangeAspect="1" noChangeArrowheads="1"/>
          </p:cNvPicPr>
          <p:nvPr/>
        </p:nvPicPr>
        <p:blipFill>
          <a:blip r:embed="rId2" cstate="print"/>
          <a:srcRect/>
          <a:stretch>
            <a:fillRect/>
          </a:stretch>
        </p:blipFill>
        <p:spPr bwMode="auto">
          <a:xfrm>
            <a:off x="4876800" y="152400"/>
            <a:ext cx="4019550" cy="5267325"/>
          </a:xfrm>
          <a:prstGeom prst="rect">
            <a:avLst/>
          </a:prstGeom>
          <a:noFill/>
          <a:ln w="9525">
            <a:noFill/>
            <a:miter lim="800000"/>
            <a:headEnd/>
            <a:tailEnd/>
          </a:ln>
        </p:spPr>
      </p:pic>
      <p:pic>
        <p:nvPicPr>
          <p:cNvPr id="11269" name="Picture 2"/>
          <p:cNvPicPr>
            <a:picLocks noChangeAspect="1" noChangeArrowheads="1"/>
          </p:cNvPicPr>
          <p:nvPr/>
        </p:nvPicPr>
        <p:blipFill>
          <a:blip r:embed="rId3" cstate="print"/>
          <a:srcRect/>
          <a:stretch>
            <a:fillRect/>
          </a:stretch>
        </p:blipFill>
        <p:spPr bwMode="auto">
          <a:xfrm>
            <a:off x="188912" y="304800"/>
            <a:ext cx="6973888" cy="5029200"/>
          </a:xfrm>
          <a:prstGeom prst="rect">
            <a:avLst/>
          </a:prstGeom>
          <a:noFill/>
          <a:ln w="9525">
            <a:noFill/>
            <a:miter lim="800000"/>
            <a:headEnd/>
            <a:tailEnd/>
          </a:ln>
        </p:spPr>
      </p:pic>
      <p:sp>
        <p:nvSpPr>
          <p:cNvPr id="10" name="Rectangle 9"/>
          <p:cNvSpPr/>
          <p:nvPr/>
        </p:nvSpPr>
        <p:spPr>
          <a:xfrm>
            <a:off x="990600" y="1143000"/>
            <a:ext cx="533400" cy="3048000"/>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1" name="Rectangle 10"/>
          <p:cNvSpPr/>
          <p:nvPr/>
        </p:nvSpPr>
        <p:spPr>
          <a:xfrm>
            <a:off x="7467600" y="1066800"/>
            <a:ext cx="838200" cy="3124200"/>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2" name="Rectangle 11"/>
          <p:cNvSpPr/>
          <p:nvPr/>
        </p:nvSpPr>
        <p:spPr>
          <a:xfrm>
            <a:off x="5791200" y="1143000"/>
            <a:ext cx="914400" cy="3048000"/>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9" name="Title 8"/>
          <p:cNvSpPr>
            <a:spLocks noGrp="1"/>
          </p:cNvSpPr>
          <p:nvPr>
            <p:ph type="title" idx="4294967295"/>
          </p:nvPr>
        </p:nvSpPr>
        <p:spPr/>
        <p:txBody>
          <a:bodyPr/>
          <a:lstStyle/>
          <a:p>
            <a:r>
              <a:rPr lang="en-US" dirty="0" smtClean="0"/>
              <a:t>Source</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Number Placeholder 3"/>
          <p:cNvSpPr>
            <a:spLocks noGrp="1"/>
          </p:cNvSpPr>
          <p:nvPr>
            <p:ph type="sldNum" sz="quarter" idx="12"/>
          </p:nvPr>
        </p:nvSpPr>
        <p:spPr>
          <a:noFill/>
        </p:spPr>
        <p:txBody>
          <a:bodyPr/>
          <a:lstStyle/>
          <a:p>
            <a:fld id="{D3B11DA0-178F-4A03-BE2F-3D982D9A7B18}" type="slidenum">
              <a:rPr lang="en-US" smtClean="0">
                <a:cs typeface="Arial" charset="0"/>
              </a:rPr>
              <a:pPr/>
              <a:t>8</a:t>
            </a:fld>
            <a:endParaRPr lang="en-US" smtClean="0">
              <a:cs typeface="Arial" charset="0"/>
            </a:endParaRPr>
          </a:p>
        </p:txBody>
      </p:sp>
      <p:sp>
        <p:nvSpPr>
          <p:cNvPr id="12291" name="Text Box 257"/>
          <p:cNvSpPr txBox="1">
            <a:spLocks noChangeArrowheads="1"/>
          </p:cNvSpPr>
          <p:nvPr/>
        </p:nvSpPr>
        <p:spPr bwMode="auto">
          <a:xfrm>
            <a:off x="3505200" y="609600"/>
            <a:ext cx="2057400" cy="366713"/>
          </a:xfrm>
          <a:prstGeom prst="rect">
            <a:avLst/>
          </a:prstGeom>
          <a:noFill/>
          <a:ln w="9525">
            <a:noFill/>
            <a:miter lim="800000"/>
            <a:headEnd/>
            <a:tailEnd/>
          </a:ln>
        </p:spPr>
        <p:txBody>
          <a:bodyPr>
            <a:spAutoFit/>
          </a:bodyPr>
          <a:lstStyle/>
          <a:p>
            <a:pPr>
              <a:spcBef>
                <a:spcPct val="50000"/>
              </a:spcBef>
            </a:pPr>
            <a:r>
              <a:rPr lang="en-US"/>
              <a:t>Downtime Codes</a:t>
            </a:r>
          </a:p>
        </p:txBody>
      </p:sp>
      <p:graphicFrame>
        <p:nvGraphicFramePr>
          <p:cNvPr id="30338" name="Group 642"/>
          <p:cNvGraphicFramePr>
            <a:graphicFrameLocks noGrp="1"/>
          </p:cNvGraphicFramePr>
          <p:nvPr/>
        </p:nvGraphicFramePr>
        <p:xfrm>
          <a:off x="609600" y="1036638"/>
          <a:ext cx="7924800" cy="4785360"/>
        </p:xfrm>
        <a:graphic>
          <a:graphicData uri="http://schemas.openxmlformats.org/drawingml/2006/table">
            <a:tbl>
              <a:tblPr/>
              <a:tblGrid>
                <a:gridCol w="889000"/>
                <a:gridCol w="3238500"/>
                <a:gridCol w="838200"/>
                <a:gridCol w="2959100"/>
              </a:tblGrid>
              <a:tr h="3048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Arial" charset="0"/>
                          <a:cs typeface="Arial" charset="0"/>
                        </a:rPr>
                        <a:t>CMPS</a:t>
                      </a:r>
                      <a:endParaRPr kumimoji="0" lang="en-US" sz="1800" b="0" i="0" u="none" strike="noStrike" cap="none" normalizeH="0" baseline="0" dirty="0" smtClean="0">
                        <a:ln>
                          <a:noFill/>
                        </a:ln>
                        <a:solidFill>
                          <a:schemeClr val="tx1"/>
                        </a:solidFill>
                        <a:effectLst/>
                        <a:latin typeface="Arial" charset="0"/>
                      </a:endParaRPr>
                    </a:p>
                  </a:txBody>
                  <a:tcPr anchor="b" horzOverflow="overflow">
                    <a:lnL cap="flat">
                      <a:noFill/>
                    </a:lnL>
                    <a:lnR>
                      <a:noFill/>
                    </a:lnR>
                    <a:lnT cap="fla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Arial" charset="0"/>
                          <a:cs typeface="Arial" charset="0"/>
                        </a:rPr>
                        <a:t>COMPRESSOR (SCHEDULED)</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cap="fla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Arial" charset="0"/>
                          <a:cs typeface="Arial" charset="0"/>
                        </a:rPr>
                        <a:t>MTRL</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cap="fla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Arial" charset="0"/>
                          <a:cs typeface="Arial" charset="0"/>
                        </a:rPr>
                        <a:t>METER FAIL</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cap="flat">
                      <a:noFill/>
                    </a:lnR>
                    <a:lnT cap="flat">
                      <a:noFill/>
                    </a:lnT>
                    <a:lnB>
                      <a:noFill/>
                    </a:lnB>
                    <a:lnTlToBr>
                      <a:noFill/>
                    </a:lnTlToBr>
                    <a:lnBlToTr>
                      <a:noFill/>
                    </a:lnBlToTr>
                    <a:noFill/>
                  </a:tcPr>
                </a:tc>
              </a:tr>
              <a:tr h="3048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Arial" charset="0"/>
                          <a:cs typeface="Arial" charset="0"/>
                        </a:rPr>
                        <a:t>CNTR</a:t>
                      </a:r>
                      <a:endParaRPr kumimoji="0" lang="en-US" sz="1800" b="0" i="0" u="none" strike="noStrike" cap="none" normalizeH="0" baseline="0" smtClean="0">
                        <a:ln>
                          <a:noFill/>
                        </a:ln>
                        <a:solidFill>
                          <a:schemeClr val="tx1"/>
                        </a:solidFill>
                        <a:effectLst/>
                        <a:latin typeface="Arial" charset="0"/>
                      </a:endParaRPr>
                    </a:p>
                  </a:txBody>
                  <a:tcPr anchor="b"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Arial" charset="0"/>
                          <a:cs typeface="Arial" charset="0"/>
                        </a:rPr>
                        <a:t>CONTROLLER MALFUNCTION</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Arial" charset="0"/>
                          <a:cs typeface="Arial" charset="0"/>
                        </a:rPr>
                        <a:t>PBUP</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Arial" charset="0"/>
                          <a:cs typeface="Arial" charset="0"/>
                        </a:rPr>
                        <a:t>PRESSURE BUILD UP</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cap="flat">
                      <a:noFill/>
                    </a:lnR>
                    <a:lnT>
                      <a:noFill/>
                    </a:lnT>
                    <a:lnB>
                      <a:noFill/>
                    </a:lnB>
                    <a:lnTlToBr>
                      <a:noFill/>
                    </a:lnTlToBr>
                    <a:lnBlToTr>
                      <a:noFill/>
                    </a:lnBlToTr>
                    <a:noFill/>
                  </a:tcPr>
                </a:tc>
              </a:tr>
              <a:tr h="3048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Arial" charset="0"/>
                          <a:cs typeface="Arial" charset="0"/>
                        </a:rPr>
                        <a:t>COMP</a:t>
                      </a:r>
                      <a:endParaRPr kumimoji="0" lang="en-US" sz="1800" b="0" i="0" u="none" strike="noStrike" cap="none" normalizeH="0" baseline="0" smtClean="0">
                        <a:ln>
                          <a:noFill/>
                        </a:ln>
                        <a:solidFill>
                          <a:schemeClr val="tx1"/>
                        </a:solidFill>
                        <a:effectLst/>
                        <a:latin typeface="Arial" charset="0"/>
                      </a:endParaRPr>
                    </a:p>
                  </a:txBody>
                  <a:tcPr anchor="b"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Arial" charset="0"/>
                          <a:cs typeface="Arial" charset="0"/>
                        </a:rPr>
                        <a:t>COMPRESSOR (UNSCHEDULED)</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Arial" charset="0"/>
                          <a:cs typeface="Arial" charset="0"/>
                        </a:rPr>
                        <a:t>PLF</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Arial" charset="0"/>
                          <a:cs typeface="Arial" charset="0"/>
                        </a:rPr>
                        <a:t>PIPELINE FREEZE</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cap="flat">
                      <a:noFill/>
                    </a:lnR>
                    <a:lnT>
                      <a:noFill/>
                    </a:lnT>
                    <a:lnB>
                      <a:noFill/>
                    </a:lnB>
                    <a:lnTlToBr>
                      <a:noFill/>
                    </a:lnTlToBr>
                    <a:lnBlToTr>
                      <a:noFill/>
                    </a:lnBlToTr>
                    <a:noFill/>
                  </a:tcPr>
                </a:tc>
              </a:tr>
              <a:tr h="3048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Arial" charset="0"/>
                          <a:cs typeface="Arial" charset="0"/>
                        </a:rPr>
                        <a:t>CONS</a:t>
                      </a:r>
                      <a:endParaRPr kumimoji="0" lang="en-US" sz="1800" b="0" i="0" u="none" strike="noStrike" cap="none" normalizeH="0" baseline="0" smtClean="0">
                        <a:ln>
                          <a:noFill/>
                        </a:ln>
                        <a:solidFill>
                          <a:schemeClr val="tx1"/>
                        </a:solidFill>
                        <a:effectLst/>
                        <a:latin typeface="Arial" charset="0"/>
                      </a:endParaRPr>
                    </a:p>
                  </a:txBody>
                  <a:tcPr anchor="b"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Arial" charset="0"/>
                          <a:cs typeface="Arial" charset="0"/>
                        </a:rPr>
                        <a:t>CONSTRUCTION (SCHEDULED)</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Arial" charset="0"/>
                          <a:cs typeface="Arial" charset="0"/>
                        </a:rPr>
                        <a:t>PLL</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Arial" charset="0"/>
                          <a:cs typeface="Arial" charset="0"/>
                        </a:rPr>
                        <a:t>CNGP PIPELINE LEAK</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cap="flat">
                      <a:noFill/>
                    </a:lnR>
                    <a:lnT>
                      <a:noFill/>
                    </a:lnT>
                    <a:lnB>
                      <a:noFill/>
                    </a:lnB>
                    <a:lnTlToBr>
                      <a:noFill/>
                    </a:lnTlToBr>
                    <a:lnBlToTr>
                      <a:noFill/>
                    </a:lnBlToTr>
                    <a:noFill/>
                  </a:tcPr>
                </a:tc>
              </a:tr>
              <a:tr h="3048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Arial" charset="0"/>
                          <a:cs typeface="Arial" charset="0"/>
                        </a:rPr>
                        <a:t>CONU</a:t>
                      </a:r>
                      <a:endParaRPr kumimoji="0" lang="en-US" sz="1800" b="0" i="0" u="none" strike="noStrike" cap="none" normalizeH="0" baseline="0" smtClean="0">
                        <a:ln>
                          <a:noFill/>
                        </a:ln>
                        <a:solidFill>
                          <a:schemeClr val="tx1"/>
                        </a:solidFill>
                        <a:effectLst/>
                        <a:latin typeface="Arial" charset="0"/>
                      </a:endParaRPr>
                    </a:p>
                  </a:txBody>
                  <a:tcPr anchor="b"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Arial" charset="0"/>
                          <a:cs typeface="Arial" charset="0"/>
                        </a:rPr>
                        <a:t>CONSTRUCTION (UNSCHEDULED</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Arial" charset="0"/>
                          <a:cs typeface="Arial" charset="0"/>
                        </a:rPr>
                        <a:t>PLR</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Arial" charset="0"/>
                          <a:cs typeface="Arial" charset="0"/>
                        </a:rPr>
                        <a:t>PIPELINE REQUEST</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cap="flat">
                      <a:noFill/>
                    </a:lnR>
                    <a:lnT>
                      <a:noFill/>
                    </a:lnT>
                    <a:lnB>
                      <a:noFill/>
                    </a:lnB>
                    <a:lnTlToBr>
                      <a:noFill/>
                    </a:lnTlToBr>
                    <a:lnBlToTr>
                      <a:noFill/>
                    </a:lnBlToTr>
                    <a:noFill/>
                  </a:tcPr>
                </a:tc>
              </a:tr>
              <a:tr h="3048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Arial" charset="0"/>
                          <a:cs typeface="Arial" charset="0"/>
                        </a:rPr>
                        <a:t>DEP</a:t>
                      </a:r>
                      <a:endParaRPr kumimoji="0" lang="en-US" sz="1800" b="0" i="0" u="none" strike="noStrike" cap="none" normalizeH="0" baseline="0" smtClean="0">
                        <a:ln>
                          <a:noFill/>
                        </a:ln>
                        <a:solidFill>
                          <a:schemeClr val="tx1"/>
                        </a:solidFill>
                        <a:effectLst/>
                        <a:latin typeface="Arial" charset="0"/>
                      </a:endParaRPr>
                    </a:p>
                  </a:txBody>
                  <a:tcPr anchor="b"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Arial" charset="0"/>
                          <a:cs typeface="Arial" charset="0"/>
                        </a:rPr>
                        <a:t>DEPLETED</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Arial" charset="0"/>
                          <a:cs typeface="Arial" charset="0"/>
                        </a:rPr>
                        <a:t>REG</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Arial" charset="0"/>
                          <a:cs typeface="Arial" charset="0"/>
                        </a:rPr>
                        <a:t>REGULATORY</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cap="flat">
                      <a:noFill/>
                    </a:lnR>
                    <a:lnT>
                      <a:noFill/>
                    </a:lnT>
                    <a:lnB>
                      <a:noFill/>
                    </a:lnB>
                    <a:lnTlToBr>
                      <a:noFill/>
                    </a:lnTlToBr>
                    <a:lnBlToTr>
                      <a:noFill/>
                    </a:lnBlToTr>
                    <a:noFill/>
                  </a:tcPr>
                </a:tc>
              </a:tr>
              <a:tr h="3048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Arial" charset="0"/>
                          <a:cs typeface="Arial" charset="0"/>
                        </a:rPr>
                        <a:t>DHP</a:t>
                      </a:r>
                      <a:endParaRPr kumimoji="0" lang="en-US" sz="1800" b="0" i="0" u="none" strike="noStrike" cap="none" normalizeH="0" baseline="0" smtClean="0">
                        <a:ln>
                          <a:noFill/>
                        </a:ln>
                        <a:solidFill>
                          <a:schemeClr val="tx1"/>
                        </a:solidFill>
                        <a:effectLst/>
                        <a:latin typeface="Arial" charset="0"/>
                      </a:endParaRPr>
                    </a:p>
                  </a:txBody>
                  <a:tcPr anchor="b"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Arial" charset="0"/>
                          <a:cs typeface="Arial" charset="0"/>
                        </a:rPr>
                        <a:t>DOWN HOLE PROBLEMS</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Arial" charset="0"/>
                          <a:cs typeface="Arial" charset="0"/>
                        </a:rPr>
                        <a:t>SIS</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Arial" charset="0"/>
                          <a:cs typeface="Arial" charset="0"/>
                        </a:rPr>
                        <a:t>SHUT IN AFTER SWAB</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cap="flat">
                      <a:noFill/>
                    </a:lnR>
                    <a:lnT>
                      <a:noFill/>
                    </a:lnT>
                    <a:lnB>
                      <a:noFill/>
                    </a:lnB>
                    <a:lnTlToBr>
                      <a:noFill/>
                    </a:lnTlToBr>
                    <a:lnBlToTr>
                      <a:noFill/>
                    </a:lnBlToTr>
                    <a:noFill/>
                  </a:tcPr>
                </a:tc>
              </a:tr>
              <a:tr h="3048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Arial" charset="0"/>
                          <a:cs typeface="Arial" charset="0"/>
                        </a:rPr>
                        <a:t>EQRG</a:t>
                      </a:r>
                      <a:endParaRPr kumimoji="0" lang="en-US" sz="1800" b="0" i="0" u="none" strike="noStrike" cap="none" normalizeH="0" baseline="0" smtClean="0">
                        <a:ln>
                          <a:noFill/>
                        </a:ln>
                        <a:solidFill>
                          <a:schemeClr val="tx1"/>
                        </a:solidFill>
                        <a:effectLst/>
                        <a:latin typeface="Arial" charset="0"/>
                      </a:endParaRPr>
                    </a:p>
                  </a:txBody>
                  <a:tcPr anchor="b"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Arial" charset="0"/>
                          <a:cs typeface="Arial" charset="0"/>
                        </a:rPr>
                        <a:t>REGULATOR FREEZE/FAILURE</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Arial" charset="0"/>
                          <a:cs typeface="Arial" charset="0"/>
                        </a:rPr>
                        <a:t>STF</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Arial" charset="0"/>
                          <a:cs typeface="Arial" charset="0"/>
                        </a:rPr>
                        <a:t>SHUT IN TANK FULL (SCHEDU)</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cap="flat">
                      <a:noFill/>
                    </a:lnR>
                    <a:lnT>
                      <a:noFill/>
                    </a:lnT>
                    <a:lnB>
                      <a:noFill/>
                    </a:lnB>
                    <a:lnTlToBr>
                      <a:noFill/>
                    </a:lnTlToBr>
                    <a:lnBlToTr>
                      <a:noFill/>
                    </a:lnBlToTr>
                    <a:noFill/>
                  </a:tcPr>
                </a:tc>
              </a:tr>
              <a:tr h="3048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Arial" charset="0"/>
                          <a:cs typeface="Arial" charset="0"/>
                        </a:rPr>
                        <a:t>HLP</a:t>
                      </a:r>
                      <a:endParaRPr kumimoji="0" lang="en-US" sz="1800" b="0" i="0" u="none" strike="noStrike" cap="none" normalizeH="0" baseline="0" smtClean="0">
                        <a:ln>
                          <a:noFill/>
                        </a:ln>
                        <a:solidFill>
                          <a:schemeClr val="tx1"/>
                        </a:solidFill>
                        <a:effectLst/>
                        <a:latin typeface="Arial" charset="0"/>
                      </a:endParaRPr>
                    </a:p>
                  </a:txBody>
                  <a:tcPr anchor="b"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Arial" charset="0"/>
                          <a:cs typeface="Arial" charset="0"/>
                        </a:rPr>
                        <a:t>HIGH LINE PRESSURE</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Arial" charset="0"/>
                          <a:cs typeface="Arial" charset="0"/>
                        </a:rPr>
                        <a:t>STFU</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Arial" charset="0"/>
                          <a:cs typeface="Arial" charset="0"/>
                        </a:rPr>
                        <a:t>SHUT IN TANK FULL (UNSCHE)</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cap="flat">
                      <a:noFill/>
                    </a:lnR>
                    <a:lnT>
                      <a:noFill/>
                    </a:lnT>
                    <a:lnB>
                      <a:noFill/>
                    </a:lnB>
                    <a:lnTlToBr>
                      <a:noFill/>
                    </a:lnTlToBr>
                    <a:lnBlToTr>
                      <a:noFill/>
                    </a:lnBlToTr>
                    <a:noFill/>
                  </a:tcPr>
                </a:tc>
              </a:tr>
              <a:tr h="3048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Arial" charset="0"/>
                          <a:cs typeface="Arial" charset="0"/>
                        </a:rPr>
                        <a:t>INT</a:t>
                      </a:r>
                      <a:endParaRPr kumimoji="0" lang="en-US" sz="1800" b="0" i="0" u="none" strike="noStrike" cap="none" normalizeH="0" baseline="0" smtClean="0">
                        <a:ln>
                          <a:noFill/>
                        </a:ln>
                        <a:solidFill>
                          <a:schemeClr val="tx1"/>
                        </a:solidFill>
                        <a:effectLst/>
                        <a:latin typeface="Arial" charset="0"/>
                      </a:endParaRPr>
                    </a:p>
                  </a:txBody>
                  <a:tcPr anchor="b"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Arial" charset="0"/>
                          <a:cs typeface="Arial" charset="0"/>
                        </a:rPr>
                        <a:t>INTERMITTENT FLOW</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Arial" charset="0"/>
                          <a:cs typeface="Arial" charset="0"/>
                        </a:rPr>
                        <a:t>STOW</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Arial" charset="0"/>
                          <a:cs typeface="Arial" charset="0"/>
                        </a:rPr>
                        <a:t>SHUT IN TEST OTHER WELL</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cap="flat">
                      <a:noFill/>
                    </a:lnR>
                    <a:lnT>
                      <a:noFill/>
                    </a:lnT>
                    <a:lnB>
                      <a:noFill/>
                    </a:lnB>
                    <a:lnTlToBr>
                      <a:noFill/>
                    </a:lnTlToBr>
                    <a:lnBlToTr>
                      <a:noFill/>
                    </a:lnBlToTr>
                    <a:noFill/>
                  </a:tcPr>
                </a:tc>
              </a:tr>
              <a:tr h="3048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Arial" charset="0"/>
                          <a:cs typeface="Arial" charset="0"/>
                        </a:rPr>
                        <a:t>IP</a:t>
                      </a:r>
                      <a:endParaRPr kumimoji="0" lang="en-US" sz="1800" b="0" i="0" u="none" strike="noStrike" cap="none" normalizeH="0" baseline="0" smtClean="0">
                        <a:ln>
                          <a:noFill/>
                        </a:ln>
                        <a:solidFill>
                          <a:schemeClr val="tx1"/>
                        </a:solidFill>
                        <a:effectLst/>
                        <a:latin typeface="Arial" charset="0"/>
                      </a:endParaRPr>
                    </a:p>
                  </a:txBody>
                  <a:tcPr anchor="b"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Arial" charset="0"/>
                          <a:cs typeface="Arial" charset="0"/>
                        </a:rPr>
                        <a:t>INITIAL PRODUCTION</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Arial" charset="0"/>
                          <a:cs typeface="Arial" charset="0"/>
                        </a:rPr>
                        <a:t>WEA</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Arial" charset="0"/>
                          <a:cs typeface="Arial" charset="0"/>
                        </a:rPr>
                        <a:t>WEATHER</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cap="flat">
                      <a:noFill/>
                    </a:lnR>
                    <a:lnT>
                      <a:noFill/>
                    </a:lnT>
                    <a:lnB>
                      <a:noFill/>
                    </a:lnB>
                    <a:lnTlToBr>
                      <a:noFill/>
                    </a:lnTlToBr>
                    <a:lnBlToTr>
                      <a:noFill/>
                    </a:lnBlToTr>
                    <a:noFill/>
                  </a:tcPr>
                </a:tc>
              </a:tr>
              <a:tr h="3048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Arial" charset="0"/>
                          <a:cs typeface="Arial" charset="0"/>
                        </a:rPr>
                        <a:t>MECH</a:t>
                      </a:r>
                      <a:endParaRPr kumimoji="0" lang="en-US" sz="1800" b="0" i="0" u="none" strike="noStrike" cap="none" normalizeH="0" baseline="0" smtClean="0">
                        <a:ln>
                          <a:noFill/>
                        </a:ln>
                        <a:solidFill>
                          <a:schemeClr val="tx1"/>
                        </a:solidFill>
                        <a:effectLst/>
                        <a:latin typeface="Arial" charset="0"/>
                      </a:endParaRPr>
                    </a:p>
                  </a:txBody>
                  <a:tcPr anchor="b"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Arial" charset="0"/>
                          <a:cs typeface="Arial" charset="0"/>
                        </a:rPr>
                        <a:t>MECHANICAL (UNSCHEDULED)</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Arial" charset="0"/>
                          <a:cs typeface="Arial" charset="0"/>
                        </a:rPr>
                        <a:t>WLU</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Arial" charset="0"/>
                          <a:cs typeface="Arial" charset="0"/>
                        </a:rPr>
                        <a:t>WELL LOADED UP</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cap="flat">
                      <a:noFill/>
                    </a:lnR>
                    <a:lnT>
                      <a:noFill/>
                    </a:lnT>
                    <a:lnB>
                      <a:noFill/>
                    </a:lnB>
                    <a:lnTlToBr>
                      <a:noFill/>
                    </a:lnTlToBr>
                    <a:lnBlToTr>
                      <a:noFill/>
                    </a:lnBlToTr>
                    <a:noFill/>
                  </a:tcPr>
                </a:tc>
              </a:tr>
              <a:tr h="3048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Arial" charset="0"/>
                          <a:cs typeface="Arial" charset="0"/>
                        </a:rPr>
                        <a:t>MECS</a:t>
                      </a:r>
                      <a:endParaRPr kumimoji="0" lang="en-US" sz="1800" b="0" i="0" u="none" strike="noStrike" cap="none" normalizeH="0" baseline="0" smtClean="0">
                        <a:ln>
                          <a:noFill/>
                        </a:ln>
                        <a:solidFill>
                          <a:schemeClr val="tx1"/>
                        </a:solidFill>
                        <a:effectLst/>
                        <a:latin typeface="Arial" charset="0"/>
                      </a:endParaRPr>
                    </a:p>
                  </a:txBody>
                  <a:tcPr anchor="b"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Arial" charset="0"/>
                          <a:cs typeface="Arial" charset="0"/>
                        </a:rPr>
                        <a:t>MECHANICAL (SCHEDULED)</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Arial" charset="0"/>
                          <a:cs typeface="Arial" charset="0"/>
                        </a:rPr>
                        <a:t>WO</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Arial" charset="0"/>
                          <a:cs typeface="Arial" charset="0"/>
                        </a:rPr>
                        <a:t>WORK OVER</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cap="flat">
                      <a:noFill/>
                    </a:lnR>
                    <a:lnT>
                      <a:noFill/>
                    </a:lnT>
                    <a:lnB>
                      <a:noFill/>
                    </a:lnB>
                    <a:lnTlToBr>
                      <a:noFill/>
                    </a:lnTlToBr>
                    <a:lnBlToTr>
                      <a:noFill/>
                    </a:lnBlToTr>
                    <a:noFill/>
                  </a:tcPr>
                </a:tc>
              </a:tr>
              <a:tr h="3048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Arial" charset="0"/>
                          <a:cs typeface="Arial" charset="0"/>
                        </a:rPr>
                        <a:t>MKT</a:t>
                      </a:r>
                      <a:endParaRPr kumimoji="0" lang="en-US" sz="1800" b="0" i="0" u="none" strike="noStrike" cap="none" normalizeH="0" baseline="0" smtClean="0">
                        <a:ln>
                          <a:noFill/>
                        </a:ln>
                        <a:solidFill>
                          <a:schemeClr val="tx1"/>
                        </a:solidFill>
                        <a:effectLst/>
                        <a:latin typeface="Arial" charset="0"/>
                      </a:endParaRPr>
                    </a:p>
                  </a:txBody>
                  <a:tcPr anchor="b"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Arial" charset="0"/>
                          <a:cs typeface="Arial" charset="0"/>
                        </a:rPr>
                        <a:t>MARKET DEMAND</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Arial" charset="0"/>
                          <a:cs typeface="Arial" charset="0"/>
                        </a:rPr>
                        <a:t>WSU</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Arial" charset="0"/>
                          <a:cs typeface="Arial" charset="0"/>
                        </a:rPr>
                        <a:t>WELL SANDED UP</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cap="flat">
                      <a:noFill/>
                    </a:lnR>
                    <a:lnT>
                      <a:noFill/>
                    </a:lnT>
                    <a:lnB>
                      <a:noFill/>
                    </a:lnB>
                    <a:lnTlToBr>
                      <a:noFill/>
                    </a:lnTlToBr>
                    <a:lnBlToTr>
                      <a:noFill/>
                    </a:lnBlToTr>
                    <a:noFill/>
                  </a:tcPr>
                </a:tc>
              </a:tr>
              <a:tr h="3048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Arial" charset="0"/>
                          <a:cs typeface="Arial" charset="0"/>
                        </a:rPr>
                        <a:t>MTRF</a:t>
                      </a:r>
                      <a:endParaRPr kumimoji="0" lang="en-US" sz="1800" b="0" i="0" u="none" strike="noStrike" cap="none" normalizeH="0" baseline="0" smtClean="0">
                        <a:ln>
                          <a:noFill/>
                        </a:ln>
                        <a:solidFill>
                          <a:schemeClr val="tx1"/>
                        </a:solidFill>
                        <a:effectLst/>
                        <a:latin typeface="Arial" charset="0"/>
                      </a:endParaRPr>
                    </a:p>
                  </a:txBody>
                  <a:tcPr anchor="b" horzOverflow="overflow">
                    <a:lnL cap="flat">
                      <a:noFill/>
                    </a:lnL>
                    <a:lnR>
                      <a:noFill/>
                    </a:lnR>
                    <a:lnT>
                      <a:noFill/>
                    </a:lnT>
                    <a:lnB cap="flat">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Arial" charset="0"/>
                          <a:cs typeface="Arial" charset="0"/>
                        </a:rPr>
                        <a:t>METER FREEZE</a:t>
                      </a:r>
                      <a:endParaRPr kumimoji="0" lang="en-US" sz="1800" b="0" i="0" u="none" strike="noStrike" cap="none" normalizeH="0" baseline="0" dirty="0" smtClean="0">
                        <a:ln>
                          <a:noFill/>
                        </a:ln>
                        <a:solidFill>
                          <a:schemeClr val="tx1"/>
                        </a:solidFill>
                        <a:effectLst/>
                        <a:latin typeface="Arial" charset="0"/>
                      </a:endParaRPr>
                    </a:p>
                  </a:txBody>
                  <a:tcPr anchor="b" horzOverflow="overflow">
                    <a:lnL>
                      <a:noFill/>
                    </a:lnL>
                    <a:lnR>
                      <a:noFill/>
                    </a:lnR>
                    <a:lnT>
                      <a:noFill/>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b" horzOverflow="overflow">
                    <a:lnL>
                      <a:noFill/>
                    </a:lnL>
                    <a:lnR cap="flat">
                      <a:noFill/>
                    </a:lnR>
                    <a:lnT>
                      <a:noFill/>
                    </a:lnT>
                    <a:lnB cap="flat">
                      <a:noFill/>
                    </a:lnB>
                    <a:lnTlToBr>
                      <a:noFill/>
                    </a:lnTlToBr>
                    <a:lnBlToTr>
                      <a:noFill/>
                    </a:lnBlToTr>
                    <a:noFill/>
                  </a:tcPr>
                </a:tc>
              </a:tr>
            </a:tbl>
          </a:graphicData>
        </a:graphic>
      </p:graphicFrame>
      <p:sp>
        <p:nvSpPr>
          <p:cNvPr id="5" name="Title 4"/>
          <p:cNvSpPr>
            <a:spLocks noGrp="1"/>
          </p:cNvSpPr>
          <p:nvPr>
            <p:ph type="title" idx="4294967295"/>
          </p:nvPr>
        </p:nvSpPr>
        <p:spPr/>
        <p:txBody>
          <a:bodyPr/>
          <a:lstStyle/>
          <a:p>
            <a:r>
              <a:rPr lang="en-US" dirty="0" smtClean="0"/>
              <a:t>DT</a:t>
            </a:r>
            <a:r>
              <a:rPr lang="en-US" baseline="0" dirty="0" smtClean="0"/>
              <a:t> Codes</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Number Placeholder 3"/>
          <p:cNvSpPr>
            <a:spLocks noGrp="1"/>
          </p:cNvSpPr>
          <p:nvPr>
            <p:ph type="sldNum" sz="quarter" idx="12"/>
          </p:nvPr>
        </p:nvSpPr>
        <p:spPr>
          <a:noFill/>
        </p:spPr>
        <p:txBody>
          <a:bodyPr/>
          <a:lstStyle/>
          <a:p>
            <a:fld id="{8A971D99-24C0-41DA-AAF7-3475FD975DEA}" type="slidenum">
              <a:rPr lang="en-US" smtClean="0">
                <a:cs typeface="Arial" charset="0"/>
              </a:rPr>
              <a:pPr/>
              <a:t>9</a:t>
            </a:fld>
            <a:endParaRPr lang="en-US" smtClean="0">
              <a:cs typeface="Arial" charset="0"/>
            </a:endParaRPr>
          </a:p>
        </p:txBody>
      </p:sp>
      <p:pic>
        <p:nvPicPr>
          <p:cNvPr id="13315" name="Picture 5"/>
          <p:cNvPicPr>
            <a:picLocks noChangeAspect="1" noChangeArrowheads="1"/>
          </p:cNvPicPr>
          <p:nvPr/>
        </p:nvPicPr>
        <p:blipFill>
          <a:blip r:embed="rId2" cstate="print"/>
          <a:srcRect/>
          <a:stretch>
            <a:fillRect/>
          </a:stretch>
        </p:blipFill>
        <p:spPr bwMode="auto">
          <a:xfrm>
            <a:off x="457200" y="762000"/>
            <a:ext cx="5867400" cy="4332288"/>
          </a:xfrm>
          <a:prstGeom prst="rect">
            <a:avLst/>
          </a:prstGeom>
          <a:noFill/>
          <a:ln w="9525">
            <a:noFill/>
            <a:miter lim="800000"/>
            <a:headEnd/>
            <a:tailEnd/>
          </a:ln>
        </p:spPr>
      </p:pic>
      <p:sp>
        <p:nvSpPr>
          <p:cNvPr id="13316" name="Text Box 6"/>
          <p:cNvSpPr txBox="1">
            <a:spLocks noChangeArrowheads="1"/>
          </p:cNvSpPr>
          <p:nvPr/>
        </p:nvSpPr>
        <p:spPr bwMode="auto">
          <a:xfrm>
            <a:off x="3810000" y="381000"/>
            <a:ext cx="1447800" cy="366713"/>
          </a:xfrm>
          <a:prstGeom prst="rect">
            <a:avLst/>
          </a:prstGeom>
          <a:noFill/>
          <a:ln w="9525">
            <a:noFill/>
            <a:miter lim="800000"/>
            <a:headEnd/>
            <a:tailEnd/>
          </a:ln>
        </p:spPr>
        <p:txBody>
          <a:bodyPr>
            <a:spAutoFit/>
          </a:bodyPr>
          <a:lstStyle/>
          <a:p>
            <a:pPr>
              <a:spcBef>
                <a:spcPct val="50000"/>
              </a:spcBef>
            </a:pPr>
            <a:r>
              <a:rPr lang="en-US"/>
              <a:t>Date Range</a:t>
            </a:r>
          </a:p>
        </p:txBody>
      </p:sp>
      <p:sp>
        <p:nvSpPr>
          <p:cNvPr id="13317" name="Text Box 8"/>
          <p:cNvSpPr txBox="1">
            <a:spLocks noChangeArrowheads="1"/>
          </p:cNvSpPr>
          <p:nvPr/>
        </p:nvSpPr>
        <p:spPr bwMode="auto">
          <a:xfrm>
            <a:off x="1828800" y="5486400"/>
            <a:ext cx="5638800" cy="823913"/>
          </a:xfrm>
          <a:prstGeom prst="rect">
            <a:avLst/>
          </a:prstGeom>
          <a:noFill/>
          <a:ln w="9525">
            <a:noFill/>
            <a:miter lim="800000"/>
            <a:headEnd/>
            <a:tailEnd/>
          </a:ln>
        </p:spPr>
        <p:txBody>
          <a:bodyPr>
            <a:spAutoFit/>
          </a:bodyPr>
          <a:lstStyle/>
          <a:p>
            <a:pPr>
              <a:spcBef>
                <a:spcPct val="50000"/>
              </a:spcBef>
            </a:pPr>
            <a:r>
              <a:rPr lang="en-US" sz="1200"/>
              <a:t>To select a different range of dates to view, click on the Date Range button</a:t>
            </a:r>
          </a:p>
          <a:p>
            <a:pPr>
              <a:spcBef>
                <a:spcPct val="50000"/>
              </a:spcBef>
            </a:pPr>
            <a:r>
              <a:rPr lang="en-US" sz="1200"/>
              <a:t>Select dates needed and click OK</a:t>
            </a:r>
          </a:p>
          <a:p>
            <a:pPr>
              <a:spcBef>
                <a:spcPct val="50000"/>
              </a:spcBef>
            </a:pPr>
            <a:r>
              <a:rPr lang="en-US" sz="1200"/>
              <a:t>Scroll up or down to view the production data for dates selected</a:t>
            </a:r>
          </a:p>
        </p:txBody>
      </p:sp>
      <p:sp>
        <p:nvSpPr>
          <p:cNvPr id="13318" name="Oval 10"/>
          <p:cNvSpPr>
            <a:spLocks noChangeArrowheads="1"/>
          </p:cNvSpPr>
          <p:nvPr/>
        </p:nvSpPr>
        <p:spPr bwMode="auto">
          <a:xfrm>
            <a:off x="503238" y="4618038"/>
            <a:ext cx="838200" cy="457200"/>
          </a:xfrm>
          <a:prstGeom prst="ellipse">
            <a:avLst/>
          </a:prstGeom>
          <a:noFill/>
          <a:ln w="19050">
            <a:solidFill>
              <a:srgbClr val="C00000"/>
            </a:solidFill>
            <a:round/>
            <a:headEnd/>
            <a:tailEnd/>
          </a:ln>
        </p:spPr>
        <p:txBody>
          <a:bodyPr wrap="none" anchor="ctr"/>
          <a:lstStyle/>
          <a:p>
            <a:endParaRPr lang="en-US"/>
          </a:p>
        </p:txBody>
      </p:sp>
      <p:grpSp>
        <p:nvGrpSpPr>
          <p:cNvPr id="13319" name="Group 14"/>
          <p:cNvGrpSpPr>
            <a:grpSpLocks/>
          </p:cNvGrpSpPr>
          <p:nvPr/>
        </p:nvGrpSpPr>
        <p:grpSpPr bwMode="auto">
          <a:xfrm>
            <a:off x="6553200" y="3048000"/>
            <a:ext cx="2114550" cy="1457325"/>
            <a:chOff x="4224" y="528"/>
            <a:chExt cx="1332" cy="918"/>
          </a:xfrm>
        </p:grpSpPr>
        <p:pic>
          <p:nvPicPr>
            <p:cNvPr id="13320" name="Picture 7"/>
            <p:cNvPicPr>
              <a:picLocks noChangeAspect="1" noChangeArrowheads="1"/>
            </p:cNvPicPr>
            <p:nvPr/>
          </p:nvPicPr>
          <p:blipFill>
            <a:blip r:embed="rId3" cstate="print"/>
            <a:srcRect/>
            <a:stretch>
              <a:fillRect/>
            </a:stretch>
          </p:blipFill>
          <p:spPr bwMode="auto">
            <a:xfrm>
              <a:off x="4224" y="528"/>
              <a:ext cx="1332" cy="918"/>
            </a:xfrm>
            <a:prstGeom prst="rect">
              <a:avLst/>
            </a:prstGeom>
            <a:noFill/>
            <a:ln w="9525">
              <a:noFill/>
              <a:miter lim="800000"/>
              <a:headEnd/>
              <a:tailEnd/>
            </a:ln>
          </p:spPr>
        </p:pic>
        <p:sp>
          <p:nvSpPr>
            <p:cNvPr id="13321" name="Line 12"/>
            <p:cNvSpPr>
              <a:spLocks noChangeShapeType="1"/>
            </p:cNvSpPr>
            <p:nvPr/>
          </p:nvSpPr>
          <p:spPr bwMode="auto">
            <a:xfrm flipH="1" flipV="1">
              <a:off x="5289" y="768"/>
              <a:ext cx="192" cy="144"/>
            </a:xfrm>
            <a:prstGeom prst="line">
              <a:avLst/>
            </a:prstGeom>
            <a:noFill/>
            <a:ln w="19050">
              <a:solidFill>
                <a:srgbClr val="C00000"/>
              </a:solidFill>
              <a:round/>
              <a:headEnd/>
              <a:tailEnd type="triangle" w="med" len="med"/>
            </a:ln>
          </p:spPr>
          <p:txBody>
            <a:bodyPr/>
            <a:lstStyle/>
            <a:p>
              <a:endParaRPr lang="en-US"/>
            </a:p>
          </p:txBody>
        </p:sp>
        <p:sp>
          <p:nvSpPr>
            <p:cNvPr id="13322" name="Line 13"/>
            <p:cNvSpPr>
              <a:spLocks noChangeShapeType="1"/>
            </p:cNvSpPr>
            <p:nvPr/>
          </p:nvSpPr>
          <p:spPr bwMode="auto">
            <a:xfrm flipH="1">
              <a:off x="5299" y="932"/>
              <a:ext cx="192" cy="48"/>
            </a:xfrm>
            <a:prstGeom prst="line">
              <a:avLst/>
            </a:prstGeom>
            <a:noFill/>
            <a:ln w="19050">
              <a:solidFill>
                <a:srgbClr val="C00000"/>
              </a:solidFill>
              <a:round/>
              <a:headEnd/>
              <a:tailEnd type="triangle" w="med" len="med"/>
            </a:ln>
          </p:spPr>
          <p:txBody>
            <a:bodyPr/>
            <a:lstStyle/>
            <a:p>
              <a:endParaRPr lang="en-US"/>
            </a:p>
          </p:txBody>
        </p:sp>
      </p:grpSp>
      <p:sp>
        <p:nvSpPr>
          <p:cNvPr id="11" name="Title 10"/>
          <p:cNvSpPr>
            <a:spLocks noGrp="1"/>
          </p:cNvSpPr>
          <p:nvPr>
            <p:ph type="title" idx="4294967295"/>
          </p:nvPr>
        </p:nvSpPr>
        <p:spPr/>
        <p:txBody>
          <a:bodyPr/>
          <a:lstStyle/>
          <a:p>
            <a:r>
              <a:rPr lang="en-US" dirty="0" smtClean="0"/>
              <a:t>Date Range</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1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863600" rtl="0" eaLnBrk="1" fontAlgn="base" latinLnBrk="0" hangingPunct="1">
          <a:lnSpc>
            <a:spcPct val="100000"/>
          </a:lnSpc>
          <a:spcBef>
            <a:spcPct val="0"/>
          </a:spcBef>
          <a:spcAft>
            <a:spcPct val="0"/>
          </a:spcAft>
          <a:buClrTx/>
          <a:buSzTx/>
          <a:buFontTx/>
          <a:buNone/>
          <a:tabLst/>
          <a:defRPr kumimoji="0" lang="en-US" sz="17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863600" rtl="0" eaLnBrk="1" fontAlgn="base" latinLnBrk="0" hangingPunct="1">
          <a:lnSpc>
            <a:spcPct val="100000"/>
          </a:lnSpc>
          <a:spcBef>
            <a:spcPct val="0"/>
          </a:spcBef>
          <a:spcAft>
            <a:spcPct val="0"/>
          </a:spcAft>
          <a:buClrTx/>
          <a:buSzTx/>
          <a:buFontTx/>
          <a:buNone/>
          <a:tabLst/>
          <a:defRPr kumimoji="0" lang="en-US" sz="17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1060</TotalTime>
  <Words>1942</Words>
  <Application>Microsoft Office PowerPoint</Application>
  <PresentationFormat>On-screen Show (4:3)</PresentationFormat>
  <Paragraphs>221</Paragraphs>
  <Slides>33</Slides>
  <Notes>0</Notes>
  <HiddenSlides>0</HiddenSlides>
  <MMClips>0</MMClips>
  <ScaleCrop>false</ScaleCrop>
  <HeadingPairs>
    <vt:vector size="4" baseType="variant">
      <vt:variant>
        <vt:lpstr>Theme</vt:lpstr>
      </vt:variant>
      <vt:variant>
        <vt:i4>2</vt:i4>
      </vt:variant>
      <vt:variant>
        <vt:lpstr>Slide Titles</vt:lpstr>
      </vt:variant>
      <vt:variant>
        <vt:i4>33</vt:i4>
      </vt:variant>
    </vt:vector>
  </HeadingPairs>
  <TitlesOfParts>
    <vt:vector size="35" baseType="lpstr">
      <vt:lpstr>1_Default Design</vt:lpstr>
      <vt:lpstr>Default Design</vt:lpstr>
      <vt:lpstr>Intro 1</vt:lpstr>
      <vt:lpstr>Intro2</vt:lpstr>
      <vt:lpstr>Tabs</vt:lpstr>
      <vt:lpstr>Daily</vt:lpstr>
      <vt:lpstr>SI</vt:lpstr>
      <vt:lpstr>Gas CM</vt:lpstr>
      <vt:lpstr>Source</vt:lpstr>
      <vt:lpstr>DT Codes</vt:lpstr>
      <vt:lpstr>Date Range</vt:lpstr>
      <vt:lpstr>Filter</vt:lpstr>
      <vt:lpstr>Filter</vt:lpstr>
      <vt:lpstr>Manual</vt:lpstr>
      <vt:lpstr>Plunger</vt:lpstr>
      <vt:lpstr>Plunger</vt:lpstr>
      <vt:lpstr>Compressor</vt:lpstr>
      <vt:lpstr>Compressor</vt:lpstr>
      <vt:lpstr>Test Button</vt:lpstr>
      <vt:lpstr>Well Test</vt:lpstr>
      <vt:lpstr>Export</vt:lpstr>
      <vt:lpstr>Mass Edit</vt:lpstr>
      <vt:lpstr>Totals</vt:lpstr>
      <vt:lpstr>Totals</vt:lpstr>
      <vt:lpstr>Monthly Tab</vt:lpstr>
      <vt:lpstr>Month Range</vt:lpstr>
      <vt:lpstr>Filter</vt:lpstr>
      <vt:lpstr>Filter</vt:lpstr>
      <vt:lpstr>Run Tickets</vt:lpstr>
      <vt:lpstr>Run Tickets</vt:lpstr>
      <vt:lpstr>Export</vt:lpstr>
      <vt:lpstr>Tanks</vt:lpstr>
      <vt:lpstr>Tanks</vt:lpstr>
      <vt:lpstr>Other</vt:lpstr>
      <vt:lpstr>Pumper Tab</vt:lpstr>
    </vt:vector>
  </TitlesOfParts>
  <Company>Linn Operating, Inc.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krattan</dc:creator>
  <cp:lastModifiedBy>David Cox</cp:lastModifiedBy>
  <cp:revision>66</cp:revision>
  <dcterms:created xsi:type="dcterms:W3CDTF">2009-11-10T21:46:04Z</dcterms:created>
  <dcterms:modified xsi:type="dcterms:W3CDTF">2011-03-01T17:06:24Z</dcterms:modified>
</cp:coreProperties>
</file>